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1" r:id="rId3"/>
    <p:sldId id="272" r:id="rId4"/>
    <p:sldId id="276" r:id="rId5"/>
    <p:sldId id="277" r:id="rId6"/>
    <p:sldId id="273" r:id="rId7"/>
    <p:sldId id="274" r:id="rId8"/>
    <p:sldId id="275" r:id="rId9"/>
    <p:sldId id="278" r:id="rId10"/>
    <p:sldId id="279" r:id="rId11"/>
    <p:sldId id="280" r:id="rId12"/>
    <p:sldId id="281" r:id="rId13"/>
    <p:sldId id="282" r:id="rId14"/>
    <p:sldId id="283" r:id="rId15"/>
    <p:sldId id="285" r:id="rId16"/>
    <p:sldId id="286" r:id="rId17"/>
    <p:sldId id="287" r:id="rId18"/>
    <p:sldId id="288" r:id="rId19"/>
    <p:sldId id="284" r:id="rId20"/>
    <p:sldId id="289" r:id="rId21"/>
    <p:sldId id="29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E0FF"/>
    <a:srgbClr val="FF9933"/>
    <a:srgbClr val="FF00FF"/>
    <a:srgbClr val="224A9A"/>
    <a:srgbClr val="8CAE0E"/>
    <a:srgbClr val="9A226F"/>
    <a:srgbClr val="04B87C"/>
    <a:srgbClr val="934BC9"/>
    <a:srgbClr val="CE4508"/>
    <a:srgbClr val="CE4F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60" d="100"/>
          <a:sy n="60" d="100"/>
        </p:scale>
        <p:origin x="-1422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C258D-201B-43E2-8A9B-3DF7E95A701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C258D-201B-43E2-8A9B-3DF7E95A701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C258D-201B-43E2-8A9B-3DF7E95A701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8288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tencil" pitchFamily="82" charset="0"/>
              </a:rPr>
              <a:t>Sorting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Insertion Sort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3657600"/>
            <a:ext cx="1757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“Joe” &lt; “Bob”?</a:t>
            </a:r>
            <a:endParaRPr lang="en-US" sz="2000" b="1" dirty="0"/>
          </a:p>
        </p:txBody>
      </p:sp>
      <p:sp>
        <p:nvSpPr>
          <p:cNvPr id="36" name="Down Arrow 35"/>
          <p:cNvSpPr/>
          <p:nvPr/>
        </p:nvSpPr>
        <p:spPr>
          <a:xfrm>
            <a:off x="2438400" y="18288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762000" y="18288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286000" y="3657600"/>
            <a:ext cx="12954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Pos =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6" grpId="0" animBg="1"/>
      <p:bldP spid="37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Insertion Sort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220153" y="3505200"/>
            <a:ext cx="1740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“Abe” &lt; </a:t>
            </a:r>
            <a:r>
              <a:rPr lang="en-US" sz="2000" b="1" dirty="0" smtClean="0"/>
              <a:t>“Joe”?</a:t>
            </a:r>
            <a:endParaRPr lang="en-US" sz="2000" b="1" dirty="0"/>
          </a:p>
        </p:txBody>
      </p:sp>
      <p:sp>
        <p:nvSpPr>
          <p:cNvPr id="26" name="Down Arrow 25"/>
          <p:cNvSpPr/>
          <p:nvPr/>
        </p:nvSpPr>
        <p:spPr>
          <a:xfrm>
            <a:off x="4267200" y="1752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2590800" y="17526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12954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Pos = 2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19" name="Picture 18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67000" y="4038600"/>
            <a:ext cx="723980" cy="250979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590800" y="648358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pic>
        <p:nvPicPr>
          <p:cNvPr id="21" name="Picture 20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4760" y="4234476"/>
            <a:ext cx="1790240" cy="231872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41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23" name="Down Arrow 22"/>
          <p:cNvSpPr/>
          <p:nvPr/>
        </p:nvSpPr>
        <p:spPr>
          <a:xfrm>
            <a:off x="2514600" y="1752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838200" y="17526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25" name="Picture 2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4199" y="4038600"/>
            <a:ext cx="1948201" cy="2523317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623799" y="649738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pic>
        <p:nvPicPr>
          <p:cNvPr id="28" name="Picture 27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3469" y="4047318"/>
            <a:ext cx="723980" cy="250979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77269" y="649230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62753" y="3505200"/>
            <a:ext cx="1818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“Abe” &lt; </a:t>
            </a:r>
            <a:r>
              <a:rPr lang="en-US" sz="2000" b="1" dirty="0" smtClean="0"/>
              <a:t>“Bob”?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6" grpId="0"/>
      <p:bldP spid="16" grpId="1"/>
      <p:bldP spid="26" grpId="0" animBg="1"/>
      <p:bldP spid="26" grpId="1" animBg="1"/>
      <p:bldP spid="17" grpId="0" animBg="1"/>
      <p:bldP spid="17" grpId="1" animBg="1"/>
      <p:bldP spid="18" grpId="0" animBg="1"/>
      <p:bldP spid="20" grpId="0"/>
      <p:bldP spid="20" grpId="1"/>
      <p:bldP spid="22" grpId="0"/>
      <p:bldP spid="23" grpId="0" animBg="1"/>
      <p:bldP spid="24" grpId="0" animBg="1"/>
      <p:bldP spid="27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Insertion Sort</a:t>
            </a:r>
          </a:p>
        </p:txBody>
      </p:sp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114800" y="3505200"/>
            <a:ext cx="1794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“Sam” </a:t>
            </a:r>
            <a:r>
              <a:rPr lang="en-US" sz="2000" b="1" dirty="0" smtClean="0"/>
              <a:t>&lt; “Joe”?</a:t>
            </a:r>
            <a:endParaRPr lang="en-US" sz="2000" b="1" dirty="0"/>
          </a:p>
        </p:txBody>
      </p:sp>
      <p:sp>
        <p:nvSpPr>
          <p:cNvPr id="26" name="Down Arrow 25"/>
          <p:cNvSpPr/>
          <p:nvPr/>
        </p:nvSpPr>
        <p:spPr>
          <a:xfrm>
            <a:off x="6172200" y="1752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4495800" y="17526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19800" y="3581400"/>
            <a:ext cx="12954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Pos = 3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19" name="Picture 18" descr="angry_ma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4760" y="4234476"/>
            <a:ext cx="1790240" cy="231872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41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pic>
        <p:nvPicPr>
          <p:cNvPr id="21" name="Picture 20" descr="angry_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14199" y="4038600"/>
            <a:ext cx="1948201" cy="252331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623799" y="649738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pic>
        <p:nvPicPr>
          <p:cNvPr id="23" name="Picture 22" descr="man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3469" y="4047318"/>
            <a:ext cx="723980" cy="250979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77269" y="649230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Insertion Sort</a:t>
            </a:r>
          </a:p>
        </p:txBody>
      </p:sp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3505200"/>
            <a:ext cx="19140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000" b="1" dirty="0" smtClean="0"/>
              <a:t>Ann” </a:t>
            </a:r>
            <a:r>
              <a:rPr lang="en-US" sz="2000" b="1" dirty="0" smtClean="0"/>
              <a:t>&lt; </a:t>
            </a:r>
            <a:r>
              <a:rPr lang="en-US" sz="2000" b="1" dirty="0" smtClean="0"/>
              <a:t>“</a:t>
            </a:r>
            <a:r>
              <a:rPr lang="en-US" sz="2000" b="1" dirty="0" smtClean="0"/>
              <a:t>Sam</a:t>
            </a:r>
            <a:r>
              <a:rPr lang="en-US" sz="2000" b="1" dirty="0" smtClean="0"/>
              <a:t>”?</a:t>
            </a:r>
            <a:endParaRPr lang="en-US" sz="2000" b="1" dirty="0"/>
          </a:p>
        </p:txBody>
      </p:sp>
      <p:sp>
        <p:nvSpPr>
          <p:cNvPr id="26" name="Down Arrow 25"/>
          <p:cNvSpPr/>
          <p:nvPr/>
        </p:nvSpPr>
        <p:spPr>
          <a:xfrm>
            <a:off x="7772400" y="1752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6096000" y="17526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0" y="3581400"/>
            <a:ext cx="12954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Pos = 4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25" name="Picture 24" descr="angry_ma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4760" y="4234476"/>
            <a:ext cx="1790240" cy="231872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41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pic>
        <p:nvPicPr>
          <p:cNvPr id="28" name="Picture 27" descr="angry_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14199" y="4038600"/>
            <a:ext cx="1948201" cy="252331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623799" y="649738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pic>
        <p:nvPicPr>
          <p:cNvPr id="30" name="Picture 29" descr="man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3469" y="4047318"/>
            <a:ext cx="723980" cy="2509797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77269" y="649230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pic>
        <p:nvPicPr>
          <p:cNvPr id="32" name="Picture 31" descr="ma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4129420"/>
            <a:ext cx="990600" cy="2424057"/>
          </a:xfrm>
          <a:prstGeom prst="rect">
            <a:avLst/>
          </a:prstGeom>
        </p:spPr>
      </p:pic>
      <p:pic>
        <p:nvPicPr>
          <p:cNvPr id="33" name="Picture 32" descr="wo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3886200"/>
            <a:ext cx="1168400" cy="264160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848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038600" y="3505200"/>
            <a:ext cx="1799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000" b="1" dirty="0" smtClean="0"/>
              <a:t>Ann” </a:t>
            </a:r>
            <a:r>
              <a:rPr lang="en-US" sz="2000" b="1" dirty="0" smtClean="0"/>
              <a:t>&lt; </a:t>
            </a:r>
            <a:r>
              <a:rPr lang="en-US" sz="2000" b="1" dirty="0" smtClean="0"/>
              <a:t>“Joe”?</a:t>
            </a:r>
            <a:endParaRPr lang="en-US" sz="2000" b="1" dirty="0"/>
          </a:p>
        </p:txBody>
      </p:sp>
      <p:sp>
        <p:nvSpPr>
          <p:cNvPr id="37" name="Down Arrow 36"/>
          <p:cNvSpPr/>
          <p:nvPr/>
        </p:nvSpPr>
        <p:spPr>
          <a:xfrm>
            <a:off x="6096000" y="1752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8" name="Down Arrow 37"/>
          <p:cNvSpPr/>
          <p:nvPr/>
        </p:nvSpPr>
        <p:spPr>
          <a:xfrm>
            <a:off x="4419600" y="17526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39" name="Picture 38" descr="angry_ma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53560" y="4234476"/>
            <a:ext cx="1790240" cy="2318723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6248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pic>
        <p:nvPicPr>
          <p:cNvPr id="41" name="Picture 40" descr="wo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3886200"/>
            <a:ext cx="1168400" cy="264160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441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43" name="Down Arrow 42"/>
          <p:cNvSpPr/>
          <p:nvPr/>
        </p:nvSpPr>
        <p:spPr>
          <a:xfrm>
            <a:off x="4343400" y="1752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4" name="Down Arrow 43"/>
          <p:cNvSpPr/>
          <p:nvPr/>
        </p:nvSpPr>
        <p:spPr>
          <a:xfrm>
            <a:off x="2667000" y="17526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09800" y="3505200"/>
            <a:ext cx="1826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000" b="1" dirty="0" smtClean="0"/>
              <a:t>Ann” </a:t>
            </a:r>
            <a:r>
              <a:rPr lang="en-US" sz="2000" b="1" dirty="0" smtClean="0"/>
              <a:t>&lt; </a:t>
            </a:r>
            <a:r>
              <a:rPr lang="en-US" sz="2000" b="1" dirty="0" smtClean="0"/>
              <a:t>“Bob”?</a:t>
            </a:r>
            <a:endParaRPr lang="en-US" sz="2000" b="1" dirty="0"/>
          </a:p>
        </p:txBody>
      </p:sp>
      <p:pic>
        <p:nvPicPr>
          <p:cNvPr id="46" name="Picture 45" descr="angry_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0" y="4029882"/>
            <a:ext cx="1948201" cy="2523317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441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pic>
        <p:nvPicPr>
          <p:cNvPr id="48" name="Picture 47" descr="wo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3877482"/>
            <a:ext cx="1168400" cy="264160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2590800" y="6479950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50" name="Down Arrow 49"/>
          <p:cNvSpPr/>
          <p:nvPr/>
        </p:nvSpPr>
        <p:spPr>
          <a:xfrm>
            <a:off x="2590800" y="1752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914400" y="17526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7200" y="3505200"/>
            <a:ext cx="1809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000" b="1" dirty="0" smtClean="0"/>
              <a:t>Ann” </a:t>
            </a:r>
            <a:r>
              <a:rPr lang="en-US" sz="2000" b="1" dirty="0" smtClean="0"/>
              <a:t>&lt; </a:t>
            </a:r>
            <a:r>
              <a:rPr lang="en-US" sz="2000" b="1" dirty="0" smtClean="0"/>
              <a:t>“Abe”?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6" grpId="1"/>
      <p:bldP spid="26" grpId="0" animBg="1"/>
      <p:bldP spid="26" grpId="1" animBg="1"/>
      <p:bldP spid="17" grpId="0" animBg="1"/>
      <p:bldP spid="17" grpId="1" animBg="1"/>
      <p:bldP spid="27" grpId="0"/>
      <p:bldP spid="29" grpId="0"/>
      <p:bldP spid="34" grpId="0"/>
      <p:bldP spid="34" grpId="1"/>
      <p:bldP spid="35" grpId="0"/>
      <p:bldP spid="36" grpId="2"/>
      <p:bldP spid="36" grpId="3"/>
      <p:bldP spid="37" grpId="0" animBg="1"/>
      <p:bldP spid="37" grpId="1" animBg="1"/>
      <p:bldP spid="38" grpId="0" animBg="1"/>
      <p:bldP spid="38" grpId="1" animBg="1"/>
      <p:bldP spid="40" grpId="0"/>
      <p:bldP spid="42" grpId="0"/>
      <p:bldP spid="42" grpId="1"/>
      <p:bldP spid="43" grpId="0" animBg="1"/>
      <p:bldP spid="43" grpId="1" animBg="1"/>
      <p:bldP spid="44" grpId="0" animBg="1"/>
      <p:bldP spid="44" grpId="1" animBg="1"/>
      <p:bldP spid="45" grpId="0"/>
      <p:bldP spid="45" grpId="1"/>
      <p:bldP spid="47" grpId="0"/>
      <p:bldP spid="49" grpId="0"/>
      <p:bldP spid="50" grpId="0" animBg="1"/>
      <p:bldP spid="51" grpId="0" animBg="1"/>
      <p:bldP spid="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838200"/>
            <a:ext cx="9448800" cy="3276600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Bubble Sort</a:t>
            </a:r>
          </a:p>
          <a:p>
            <a:pPr lvl="1"/>
            <a:r>
              <a:rPr lang="en-US" dirty="0" smtClean="0"/>
              <a:t>The basic idea behind bubble sort is that you always compare consecutive elements, going left to right. </a:t>
            </a:r>
          </a:p>
          <a:p>
            <a:pPr lvl="2"/>
            <a:r>
              <a:rPr lang="en-US" dirty="0" smtClean="0"/>
              <a:t>Whenever two elements are out of place, swap them. </a:t>
            </a:r>
          </a:p>
          <a:p>
            <a:pPr lvl="2"/>
            <a:r>
              <a:rPr lang="en-US" dirty="0" smtClean="0"/>
              <a:t>At the end of a single iteration, the max element will be in the last spot. </a:t>
            </a:r>
          </a:p>
          <a:p>
            <a:pPr lvl="1"/>
            <a:r>
              <a:rPr lang="en-US" dirty="0" smtClean="0"/>
              <a:t>Now, just repeat this n times</a:t>
            </a:r>
          </a:p>
          <a:p>
            <a:pPr lvl="1"/>
            <a:r>
              <a:rPr lang="en-US" dirty="0" smtClean="0"/>
              <a:t>On each pass, one more maximal element will be put in place.</a:t>
            </a:r>
          </a:p>
          <a:p>
            <a:pPr lvl="1"/>
            <a:r>
              <a:rPr lang="en-US" dirty="0" smtClean="0"/>
              <a:t>As if the maximum elements are slowly </a:t>
            </a:r>
            <a:r>
              <a:rPr lang="en-US" b="1" dirty="0" smtClean="0"/>
              <a:t>“</a:t>
            </a:r>
            <a:r>
              <a:rPr lang="en-US" b="1" i="1" dirty="0" smtClean="0"/>
              <a:t>bubbling</a:t>
            </a:r>
            <a:r>
              <a:rPr lang="en-US" b="1" dirty="0" smtClean="0"/>
              <a:t>” </a:t>
            </a:r>
            <a:r>
              <a:rPr lang="en-US" dirty="0" smtClean="0"/>
              <a:t>up to the top.</a:t>
            </a:r>
          </a:p>
        </p:txBody>
      </p:sp>
      <p:pic>
        <p:nvPicPr>
          <p:cNvPr id="34" name="Picture 3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35" name="Picture 3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29882"/>
            <a:ext cx="1948201" cy="2523317"/>
          </a:xfrm>
          <a:prstGeom prst="rect">
            <a:avLst/>
          </a:prstGeom>
        </p:spPr>
      </p:pic>
      <p:pic>
        <p:nvPicPr>
          <p:cNvPr id="36" name="Picture 3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4043680"/>
            <a:ext cx="723980" cy="2509797"/>
          </a:xfrm>
          <a:prstGeom prst="rect">
            <a:avLst/>
          </a:prstGeom>
        </p:spPr>
      </p:pic>
      <p:pic>
        <p:nvPicPr>
          <p:cNvPr id="37" name="Picture 3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38" name="Picture 3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60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343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Bubble Sort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00" y="3657600"/>
            <a:ext cx="1757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“Bob” &gt; “Joe”?</a:t>
            </a:r>
            <a:endParaRPr lang="en-US" sz="2000" b="1" dirty="0"/>
          </a:p>
        </p:txBody>
      </p:sp>
      <p:sp>
        <p:nvSpPr>
          <p:cNvPr id="36" name="Down Arrow 35"/>
          <p:cNvSpPr/>
          <p:nvPr/>
        </p:nvSpPr>
        <p:spPr>
          <a:xfrm>
            <a:off x="2438400" y="18288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685800" y="18288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4191000" y="19050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2438400" y="19050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7339" y="3657600"/>
            <a:ext cx="1740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“Joe” </a:t>
            </a:r>
            <a:r>
              <a:rPr lang="en-US" sz="2000" b="1" dirty="0" smtClean="0"/>
              <a:t>&gt; </a:t>
            </a:r>
            <a:r>
              <a:rPr lang="en-US" sz="2000" b="1" dirty="0" smtClean="0"/>
              <a:t>“Abe”?</a:t>
            </a:r>
            <a:endParaRPr lang="en-US" sz="2000" b="1" dirty="0"/>
          </a:p>
        </p:txBody>
      </p:sp>
      <p:pic>
        <p:nvPicPr>
          <p:cNvPr id="20" name="Picture 19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4229396"/>
            <a:ext cx="1790240" cy="2318723"/>
          </a:xfrm>
          <a:prstGeom prst="rect">
            <a:avLst/>
          </a:prstGeom>
        </p:spPr>
      </p:pic>
      <p:pic>
        <p:nvPicPr>
          <p:cNvPr id="21" name="Picture 20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67000" y="4038600"/>
            <a:ext cx="723980" cy="250979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381040" y="648358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90800" y="648358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24" name="Down Arrow 23"/>
          <p:cNvSpPr/>
          <p:nvPr/>
        </p:nvSpPr>
        <p:spPr>
          <a:xfrm>
            <a:off x="5943600" y="19812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4191000" y="19812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3657600"/>
            <a:ext cx="1794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“Joe” </a:t>
            </a:r>
            <a:r>
              <a:rPr lang="en-US" sz="2000" b="1" dirty="0" smtClean="0"/>
              <a:t>&gt; </a:t>
            </a:r>
            <a:r>
              <a:rPr lang="en-US" sz="2000" b="1" dirty="0" smtClean="0"/>
              <a:t>“Sam”?</a:t>
            </a:r>
            <a:endParaRPr lang="en-US" sz="2000" b="1" dirty="0"/>
          </a:p>
        </p:txBody>
      </p:sp>
      <p:sp>
        <p:nvSpPr>
          <p:cNvPr id="27" name="Down Arrow 26"/>
          <p:cNvSpPr/>
          <p:nvPr/>
        </p:nvSpPr>
        <p:spPr>
          <a:xfrm>
            <a:off x="7696200" y="20574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5943600" y="20574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25670" y="3657600"/>
            <a:ext cx="1863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“Sam” </a:t>
            </a:r>
            <a:r>
              <a:rPr lang="en-US" sz="2000" b="1" dirty="0" smtClean="0"/>
              <a:t>&gt; </a:t>
            </a:r>
            <a:r>
              <a:rPr lang="en-US" sz="2000" b="1" dirty="0" smtClean="0"/>
              <a:t>“Ann”?</a:t>
            </a:r>
            <a:endParaRPr lang="en-US" sz="2000" b="1" dirty="0"/>
          </a:p>
        </p:txBody>
      </p:sp>
      <p:pic>
        <p:nvPicPr>
          <p:cNvPr id="30" name="Picture 29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48600" y="4129420"/>
            <a:ext cx="990600" cy="2424057"/>
          </a:xfrm>
          <a:prstGeom prst="rect">
            <a:avLst/>
          </a:prstGeom>
        </p:spPr>
      </p:pic>
      <p:pic>
        <p:nvPicPr>
          <p:cNvPr id="31" name="Picture 30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96000" y="3886200"/>
            <a:ext cx="1168400" cy="264160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848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6" grpId="0"/>
      <p:bldP spid="16" grpId="1"/>
      <p:bldP spid="36" grpId="0" animBg="1"/>
      <p:bldP spid="36" grpId="1" animBg="1"/>
      <p:bldP spid="37" grpId="0" animBg="1"/>
      <p:bldP spid="37" grpId="1" animBg="1"/>
      <p:bldP spid="17" grpId="0" animBg="1"/>
      <p:bldP spid="17" grpId="1" animBg="1"/>
      <p:bldP spid="18" grpId="0" animBg="1"/>
      <p:bldP spid="18" grpId="1" animBg="1"/>
      <p:bldP spid="19" grpId="1"/>
      <p:bldP spid="19" grpId="2"/>
      <p:bldP spid="22" grpId="0"/>
      <p:bldP spid="23" grpId="0"/>
      <p:bldP spid="24" grpId="0" animBg="1"/>
      <p:bldP spid="24" grpId="1" animBg="1"/>
      <p:bldP spid="25" grpId="0" animBg="1"/>
      <p:bldP spid="25" grpId="1" animBg="1"/>
      <p:bldP spid="26" grpId="0"/>
      <p:bldP spid="26" grpId="1"/>
      <p:bldP spid="27" grpId="0" animBg="1"/>
      <p:bldP spid="28" grpId="0" animBg="1"/>
      <p:bldP spid="29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Bubble Sort</a:t>
            </a:r>
          </a:p>
        </p:txBody>
      </p:sp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29882"/>
            <a:ext cx="1948201" cy="25233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00" y="3657600"/>
            <a:ext cx="1818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“Bob” &gt; </a:t>
            </a:r>
            <a:r>
              <a:rPr lang="en-US" sz="2000" b="1" dirty="0" smtClean="0"/>
              <a:t>“</a:t>
            </a:r>
            <a:r>
              <a:rPr lang="en-US" sz="2000" b="1" dirty="0" smtClean="0"/>
              <a:t>Abe</a:t>
            </a:r>
            <a:r>
              <a:rPr lang="en-US" sz="2000" b="1" dirty="0" smtClean="0"/>
              <a:t>”?</a:t>
            </a:r>
            <a:endParaRPr lang="en-US" sz="2000" b="1" dirty="0"/>
          </a:p>
        </p:txBody>
      </p:sp>
      <p:sp>
        <p:nvSpPr>
          <p:cNvPr id="36" name="Down Arrow 35"/>
          <p:cNvSpPr/>
          <p:nvPr/>
        </p:nvSpPr>
        <p:spPr>
          <a:xfrm>
            <a:off x="2438400" y="18288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685800" y="18288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20" name="Picture 19" descr="angry_ma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4229396"/>
            <a:ext cx="1790240" cy="2318723"/>
          </a:xfrm>
          <a:prstGeom prst="rect">
            <a:avLst/>
          </a:prstGeom>
        </p:spPr>
      </p:pic>
      <p:pic>
        <p:nvPicPr>
          <p:cNvPr id="21" name="Picture 20" descr="man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67000" y="4038600"/>
            <a:ext cx="723980" cy="250979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381040" y="648358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90800" y="648358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pic>
        <p:nvPicPr>
          <p:cNvPr id="30" name="Picture 29" descr="man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48600" y="4129420"/>
            <a:ext cx="990600" cy="2424057"/>
          </a:xfrm>
          <a:prstGeom prst="rect">
            <a:avLst/>
          </a:prstGeom>
        </p:spPr>
      </p:pic>
      <p:pic>
        <p:nvPicPr>
          <p:cNvPr id="31" name="Picture 30" descr="woma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96000" y="3886200"/>
            <a:ext cx="1168400" cy="264160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848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pic>
        <p:nvPicPr>
          <p:cNvPr id="34" name="Picture 33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4038600"/>
            <a:ext cx="1948201" cy="2523317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590800" y="649738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pic>
        <p:nvPicPr>
          <p:cNvPr id="38" name="Picture 37" descr="man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3469" y="4047318"/>
            <a:ext cx="723980" cy="2509797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77269" y="649230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40" name="Down Arrow 39"/>
          <p:cNvSpPr/>
          <p:nvPr/>
        </p:nvSpPr>
        <p:spPr>
          <a:xfrm>
            <a:off x="4191000" y="19050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2438400" y="19050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72753" y="3657600"/>
            <a:ext cx="1757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“Bob” &gt; </a:t>
            </a:r>
            <a:r>
              <a:rPr lang="en-US" sz="2000" b="1" dirty="0" smtClean="0"/>
              <a:t>“</a:t>
            </a:r>
            <a:r>
              <a:rPr lang="en-US" sz="2000" b="1" dirty="0" smtClean="0"/>
              <a:t>Joe</a:t>
            </a:r>
            <a:r>
              <a:rPr lang="en-US" sz="2000" b="1" dirty="0" smtClean="0"/>
              <a:t>”?</a:t>
            </a:r>
            <a:endParaRPr lang="en-US" sz="2000" b="1" dirty="0"/>
          </a:p>
        </p:txBody>
      </p:sp>
      <p:sp>
        <p:nvSpPr>
          <p:cNvPr id="43" name="Down Arrow 42"/>
          <p:cNvSpPr/>
          <p:nvPr/>
        </p:nvSpPr>
        <p:spPr>
          <a:xfrm>
            <a:off x="5943600" y="196209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4" name="Down Arrow 43"/>
          <p:cNvSpPr/>
          <p:nvPr/>
        </p:nvSpPr>
        <p:spPr>
          <a:xfrm>
            <a:off x="4191000" y="196209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25353" y="3714690"/>
            <a:ext cx="174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000" b="1" dirty="0" smtClean="0"/>
              <a:t>Joe</a:t>
            </a:r>
            <a:r>
              <a:rPr lang="en-US" sz="2000" b="1" dirty="0" smtClean="0"/>
              <a:t>” </a:t>
            </a:r>
            <a:r>
              <a:rPr lang="en-US" sz="2000" b="1" dirty="0" smtClean="0"/>
              <a:t>&gt; </a:t>
            </a:r>
            <a:r>
              <a:rPr lang="en-US" sz="2000" b="1" dirty="0" smtClean="0"/>
              <a:t>“Ann”?</a:t>
            </a:r>
            <a:endParaRPr lang="en-US" sz="2000" b="1" dirty="0"/>
          </a:p>
        </p:txBody>
      </p:sp>
      <p:pic>
        <p:nvPicPr>
          <p:cNvPr id="46" name="Picture 45" descr="angry_ma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200" y="4229396"/>
            <a:ext cx="1790240" cy="2318723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6286040" y="648358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pic>
        <p:nvPicPr>
          <p:cNvPr id="48" name="Picture 47" descr="woma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191000" y="3886200"/>
            <a:ext cx="1168400" cy="264160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441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6" grpId="1"/>
      <p:bldP spid="36" grpId="0" animBg="1"/>
      <p:bldP spid="36" grpId="1" animBg="1"/>
      <p:bldP spid="37" grpId="0" animBg="1"/>
      <p:bldP spid="37" grpId="1" animBg="1"/>
      <p:bldP spid="22" grpId="0"/>
      <p:bldP spid="23" grpId="0"/>
      <p:bldP spid="32" grpId="0"/>
      <p:bldP spid="35" grpId="0"/>
      <p:bldP spid="39" grpId="0"/>
      <p:bldP spid="40" grpId="1" animBg="1"/>
      <p:bldP spid="40" grpId="2" animBg="1"/>
      <p:bldP spid="41" grpId="1" animBg="1"/>
      <p:bldP spid="41" grpId="2" animBg="1"/>
      <p:bldP spid="42" grpId="1"/>
      <p:bldP spid="42" grpId="2"/>
      <p:bldP spid="43" grpId="0" animBg="1"/>
      <p:bldP spid="43" grpId="1" animBg="1"/>
      <p:bldP spid="44" grpId="0" animBg="1"/>
      <p:bldP spid="44" grpId="1" animBg="1"/>
      <p:bldP spid="45" grpId="0"/>
      <p:bldP spid="45" grpId="1"/>
      <p:bldP spid="47" grpId="0"/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Bubble Sort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57400" y="3581400"/>
            <a:ext cx="1818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“Abe” </a:t>
            </a:r>
            <a:r>
              <a:rPr lang="en-US" sz="2000" b="1" dirty="0" smtClean="0"/>
              <a:t>&gt; </a:t>
            </a:r>
            <a:r>
              <a:rPr lang="en-US" sz="2000" b="1" dirty="0" smtClean="0"/>
              <a:t>“Bob”?</a:t>
            </a:r>
            <a:endParaRPr lang="en-US" sz="2000" b="1" dirty="0"/>
          </a:p>
        </p:txBody>
      </p:sp>
      <p:sp>
        <p:nvSpPr>
          <p:cNvPr id="36" name="Down Arrow 35"/>
          <p:cNvSpPr/>
          <p:nvPr/>
        </p:nvSpPr>
        <p:spPr>
          <a:xfrm>
            <a:off x="2438400" y="18288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685800" y="18288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30" name="Picture 29" descr="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4129420"/>
            <a:ext cx="990600" cy="2424057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848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pic>
        <p:nvPicPr>
          <p:cNvPr id="34" name="Picture 33" descr="angry_man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37999" y="4038600"/>
            <a:ext cx="1948201" cy="2523317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482269" y="649738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pic>
        <p:nvPicPr>
          <p:cNvPr id="38" name="Picture 37" descr="man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3469" y="4047318"/>
            <a:ext cx="723980" cy="2509797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77269" y="649230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40" name="Down Arrow 39"/>
          <p:cNvSpPr/>
          <p:nvPr/>
        </p:nvSpPr>
        <p:spPr>
          <a:xfrm>
            <a:off x="4191000" y="19050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2438400" y="19050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72753" y="3581400"/>
            <a:ext cx="1826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“Bob” &gt; </a:t>
            </a:r>
            <a:r>
              <a:rPr lang="en-US" sz="2000" b="1" dirty="0" smtClean="0"/>
              <a:t>“Ann”?</a:t>
            </a:r>
            <a:endParaRPr lang="en-US" sz="2000" b="1" dirty="0"/>
          </a:p>
        </p:txBody>
      </p:sp>
      <p:pic>
        <p:nvPicPr>
          <p:cNvPr id="46" name="Picture 45" descr="angry_ma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53560" y="4229396"/>
            <a:ext cx="1790240" cy="2318723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6248400" y="648358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pic>
        <p:nvPicPr>
          <p:cNvPr id="48" name="Picture 47" descr="woma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191000" y="3886200"/>
            <a:ext cx="1168400" cy="264160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43872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pic>
        <p:nvPicPr>
          <p:cNvPr id="50" name="Picture 49" descr="angry_man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4038600"/>
            <a:ext cx="1948201" cy="2523317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4354270" y="649738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pic>
        <p:nvPicPr>
          <p:cNvPr id="52" name="Picture 51" descr="woma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60600" y="3886200"/>
            <a:ext cx="1168400" cy="2641600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24568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36" grpId="0" animBg="1"/>
      <p:bldP spid="36" grpId="1" animBg="1"/>
      <p:bldP spid="37" grpId="0" animBg="1"/>
      <p:bldP spid="37" grpId="1" animBg="1"/>
      <p:bldP spid="35" grpId="0"/>
      <p:bldP spid="40" grpId="0" animBg="1"/>
      <p:bldP spid="40" grpId="1" animBg="1"/>
      <p:bldP spid="41" grpId="0" animBg="1"/>
      <p:bldP spid="41" grpId="1" animBg="1"/>
      <p:bldP spid="42" grpId="0"/>
      <p:bldP spid="42" grpId="1"/>
      <p:bldP spid="49" grpId="0"/>
      <p:bldP spid="51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Bubble Sort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57400" y="3581400"/>
            <a:ext cx="1938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“Abe” </a:t>
            </a:r>
            <a:r>
              <a:rPr lang="en-US" sz="2000" b="1" dirty="0" smtClean="0"/>
              <a:t>&gt; </a:t>
            </a:r>
            <a:r>
              <a:rPr lang="en-US" sz="2000" b="1" dirty="0" smtClean="0"/>
              <a:t>“Anne”?</a:t>
            </a:r>
            <a:endParaRPr lang="en-US" sz="2000" b="1" dirty="0"/>
          </a:p>
        </p:txBody>
      </p:sp>
      <p:sp>
        <p:nvSpPr>
          <p:cNvPr id="36" name="Down Arrow 35"/>
          <p:cNvSpPr/>
          <p:nvPr/>
        </p:nvSpPr>
        <p:spPr>
          <a:xfrm>
            <a:off x="2438400" y="18288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685800" y="1828800"/>
            <a:ext cx="914400" cy="1676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30" name="Picture 29" descr="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4129420"/>
            <a:ext cx="990600" cy="2424057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848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pic>
        <p:nvPicPr>
          <p:cNvPr id="38" name="Picture 37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3469" y="4047318"/>
            <a:ext cx="723980" cy="2509797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77269" y="649230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pic>
        <p:nvPicPr>
          <p:cNvPr id="46" name="Picture 45" descr="angry_ma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53560" y="4229396"/>
            <a:ext cx="1790240" cy="2318723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6248400" y="648358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pic>
        <p:nvPicPr>
          <p:cNvPr id="50" name="Picture 49" descr="angry_man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66799" y="4038600"/>
            <a:ext cx="1948201" cy="2523317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4311069" y="6497386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pic>
        <p:nvPicPr>
          <p:cNvPr id="52" name="Picture 51" descr="woma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60600" y="3886200"/>
            <a:ext cx="1168400" cy="2641600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24822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7" grpId="0" animBg="1"/>
      <p:bldP spid="3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 smtClean="0"/>
              <a:t>Limitation of Sorts that only swap adjacent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 sorting algorithm that only swaps adjacent elements can only run so </a:t>
            </a:r>
            <a:r>
              <a:rPr lang="en-US" dirty="0" smtClean="0"/>
              <a:t>fast.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order to see this, we must first define an </a:t>
            </a:r>
            <a:r>
              <a:rPr lang="en-US" dirty="0" smtClean="0"/>
              <a:t>inversion:</a:t>
            </a:r>
          </a:p>
          <a:p>
            <a:pPr lvl="2"/>
            <a:r>
              <a:rPr lang="en-US" dirty="0" smtClean="0"/>
              <a:t>An </a:t>
            </a:r>
            <a:r>
              <a:rPr lang="en-US" dirty="0" smtClean="0"/>
              <a:t>inversion is a pair of numbers in a list that is out of order. </a:t>
            </a:r>
            <a:endParaRPr lang="en-US" dirty="0" smtClean="0"/>
          </a:p>
          <a:p>
            <a:pPr lvl="2"/>
            <a:r>
              <a:rPr lang="en-US" dirty="0" smtClean="0"/>
              <a:t>In </a:t>
            </a:r>
            <a:r>
              <a:rPr lang="en-US" dirty="0" smtClean="0"/>
              <a:t>the following list: 3, 1, 8, 4, 5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 smtClean="0"/>
              <a:t>inversions are the following pairs of numbers: (3, 1), (8, 4), and (8, 5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 smtClean="0"/>
              <a:t>we swap adjacent elements in an array, we can remove at most one inversion from that array.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Let’s say we have a list of the names of people in the class and we want to sort alphabetically</a:t>
            </a:r>
          </a:p>
          <a:p>
            <a:pPr lvl="1"/>
            <a:r>
              <a:rPr lang="en-US" dirty="0" smtClean="0"/>
              <a:t>We are going to describe an algorithm (or systematic methods) for putting these names in order</a:t>
            </a:r>
          </a:p>
          <a:p>
            <a:pPr lvl="1"/>
            <a:r>
              <a:rPr lang="en-US" dirty="0" smtClean="0"/>
              <a:t>The algorithms we will cover today:</a:t>
            </a:r>
          </a:p>
          <a:p>
            <a:pPr lvl="2"/>
            <a:r>
              <a:rPr lang="en-US" b="1" u="sng" dirty="0" smtClean="0"/>
              <a:t>Selection Sort	Insertion Sort		Bubble Sort</a:t>
            </a:r>
          </a:p>
          <a:p>
            <a:pPr lvl="3"/>
            <a:endParaRPr lang="en-US" b="1" u="sng" dirty="0" smtClean="0"/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65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74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58000" y="3886200"/>
            <a:ext cx="1168400" cy="2641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002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86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67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 smtClean="0"/>
              <a:t>Limitation of Sorts that only swap adjacent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Note </a:t>
            </a:r>
            <a:r>
              <a:rPr lang="en-US" dirty="0" smtClean="0"/>
              <a:t>that if we swap non-adjacent elements in an array, we can remove multiple inversions. Consider the </a:t>
            </a:r>
            <a:r>
              <a:rPr lang="en-US" dirty="0" smtClean="0"/>
              <a:t>following:</a:t>
            </a:r>
          </a:p>
          <a:p>
            <a:pPr lvl="1"/>
            <a:r>
              <a:rPr lang="en-US" dirty="0" smtClean="0"/>
              <a:t>8 </a:t>
            </a:r>
            <a:r>
              <a:rPr lang="en-US" dirty="0" smtClean="0"/>
              <a:t>2 3 4 5 6 7 </a:t>
            </a:r>
            <a:r>
              <a:rPr lang="en-US" dirty="0" smtClean="0"/>
              <a:t>1</a:t>
            </a:r>
          </a:p>
          <a:p>
            <a:pPr lvl="2"/>
            <a:r>
              <a:rPr lang="en-US" dirty="0" smtClean="0"/>
              <a:t>Swapping </a:t>
            </a:r>
            <a:r>
              <a:rPr lang="en-US" dirty="0" smtClean="0"/>
              <a:t>1 and 8 in </a:t>
            </a:r>
            <a:r>
              <a:rPr lang="en-US" dirty="0" smtClean="0"/>
              <a:t>this </a:t>
            </a:r>
            <a:r>
              <a:rPr lang="en-US" dirty="0" smtClean="0"/>
              <a:t>situation </a:t>
            </a:r>
            <a:r>
              <a:rPr lang="en-US" dirty="0" smtClean="0"/>
              <a:t>removes </a:t>
            </a:r>
            <a:r>
              <a:rPr lang="en-US" dirty="0" smtClean="0"/>
              <a:t>every inversion in this array (there are 13 of them total).</a:t>
            </a:r>
          </a:p>
          <a:p>
            <a:r>
              <a:rPr lang="en-US" dirty="0" smtClean="0"/>
              <a:t>Thus</a:t>
            </a:r>
            <a:r>
              <a:rPr lang="en-US" dirty="0" smtClean="0"/>
              <a:t>, the run-time of an algorithm that swaps adjacent elements only is constrained by the total number of inversions in an array.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 smtClean="0"/>
              <a:t>Limitation of Sorts that only swap adjacent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Let's consider the average case. </a:t>
            </a:r>
            <a:endParaRPr lang="en-US" dirty="0" smtClean="0"/>
          </a:p>
          <a:p>
            <a:pPr lvl="1"/>
            <a:r>
              <a:rPr lang="en-US" dirty="0" smtClean="0"/>
              <a:t>There </a:t>
            </a:r>
            <a:r>
              <a:rPr lang="en-US" dirty="0" smtClean="0"/>
              <a:t>are  </a:t>
            </a:r>
            <a:r>
              <a:rPr lang="en-US" dirty="0" smtClean="0"/>
              <a:t>                                pairs </a:t>
            </a:r>
            <a:r>
              <a:rPr lang="en-US" dirty="0" smtClean="0"/>
              <a:t>of numbers in a list of </a:t>
            </a:r>
            <a:r>
              <a:rPr lang="en-US" b="1" i="1" dirty="0" smtClean="0"/>
              <a:t>n</a:t>
            </a:r>
            <a:r>
              <a:rPr lang="en-US" dirty="0" smtClean="0"/>
              <a:t> numbers. </a:t>
            </a:r>
            <a:endParaRPr lang="en-US" dirty="0" smtClean="0"/>
          </a:p>
          <a:p>
            <a:pPr lvl="2"/>
            <a:r>
              <a:rPr lang="en-US" dirty="0" smtClean="0"/>
              <a:t>Of </a:t>
            </a:r>
            <a:r>
              <a:rPr lang="en-US" dirty="0" smtClean="0"/>
              <a:t>these pairs, on average, half of them will be inverted. 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Thus</a:t>
            </a:r>
            <a:r>
              <a:rPr lang="en-US" dirty="0" smtClean="0"/>
              <a:t>, on average, an unsorted array will have 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number </a:t>
            </a:r>
            <a:r>
              <a:rPr lang="en-US" dirty="0" smtClean="0"/>
              <a:t>of inversions, 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and </a:t>
            </a:r>
            <a:r>
              <a:rPr lang="en-US" dirty="0" smtClean="0"/>
              <a:t>any sorting algorithm that swaps adjacent elements only will have a </a:t>
            </a:r>
            <a:r>
              <a:rPr lang="en-US" dirty="0" smtClean="0"/>
              <a:t>                     </a:t>
            </a:r>
            <a:r>
              <a:rPr lang="en-US" dirty="0" smtClean="0"/>
              <a:t>run-time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819400" y="2057400"/>
          <a:ext cx="1676400" cy="838200"/>
        </p:xfrm>
        <a:graphic>
          <a:graphicData uri="http://schemas.openxmlformats.org/presentationml/2006/ole">
            <p:oleObj spid="_x0000_s1025" name="Equation" r:id="rId3" imgW="914400" imgH="457200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24000" y="4419600"/>
          <a:ext cx="2209800" cy="808945"/>
        </p:xfrm>
        <a:graphic>
          <a:graphicData uri="http://schemas.openxmlformats.org/presentationml/2006/ole">
            <p:oleObj spid="_x0000_s1027" name="Equation" r:id="rId4" imgW="1066337" imgH="393529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819400" y="5791200"/>
          <a:ext cx="1066800" cy="568960"/>
        </p:xfrm>
        <a:graphic>
          <a:graphicData uri="http://schemas.openxmlformats.org/presentationml/2006/ole">
            <p:oleObj spid="_x0000_s1029" name="Equation" r:id="rId5" imgW="431613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448800" cy="24384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Selection Sort</a:t>
            </a:r>
          </a:p>
          <a:p>
            <a:pPr lvl="1"/>
            <a:r>
              <a:rPr lang="en-US" dirty="0" smtClean="0"/>
              <a:t>Finds the smallest element (alphabetically the closest to a)</a:t>
            </a:r>
          </a:p>
          <a:p>
            <a:pPr lvl="2"/>
            <a:r>
              <a:rPr lang="en-US" dirty="0" smtClean="0"/>
              <a:t>Swaps it with the element in the first position</a:t>
            </a:r>
          </a:p>
          <a:p>
            <a:pPr lvl="1"/>
            <a:r>
              <a:rPr lang="en-US" dirty="0" smtClean="0"/>
              <a:t>Then finds the second smallest element</a:t>
            </a:r>
          </a:p>
          <a:p>
            <a:pPr lvl="2"/>
            <a:r>
              <a:rPr lang="en-US" dirty="0" smtClean="0"/>
              <a:t>Swaps it with the element in the second position</a:t>
            </a:r>
          </a:p>
          <a:p>
            <a:pPr lvl="1"/>
            <a:r>
              <a:rPr lang="en-US" dirty="0" smtClean="0"/>
              <a:t>Etc. until we get to the last position, and then we’re done!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Selection Sort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191000" y="1600200"/>
            <a:ext cx="1555234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Min  = “Bob”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128539" y="3657600"/>
            <a:ext cx="1757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“Joe” &lt; “Bob”?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62400" y="3657600"/>
            <a:ext cx="1818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“Abe” &lt; “Bob”?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91000" y="1600200"/>
            <a:ext cx="1537922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Min  = “Abe”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715000" y="3657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“Sam” &lt; “Abe”?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391400" y="3657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“Ann” &lt; “Abe”?</a:t>
            </a:r>
            <a:endParaRPr lang="en-US" sz="2000" b="1" dirty="0"/>
          </a:p>
        </p:txBody>
      </p:sp>
      <p:pic>
        <p:nvPicPr>
          <p:cNvPr id="22" name="Picture 21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399" y="4038600"/>
            <a:ext cx="1948201" cy="2523317"/>
          </a:xfrm>
          <a:prstGeom prst="rect">
            <a:avLst/>
          </a:prstGeom>
        </p:spPr>
      </p:pic>
      <p:pic>
        <p:nvPicPr>
          <p:cNvPr id="23" name="Picture 22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9669" y="4050268"/>
            <a:ext cx="723980" cy="250979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604999" y="649079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34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26" name="Down Arrow 25"/>
          <p:cNvSpPr/>
          <p:nvPr/>
        </p:nvSpPr>
        <p:spPr>
          <a:xfrm>
            <a:off x="533400" y="22860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2590801" y="2286000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2302054" y="2650946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  <p:sp>
        <p:nvSpPr>
          <p:cNvPr id="29" name="Down Arrow 28"/>
          <p:cNvSpPr/>
          <p:nvPr/>
        </p:nvSpPr>
        <p:spPr>
          <a:xfrm>
            <a:off x="43434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40546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  <p:sp>
        <p:nvSpPr>
          <p:cNvPr id="31" name="Down Arrow 30"/>
          <p:cNvSpPr/>
          <p:nvPr/>
        </p:nvSpPr>
        <p:spPr>
          <a:xfrm>
            <a:off x="63246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60358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  <p:sp>
        <p:nvSpPr>
          <p:cNvPr id="33" name="Down Arrow 32"/>
          <p:cNvSpPr/>
          <p:nvPr/>
        </p:nvSpPr>
        <p:spPr>
          <a:xfrm>
            <a:off x="78486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75598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 animBg="1"/>
      <p:bldP spid="15" grpId="1" animBg="1"/>
      <p:bldP spid="16" grpId="0"/>
      <p:bldP spid="16" grpId="1"/>
      <p:bldP spid="17" grpId="0"/>
      <p:bldP spid="17" grpId="1"/>
      <p:bldP spid="18" grpId="0" animBg="1"/>
      <p:bldP spid="20" grpId="0"/>
      <p:bldP spid="20" grpId="1"/>
      <p:bldP spid="21" grpId="0"/>
      <p:bldP spid="21" grpId="1"/>
      <p:bldP spid="24" grpId="0"/>
      <p:bldP spid="25" grpId="0"/>
      <p:bldP spid="26" grpId="0" animBg="1"/>
      <p:bldP spid="27" grpId="0" animBg="1"/>
      <p:bldP spid="27" grpId="1" animBg="1"/>
      <p:bldP spid="28" grpId="0"/>
      <p:bldP spid="28" grpId="1"/>
      <p:bldP spid="29" grpId="0" animBg="1"/>
      <p:bldP spid="29" grpId="1" animBg="1"/>
      <p:bldP spid="30" grpId="0"/>
      <p:bldP spid="30" grpId="1"/>
      <p:bldP spid="31" grpId="0" animBg="1"/>
      <p:bldP spid="31" grpId="1" animBg="1"/>
      <p:bldP spid="32" grpId="0"/>
      <p:bldP spid="32" grpId="1"/>
      <p:bldP spid="33" grpId="0" animBg="1"/>
      <p:bldP spid="33" grpId="1" animBg="1"/>
      <p:bldP spid="34" grpId="0"/>
      <p:bldP spid="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295400"/>
            <a:ext cx="9448800" cy="24384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Selection Sort</a:t>
            </a:r>
          </a:p>
          <a:p>
            <a:pPr lvl="1"/>
            <a:r>
              <a:rPr lang="en-US" dirty="0" smtClean="0"/>
              <a:t>Finds the smallest element (alphabetically the closest to a)</a:t>
            </a:r>
          </a:p>
          <a:p>
            <a:pPr lvl="2"/>
            <a:r>
              <a:rPr lang="en-US" dirty="0" smtClean="0"/>
              <a:t>Swaps it with the element in the first position</a:t>
            </a:r>
          </a:p>
          <a:p>
            <a:pPr lvl="1"/>
            <a:r>
              <a:rPr lang="en-US" dirty="0" smtClean="0"/>
              <a:t>Then finds the second smallest element</a:t>
            </a:r>
          </a:p>
          <a:p>
            <a:pPr lvl="2"/>
            <a:r>
              <a:rPr lang="en-US" dirty="0" smtClean="0"/>
              <a:t>Swaps it with the element in the second position</a:t>
            </a:r>
          </a:p>
          <a:p>
            <a:pPr lvl="1"/>
            <a:r>
              <a:rPr lang="en-US" dirty="0" smtClean="0"/>
              <a:t>Etc. until we get to the last position, and then we’re done!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pic>
        <p:nvPicPr>
          <p:cNvPr id="14" name="Picture 13" descr="angry_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95399" y="4038600"/>
            <a:ext cx="1948201" cy="2523317"/>
          </a:xfrm>
          <a:prstGeom prst="rect">
            <a:avLst/>
          </a:prstGeom>
        </p:spPr>
      </p:pic>
      <p:pic>
        <p:nvPicPr>
          <p:cNvPr id="15" name="Picture 14" descr="man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9669" y="4050268"/>
            <a:ext cx="723980" cy="250979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604999" y="649079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534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609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Selection Sort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37864" y="1676400"/>
            <a:ext cx="1477136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Min  = “Joe”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62400" y="3657600"/>
            <a:ext cx="1757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“Bob” &lt; “Joe”?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16698" y="1676400"/>
            <a:ext cx="1555234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Min  = “Bob”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715000" y="3657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“Sam” &lt; “Bob”?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391400" y="3657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“Ann” &lt; “Bob”?</a:t>
            </a:r>
            <a:endParaRPr lang="en-US" sz="2000" b="1" dirty="0"/>
          </a:p>
        </p:txBody>
      </p:sp>
      <p:pic>
        <p:nvPicPr>
          <p:cNvPr id="22" name="Picture 21" descr="angry_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95399" y="4038600"/>
            <a:ext cx="1948201" cy="2523317"/>
          </a:xfrm>
          <a:prstGeom prst="rect">
            <a:avLst/>
          </a:prstGeom>
        </p:spPr>
      </p:pic>
      <p:pic>
        <p:nvPicPr>
          <p:cNvPr id="23" name="Picture 22" descr="man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9669" y="4050268"/>
            <a:ext cx="723980" cy="250979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604999" y="649079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34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116698" y="1676400"/>
            <a:ext cx="1545936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Min  = “Ann”</a:t>
            </a:r>
            <a:endParaRPr lang="en-US" sz="2000" b="1" dirty="0"/>
          </a:p>
        </p:txBody>
      </p:sp>
      <p:pic>
        <p:nvPicPr>
          <p:cNvPr id="27" name="Picture 26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4267200"/>
            <a:ext cx="1790240" cy="2318723"/>
          </a:xfrm>
          <a:prstGeom prst="rect">
            <a:avLst/>
          </a:prstGeom>
        </p:spPr>
      </p:pic>
      <p:pic>
        <p:nvPicPr>
          <p:cNvPr id="28" name="Picture 27" descr="woma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62200" y="3886200"/>
            <a:ext cx="1168400" cy="26416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10040" y="6521392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51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32" name="Down Arrow 31"/>
          <p:cNvSpPr/>
          <p:nvPr/>
        </p:nvSpPr>
        <p:spPr>
          <a:xfrm>
            <a:off x="2438400" y="22098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43434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40546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  <p:sp>
        <p:nvSpPr>
          <p:cNvPr id="37" name="Down Arrow 36"/>
          <p:cNvSpPr/>
          <p:nvPr/>
        </p:nvSpPr>
        <p:spPr>
          <a:xfrm>
            <a:off x="63246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16200000">
            <a:off x="60358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  <p:sp>
        <p:nvSpPr>
          <p:cNvPr id="39" name="Down Arrow 38"/>
          <p:cNvSpPr/>
          <p:nvPr/>
        </p:nvSpPr>
        <p:spPr>
          <a:xfrm>
            <a:off x="78486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75598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 animBg="1"/>
      <p:bldP spid="15" grpId="1" animBg="1"/>
      <p:bldP spid="17" grpId="0"/>
      <p:bldP spid="17" grpId="1"/>
      <p:bldP spid="18" grpId="0" animBg="1"/>
      <p:bldP spid="18" grpId="1" animBg="1"/>
      <p:bldP spid="20" grpId="0"/>
      <p:bldP spid="20" grpId="1"/>
      <p:bldP spid="21" grpId="0"/>
      <p:bldP spid="21" grpId="1"/>
      <p:bldP spid="26" grpId="0" animBg="1"/>
      <p:bldP spid="29" grpId="0"/>
      <p:bldP spid="30" grpId="0"/>
      <p:bldP spid="32" grpId="0" animBg="1"/>
      <p:bldP spid="35" grpId="0" animBg="1"/>
      <p:bldP spid="35" grpId="1" animBg="1"/>
      <p:bldP spid="36" grpId="0"/>
      <p:bldP spid="36" grpId="1"/>
      <p:bldP spid="37" grpId="0" animBg="1"/>
      <p:bldP spid="37" grpId="1" animBg="1"/>
      <p:bldP spid="38" grpId="0"/>
      <p:bldP spid="38" grpId="1"/>
      <p:bldP spid="39" grpId="0" animBg="1"/>
      <p:bldP spid="39" grpId="1" animBg="1"/>
      <p:bldP spid="40" grpId="0"/>
      <p:bldP spid="4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1295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Selection Sort</a:t>
            </a:r>
          </a:p>
        </p:txBody>
      </p:sp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1447800"/>
            <a:ext cx="1555234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Min  = “Bob”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715000" y="3657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“Sam” &lt; “Bob”?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391400" y="3657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“Joe” &lt; “Bob”?</a:t>
            </a:r>
            <a:endParaRPr lang="en-US" sz="2000" b="1" dirty="0"/>
          </a:p>
        </p:txBody>
      </p:sp>
      <p:pic>
        <p:nvPicPr>
          <p:cNvPr id="22" name="Picture 21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399" y="4038600"/>
            <a:ext cx="1948201" cy="2523317"/>
          </a:xfrm>
          <a:prstGeom prst="rect">
            <a:avLst/>
          </a:prstGeom>
        </p:spPr>
      </p:pic>
      <p:pic>
        <p:nvPicPr>
          <p:cNvPr id="23" name="Picture 22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9669" y="4050268"/>
            <a:ext cx="723980" cy="250979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604999" y="649079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34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pic>
        <p:nvPicPr>
          <p:cNvPr id="27" name="Picture 26" descr="angry_ma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15200" y="4267200"/>
            <a:ext cx="1790240" cy="2318723"/>
          </a:xfrm>
          <a:prstGeom prst="rect">
            <a:avLst/>
          </a:prstGeom>
        </p:spPr>
      </p:pic>
      <p:pic>
        <p:nvPicPr>
          <p:cNvPr id="28" name="Picture 2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62200" y="3886200"/>
            <a:ext cx="1168400" cy="26416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16269" y="6521392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4822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32" name="Down Arrow 31"/>
          <p:cNvSpPr/>
          <p:nvPr/>
        </p:nvSpPr>
        <p:spPr>
          <a:xfrm>
            <a:off x="4495800" y="2133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63246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60358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  <p:sp>
        <p:nvSpPr>
          <p:cNvPr id="37" name="Down Arrow 36"/>
          <p:cNvSpPr/>
          <p:nvPr/>
        </p:nvSpPr>
        <p:spPr>
          <a:xfrm>
            <a:off x="78486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16200000">
            <a:off x="75598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  <p:bldP spid="20" grpId="1"/>
      <p:bldP spid="21" grpId="0"/>
      <p:bldP spid="21" grpId="1"/>
      <p:bldP spid="32" grpId="0" animBg="1"/>
      <p:bldP spid="35" grpId="0" animBg="1"/>
      <p:bldP spid="35" grpId="1" animBg="1"/>
      <p:bldP spid="36" grpId="0"/>
      <p:bldP spid="36" grpId="1"/>
      <p:bldP spid="37" grpId="0" animBg="1"/>
      <p:bldP spid="37" grpId="1" animBg="1"/>
      <p:bldP spid="38" grpId="0"/>
      <p:bldP spid="3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990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Selection Sort</a:t>
            </a:r>
          </a:p>
        </p:txBody>
      </p:sp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28213" y="1543110"/>
            <a:ext cx="159210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Min  = “Sam”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467600" y="3657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“Joe” &lt; “Sam”?</a:t>
            </a:r>
            <a:endParaRPr lang="en-US" sz="2000" b="1" dirty="0"/>
          </a:p>
        </p:txBody>
      </p:sp>
      <p:pic>
        <p:nvPicPr>
          <p:cNvPr id="22" name="Picture 21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399" y="4038600"/>
            <a:ext cx="1948201" cy="2523317"/>
          </a:xfrm>
          <a:prstGeom prst="rect">
            <a:avLst/>
          </a:prstGeom>
        </p:spPr>
      </p:pic>
      <p:pic>
        <p:nvPicPr>
          <p:cNvPr id="23" name="Picture 22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9669" y="4050268"/>
            <a:ext cx="723980" cy="250979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604999" y="649079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34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pic>
        <p:nvPicPr>
          <p:cNvPr id="27" name="Picture 26" descr="angry_ma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15200" y="4267200"/>
            <a:ext cx="1790240" cy="2318723"/>
          </a:xfrm>
          <a:prstGeom prst="rect">
            <a:avLst/>
          </a:prstGeom>
        </p:spPr>
      </p:pic>
      <p:pic>
        <p:nvPicPr>
          <p:cNvPr id="28" name="Picture 2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62200" y="3886200"/>
            <a:ext cx="1168400" cy="26416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16269" y="6521392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482269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267200" y="1524000"/>
            <a:ext cx="1477136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Min  = “Joe”</a:t>
            </a:r>
            <a:endParaRPr lang="en-US" sz="2000" b="1" dirty="0"/>
          </a:p>
        </p:txBody>
      </p:sp>
      <p:pic>
        <p:nvPicPr>
          <p:cNvPr id="34" name="Picture 33" descr="ma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2400" y="4129420"/>
            <a:ext cx="990600" cy="2424057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7772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  <p:pic>
        <p:nvPicPr>
          <p:cNvPr id="36" name="Picture 35" descr="angry_ma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28840" y="4205620"/>
            <a:ext cx="1790240" cy="2318723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6329909" y="6459812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38" name="Down Arrow 37"/>
          <p:cNvSpPr/>
          <p:nvPr/>
        </p:nvSpPr>
        <p:spPr>
          <a:xfrm>
            <a:off x="6248400" y="2133600"/>
            <a:ext cx="914400" cy="1752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7848600" y="2286001"/>
            <a:ext cx="762000" cy="1371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7559853" y="2650947"/>
            <a:ext cx="1343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CHECKER</a:t>
            </a:r>
            <a:endParaRPr lang="en-US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2209800"/>
            <a:ext cx="505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Notice that now the list is </a:t>
            </a:r>
            <a:r>
              <a:rPr lang="en-US" sz="2800" b="1" i="1" u="sng" dirty="0" smtClean="0">
                <a:solidFill>
                  <a:srgbClr val="7030A0"/>
                </a:solidFill>
              </a:rPr>
              <a:t>sorted</a:t>
            </a:r>
            <a:r>
              <a:rPr lang="en-US" sz="2800" dirty="0" smtClean="0"/>
              <a:t>!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0" y="2667000"/>
            <a:ext cx="53070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 we can stop when </a:t>
            </a:r>
            <a:r>
              <a:rPr lang="en-US" sz="2800" b="1" dirty="0" err="1" smtClean="0"/>
              <a:t>Curr</a:t>
            </a:r>
            <a:r>
              <a:rPr lang="en-US" sz="2800" dirty="0" smtClean="0"/>
              <a:t> is on the</a:t>
            </a:r>
          </a:p>
          <a:p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to last element.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5" grpId="1" animBg="1"/>
      <p:bldP spid="21" grpId="0"/>
      <p:bldP spid="21" grpId="1"/>
      <p:bldP spid="29" grpId="0"/>
      <p:bldP spid="18" grpId="0" animBg="1"/>
      <p:bldP spid="35" grpId="0"/>
      <p:bldP spid="37" grpId="0"/>
      <p:bldP spid="38" grpId="0" animBg="1"/>
      <p:bldP spid="41" grpId="0" animBg="1"/>
      <p:bldP spid="41" grpId="1" animBg="1"/>
      <p:bldP spid="42" grpId="0"/>
      <p:bldP spid="42" grpId="1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448800" cy="2438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Insertion Sort</a:t>
            </a:r>
          </a:p>
          <a:p>
            <a:pPr lvl="1"/>
            <a:r>
              <a:rPr lang="en-US" dirty="0" smtClean="0"/>
              <a:t>Take each element one by one, starting with the second and “insert” it into the already sorted list to its left in the correct order.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9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70800" y="3886200"/>
            <a:ext cx="1168400" cy="2641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ABE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994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ANN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6488668"/>
            <a:ext cx="870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15416</TotalTime>
  <Words>1041</Words>
  <Application>Microsoft Office PowerPoint</Application>
  <PresentationFormat>On-screen Show (4:3)</PresentationFormat>
  <Paragraphs>284</Paragraphs>
  <Slides>21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ucf_STRIPES_yellow</vt:lpstr>
      <vt:lpstr>Microsoft Equation 3.0</vt:lpstr>
      <vt:lpstr>Sorting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Sorting a List</vt:lpstr>
      <vt:lpstr>Limitation of Sorts that only swap adjacent elements</vt:lpstr>
      <vt:lpstr>Limitation of Sorts that only swap adjacent elements</vt:lpstr>
      <vt:lpstr>Limitation of Sorts that only swap adjacent elements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362</cp:revision>
  <dcterms:created xsi:type="dcterms:W3CDTF">2011-06-06T20:26:19Z</dcterms:created>
  <dcterms:modified xsi:type="dcterms:W3CDTF">2011-10-31T00:23:50Z</dcterms:modified>
</cp:coreProperties>
</file>