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60" d="100"/>
          <a:sy n="60" d="100"/>
        </p:scale>
        <p:origin x="-546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C2C118-4767-4909-8B87-26065B0843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Quick Sort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Pivot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Although the Partition algorithm works no matter which element is chosen as the pivot, some choices are better than others.</a:t>
            </a:r>
          </a:p>
          <a:p>
            <a:pPr lvl="1"/>
            <a:r>
              <a:rPr lang="en-US" dirty="0" smtClean="0"/>
              <a:t>Wrong Choice:</a:t>
            </a:r>
          </a:p>
          <a:p>
            <a:pPr lvl="2"/>
            <a:r>
              <a:rPr lang="en-US" dirty="0" smtClean="0"/>
              <a:t>Just use the first element in the list</a:t>
            </a:r>
          </a:p>
          <a:p>
            <a:pPr lvl="3"/>
            <a:r>
              <a:rPr lang="en-US" dirty="0" smtClean="0"/>
              <a:t>If the input is random, this is acceptable.</a:t>
            </a:r>
          </a:p>
          <a:p>
            <a:pPr lvl="3"/>
            <a:r>
              <a:rPr lang="en-US" dirty="0" smtClean="0"/>
              <a:t>BUT,  what if the list is already sorted or in reverse order?</a:t>
            </a:r>
          </a:p>
          <a:p>
            <a:pPr lvl="4"/>
            <a:r>
              <a:rPr lang="en-US" dirty="0" smtClean="0"/>
              <a:t>Then all the elements go into S1 or S2, consistently throughout recursive calls.</a:t>
            </a:r>
          </a:p>
          <a:p>
            <a:pPr lvl="3"/>
            <a:r>
              <a:rPr lang="en-US" dirty="0" smtClean="0"/>
              <a:t>So it would take O(n</a:t>
            </a:r>
            <a:r>
              <a:rPr lang="en-US" baseline="30000" dirty="0" smtClean="0"/>
              <a:t>2</a:t>
            </a:r>
            <a:r>
              <a:rPr lang="en-US" dirty="0" smtClean="0"/>
              <a:t>) to do nothing at all! (If presorted)</a:t>
            </a:r>
          </a:p>
          <a:p>
            <a:pPr lvl="4"/>
            <a:r>
              <a:rPr lang="en-US" b="1" i="1" dirty="0" smtClean="0"/>
              <a:t>EMBARRASSING!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Pivot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Safer Way</a:t>
            </a:r>
          </a:p>
          <a:p>
            <a:pPr lvl="1"/>
            <a:r>
              <a:rPr lang="en-US" dirty="0" smtClean="0"/>
              <a:t>Choose the pivot randomly</a:t>
            </a:r>
          </a:p>
          <a:p>
            <a:pPr lvl="2"/>
            <a:r>
              <a:rPr lang="en-US" dirty="0" smtClean="0"/>
              <a:t>Generally safe, since it’s unlikely the random pivot would consistently be a poor partition.</a:t>
            </a:r>
          </a:p>
          <a:p>
            <a:pPr lvl="2"/>
            <a:r>
              <a:rPr lang="en-US" dirty="0" smtClean="0"/>
              <a:t>Random number generation is generally expensive.</a:t>
            </a:r>
          </a:p>
          <a:p>
            <a:r>
              <a:rPr lang="en-US" dirty="0" smtClean="0"/>
              <a:t>Median-of-Three Partitioning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best </a:t>
            </a:r>
            <a:r>
              <a:rPr lang="en-US" dirty="0" smtClean="0"/>
              <a:t>choice would be the median of the array.</a:t>
            </a:r>
          </a:p>
          <a:p>
            <a:pPr lvl="2"/>
            <a:r>
              <a:rPr lang="en-US" dirty="0" smtClean="0"/>
              <a:t>But that would be hard to calculate and slow.</a:t>
            </a:r>
          </a:p>
          <a:p>
            <a:pPr lvl="2"/>
            <a:r>
              <a:rPr lang="en-US" dirty="0" smtClean="0"/>
              <a:t>A good estimate is to pick 3 elements and use the median of those as the pivot.</a:t>
            </a:r>
          </a:p>
          <a:p>
            <a:pPr lvl="2"/>
            <a:r>
              <a:rPr lang="en-US" dirty="0" smtClean="0"/>
              <a:t>The rule of thumb:  Pick the left, center, and right elements and take the median as the pivot.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55626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Down Arrow 11"/>
          <p:cNvSpPr/>
          <p:nvPr/>
        </p:nvSpPr>
        <p:spPr>
          <a:xfrm rot="10800000">
            <a:off x="1981200" y="5867399"/>
            <a:ext cx="381000" cy="810491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Left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 rot="10800000">
            <a:off x="4495800" y="5867400"/>
            <a:ext cx="381000" cy="8382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Center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10800000">
            <a:off x="7543800" y="5867399"/>
            <a:ext cx="381000" cy="810491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Right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8594862">
            <a:off x="4912084" y="5883770"/>
            <a:ext cx="677141" cy="1106971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Pivot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Element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Shown on the board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9350" cy="1143000"/>
          </a:xfrm>
        </p:spPr>
        <p:txBody>
          <a:bodyPr/>
          <a:lstStyle/>
          <a:p>
            <a:r>
              <a:rPr lang="en-US" dirty="0" err="1" smtClean="0"/>
              <a:t>Quickselect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Given an array of n elements, determine the </a:t>
            </a:r>
            <a:r>
              <a:rPr lang="en-US" dirty="0" err="1" smtClean="0"/>
              <a:t>kth</a:t>
            </a:r>
            <a:r>
              <a:rPr lang="en-US" dirty="0" smtClean="0"/>
              <a:t> smallest element.</a:t>
            </a:r>
          </a:p>
          <a:p>
            <a:pPr lvl="1"/>
            <a:r>
              <a:rPr lang="en-US" dirty="0" smtClean="0"/>
              <a:t>Clearly k must lie in between 1 and n inclusive</a:t>
            </a:r>
          </a:p>
          <a:p>
            <a:pPr lvl="1"/>
            <a:r>
              <a:rPr lang="en-US" dirty="0" smtClean="0"/>
              <a:t>The selection problem is different, but related to the sorting problem.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9350" cy="1143000"/>
          </a:xfrm>
        </p:spPr>
        <p:txBody>
          <a:bodyPr/>
          <a:lstStyle/>
          <a:p>
            <a:r>
              <a:rPr lang="en-US" dirty="0" err="1" smtClean="0"/>
              <a:t>Quickselect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581400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Given an array of n elements, determine the </a:t>
            </a:r>
            <a:r>
              <a:rPr lang="en-US" b="1" u="sng" dirty="0" err="1" smtClean="0"/>
              <a:t>k</a:t>
            </a:r>
            <a:r>
              <a:rPr lang="en-US" b="1" u="sng" baseline="30000" dirty="0" err="1" smtClean="0"/>
              <a:t>th</a:t>
            </a:r>
            <a:r>
              <a:rPr lang="en-US" b="1" u="sng" dirty="0" smtClean="0"/>
              <a:t> smallest element.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idea is:</a:t>
            </a:r>
          </a:p>
          <a:p>
            <a:pPr lvl="1"/>
            <a:r>
              <a:rPr lang="en-US" dirty="0" smtClean="0"/>
              <a:t>Partition the array.</a:t>
            </a:r>
          </a:p>
          <a:p>
            <a:pPr lvl="1"/>
            <a:r>
              <a:rPr lang="en-US" dirty="0" smtClean="0"/>
              <a:t>There are 2 </a:t>
            </a:r>
            <a:r>
              <a:rPr lang="en-US" dirty="0" err="1" smtClean="0"/>
              <a:t>subarrays</a:t>
            </a:r>
            <a:r>
              <a:rPr lang="en-US" dirty="0" smtClean="0"/>
              <a:t>:</a:t>
            </a:r>
          </a:p>
          <a:p>
            <a:pPr lvl="2"/>
            <a:r>
              <a:rPr lang="en-US" sz="3100" dirty="0" smtClean="0"/>
              <a:t>One of size </a:t>
            </a:r>
            <a:r>
              <a:rPr lang="en-US" sz="3100" b="1" i="1" dirty="0" smtClean="0"/>
              <a:t>m</a:t>
            </a:r>
            <a:r>
              <a:rPr lang="en-US" sz="3100" dirty="0" smtClean="0"/>
              <a:t>, with the </a:t>
            </a:r>
            <a:r>
              <a:rPr lang="en-US" sz="3100" b="1" i="1" dirty="0" smtClean="0"/>
              <a:t>m</a:t>
            </a:r>
            <a:r>
              <a:rPr lang="en-US" sz="3100" dirty="0" smtClean="0"/>
              <a:t> smallest elements.</a:t>
            </a:r>
          </a:p>
          <a:p>
            <a:pPr lvl="2"/>
            <a:r>
              <a:rPr lang="en-US" sz="3100" dirty="0" smtClean="0"/>
              <a:t>The other of size</a:t>
            </a:r>
            <a:r>
              <a:rPr lang="en-US" sz="3100" b="1" i="1" dirty="0" smtClean="0"/>
              <a:t> n-m-1 </a:t>
            </a:r>
            <a:r>
              <a:rPr lang="en-US" sz="3100" dirty="0" smtClean="0"/>
              <a:t>.</a:t>
            </a:r>
          </a:p>
          <a:p>
            <a:pPr lvl="3"/>
            <a:r>
              <a:rPr lang="en-US" sz="2600" dirty="0" smtClean="0"/>
              <a:t>If </a:t>
            </a:r>
            <a:r>
              <a:rPr lang="en-US" sz="2600" b="1" i="1" u="sng" dirty="0" smtClean="0"/>
              <a:t>k ≤ m</a:t>
            </a:r>
            <a:r>
              <a:rPr lang="en-US" sz="2600" dirty="0" smtClean="0"/>
              <a:t>, we know the</a:t>
            </a:r>
            <a:r>
              <a:rPr lang="en-US" sz="2600" b="1" i="1" u="sng" dirty="0" smtClean="0"/>
              <a:t> </a:t>
            </a:r>
            <a:r>
              <a:rPr lang="en-US" sz="2600" b="1" i="1" u="sng" dirty="0" err="1" smtClean="0"/>
              <a:t>k</a:t>
            </a:r>
            <a:r>
              <a:rPr lang="en-US" sz="2600" b="1" i="1" u="sng" baseline="30000" dirty="0" err="1" smtClean="0"/>
              <a:t>th</a:t>
            </a:r>
            <a:r>
              <a:rPr lang="en-US" sz="2600" b="1" i="1" u="sng" dirty="0" smtClean="0"/>
              <a:t> </a:t>
            </a:r>
            <a:r>
              <a:rPr lang="en-US" sz="2600" dirty="0" smtClean="0"/>
              <a:t>smallest element is in the </a:t>
            </a:r>
            <a:r>
              <a:rPr lang="en-US" sz="2600" b="1" u="sng" dirty="0" smtClean="0"/>
              <a:t>1</a:t>
            </a:r>
            <a:r>
              <a:rPr lang="en-US" sz="2600" b="1" u="sng" baseline="30000" dirty="0" smtClean="0"/>
              <a:t>st</a:t>
            </a:r>
            <a:r>
              <a:rPr lang="en-US" sz="2600" b="1" u="sng" dirty="0" smtClean="0"/>
              <a:t> partition</a:t>
            </a:r>
            <a:r>
              <a:rPr lang="en-US" sz="2600" dirty="0" smtClean="0"/>
              <a:t>.</a:t>
            </a:r>
          </a:p>
          <a:p>
            <a:pPr lvl="3"/>
            <a:r>
              <a:rPr lang="en-US" sz="2600" dirty="0" smtClean="0"/>
              <a:t>If</a:t>
            </a:r>
            <a:r>
              <a:rPr lang="en-US" sz="2600" b="1" i="1" u="sng" dirty="0" smtClean="0"/>
              <a:t> k == m+1</a:t>
            </a:r>
            <a:r>
              <a:rPr lang="en-US" sz="2600" dirty="0" smtClean="0"/>
              <a:t>, we know the </a:t>
            </a:r>
            <a:r>
              <a:rPr lang="en-US" sz="2600" b="1" i="1" u="sng" dirty="0" err="1" smtClean="0"/>
              <a:t>k</a:t>
            </a:r>
            <a:r>
              <a:rPr lang="en-US" sz="2600" b="1" i="1" u="sng" baseline="30000" dirty="0" err="1" smtClean="0"/>
              <a:t>th</a:t>
            </a:r>
            <a:r>
              <a:rPr lang="en-US" sz="2600" b="1" i="1" u="sng" dirty="0" smtClean="0"/>
              <a:t> </a:t>
            </a:r>
            <a:r>
              <a:rPr lang="en-US" sz="2600" dirty="0" smtClean="0"/>
              <a:t>smallest element</a:t>
            </a:r>
            <a:r>
              <a:rPr lang="en-US" sz="2600" b="1" u="sng" dirty="0" smtClean="0"/>
              <a:t> IS the pivot</a:t>
            </a:r>
            <a:r>
              <a:rPr lang="en-US" sz="2600" dirty="0" smtClean="0"/>
              <a:t>.</a:t>
            </a:r>
          </a:p>
          <a:p>
            <a:pPr lvl="3"/>
            <a:r>
              <a:rPr lang="en-US" sz="2600" dirty="0" smtClean="0"/>
              <a:t>Otherwise, the </a:t>
            </a:r>
            <a:r>
              <a:rPr lang="en-US" sz="2600" b="1" i="1" u="sng" dirty="0" err="1" smtClean="0"/>
              <a:t>k</a:t>
            </a:r>
            <a:r>
              <a:rPr lang="en-US" sz="2600" b="1" i="1" u="sng" baseline="30000" dirty="0" err="1" smtClean="0"/>
              <a:t>th</a:t>
            </a:r>
            <a:r>
              <a:rPr lang="en-US" sz="2600" b="1" i="1" u="sng" dirty="0" smtClean="0"/>
              <a:t> </a:t>
            </a:r>
            <a:r>
              <a:rPr lang="en-US" sz="2600" dirty="0" smtClean="0"/>
              <a:t>smallest element is in the </a:t>
            </a:r>
            <a:r>
              <a:rPr lang="en-US" sz="2600" b="1" u="sng" dirty="0" smtClean="0"/>
              <a:t>2</a:t>
            </a:r>
            <a:r>
              <a:rPr lang="en-US" sz="2600" b="1" u="sng" baseline="30000" dirty="0" smtClean="0"/>
              <a:t>nd</a:t>
            </a:r>
            <a:r>
              <a:rPr lang="en-US" sz="2600" b="1" u="sng" dirty="0" smtClean="0"/>
              <a:t> partition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563070"/>
          <a:ext cx="67056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 Brace 4"/>
          <p:cNvSpPr/>
          <p:nvPr/>
        </p:nvSpPr>
        <p:spPr>
          <a:xfrm rot="16200000">
            <a:off x="2800142" y="3858427"/>
            <a:ext cx="587158" cy="2682242"/>
          </a:xfrm>
          <a:prstGeom prst="leftBrace">
            <a:avLst>
              <a:gd name="adj1" fmla="val 8333"/>
              <a:gd name="adj2" fmla="val 490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6488220" y="3485048"/>
            <a:ext cx="587158" cy="3352802"/>
          </a:xfrm>
          <a:prstGeom prst="leftBrace">
            <a:avLst>
              <a:gd name="adj1" fmla="val 8333"/>
              <a:gd name="adj2" fmla="val 490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Size m:</a:t>
            </a:r>
          </a:p>
          <a:p>
            <a:r>
              <a:rPr lang="en-US" sz="2000" dirty="0" smtClean="0"/>
              <a:t>   if (k ≤ m) the </a:t>
            </a:r>
            <a:r>
              <a:rPr lang="en-US" sz="2000" dirty="0" err="1" smtClean="0"/>
              <a:t>k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smallest </a:t>
            </a:r>
          </a:p>
          <a:p>
            <a:r>
              <a:rPr lang="en-US" sz="2000" dirty="0" smtClean="0"/>
              <a:t>   element is in here.</a:t>
            </a:r>
            <a:endParaRPr lang="en-US" sz="2000" dirty="0"/>
          </a:p>
        </p:txBody>
      </p:sp>
      <p:sp>
        <p:nvSpPr>
          <p:cNvPr id="9" name="Down Arrow 8"/>
          <p:cNvSpPr/>
          <p:nvPr/>
        </p:nvSpPr>
        <p:spPr>
          <a:xfrm rot="10800000">
            <a:off x="4560570" y="4867870"/>
            <a:ext cx="335280" cy="78287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38600" y="5613737"/>
            <a:ext cx="1447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if (k==m+1)</a:t>
            </a:r>
          </a:p>
          <a:p>
            <a:pPr algn="ctr"/>
            <a:r>
              <a:rPr lang="en-US" dirty="0" smtClean="0"/>
              <a:t>We know the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smalles</a:t>
            </a:r>
            <a:r>
              <a:rPr lang="en-US" dirty="0" smtClean="0"/>
              <a:t> is the pivot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5410200"/>
            <a:ext cx="27432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Size n-m-1:</a:t>
            </a:r>
          </a:p>
          <a:p>
            <a:r>
              <a:rPr lang="en-US" dirty="0" smtClean="0"/>
              <a:t>   if (k &gt; m) the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smallest </a:t>
            </a:r>
          </a:p>
          <a:p>
            <a:r>
              <a:rPr lang="en-US" dirty="0" smtClean="0"/>
              <a:t>   element is in 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Algorithm:</a:t>
            </a:r>
          </a:p>
          <a:p>
            <a:pPr>
              <a:buNone/>
            </a:pPr>
            <a:r>
              <a:rPr lang="en-US" dirty="0" err="1" smtClean="0"/>
              <a:t>Quickselect</a:t>
            </a:r>
            <a:r>
              <a:rPr lang="en-US" dirty="0" smtClean="0"/>
              <a:t>(A, low, high, k):</a:t>
            </a:r>
          </a:p>
          <a:p>
            <a:pPr marL="917575" lvl="1" indent="-514350">
              <a:buFont typeface="+mj-lt"/>
              <a:buAutoNum type="arabicParenR"/>
            </a:pPr>
            <a:r>
              <a:rPr lang="en-US" dirty="0" smtClean="0"/>
              <a:t>m=Partition(A, low, high) // m is how many values are less than the partition element.</a:t>
            </a:r>
          </a:p>
          <a:p>
            <a:pPr marL="917575" lvl="1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 err="1" smtClean="0"/>
              <a:t>k≤m</a:t>
            </a:r>
            <a:r>
              <a:rPr lang="en-US" dirty="0" smtClean="0"/>
              <a:t>, return </a:t>
            </a:r>
            <a:r>
              <a:rPr lang="en-US" dirty="0" err="1" smtClean="0"/>
              <a:t>Quickselect</a:t>
            </a:r>
            <a:r>
              <a:rPr lang="en-US" dirty="0" smtClean="0"/>
              <a:t>(low, low+m-1, k)</a:t>
            </a:r>
          </a:p>
          <a:p>
            <a:pPr marL="917575" lvl="1" indent="-514350">
              <a:buFont typeface="+mj-lt"/>
              <a:buAutoNum type="arabicParenR"/>
            </a:pPr>
            <a:r>
              <a:rPr lang="en-US" dirty="0" smtClean="0"/>
              <a:t>if k==m+1 return the pivot, A[</a:t>
            </a:r>
            <a:r>
              <a:rPr lang="en-US" dirty="0" err="1" smtClean="0"/>
              <a:t>low+m</a:t>
            </a:r>
            <a:r>
              <a:rPr lang="en-US" dirty="0" smtClean="0"/>
              <a:t>]</a:t>
            </a:r>
          </a:p>
          <a:p>
            <a:pPr marL="917575" lvl="1" indent="-514350">
              <a:buFont typeface="+mj-lt"/>
              <a:buAutoNum type="arabicParenR"/>
            </a:pPr>
            <a:r>
              <a:rPr lang="en-US" dirty="0" smtClean="0"/>
              <a:t>else return </a:t>
            </a:r>
            <a:r>
              <a:rPr lang="en-US" dirty="0" err="1" smtClean="0"/>
              <a:t>Quickselect</a:t>
            </a:r>
            <a:r>
              <a:rPr lang="en-US" dirty="0" smtClean="0"/>
              <a:t>(low+m+1, high, k-m-1)</a:t>
            </a:r>
          </a:p>
          <a:p>
            <a:pPr marL="917575" lvl="1" indent="-514350">
              <a:buNone/>
            </a:pPr>
            <a:endParaRPr lang="en-US" dirty="0" smtClean="0"/>
          </a:p>
          <a:p>
            <a:pPr marL="642937" indent="-514350"/>
            <a:r>
              <a:rPr lang="en-US" dirty="0" smtClean="0"/>
              <a:t>So instead of doing 2 recursive calls, w only make one here.</a:t>
            </a:r>
          </a:p>
          <a:p>
            <a:pPr marL="917575" lvl="1" indent="-514350"/>
            <a:r>
              <a:rPr lang="en-US" dirty="0" smtClean="0"/>
              <a:t>It turns out that on average </a:t>
            </a:r>
            <a:r>
              <a:rPr lang="en-US" dirty="0" err="1" smtClean="0"/>
              <a:t>Quickselect</a:t>
            </a:r>
            <a:r>
              <a:rPr lang="en-US" dirty="0" smtClean="0"/>
              <a:t> takes O(n) time, which is far better than it’s worst case </a:t>
            </a:r>
            <a:r>
              <a:rPr lang="en-US" dirty="0" err="1" smtClean="0"/>
              <a:t>performace</a:t>
            </a:r>
            <a:r>
              <a:rPr lang="en-US" dirty="0" smtClean="0"/>
              <a:t> of O(n</a:t>
            </a:r>
            <a:r>
              <a:rPr lang="en-US" baseline="30000" dirty="0" smtClean="0"/>
              <a:t>2</a:t>
            </a:r>
            <a:r>
              <a:rPr lang="en-US" dirty="0" smtClean="0"/>
              <a:t>)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Quickselect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Shown on the board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Motivation of Sorting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587500" y="1676401"/>
            <a:ext cx="7023100" cy="20574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Sorting algorithms contain interesting and important ideas for code optimization as well as algorithm design.</a:t>
            </a:r>
          </a:p>
          <a:p>
            <a:pPr marL="886142" lvl="2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24000"/>
            <a:ext cx="4102608" cy="3352800"/>
          </a:xfrm>
        </p:spPr>
        <p:txBody>
          <a:bodyPr/>
          <a:lstStyle/>
          <a:p>
            <a:r>
              <a:rPr lang="en-US" dirty="0" smtClean="0"/>
              <a:t>Earlier we </a:t>
            </a:r>
            <a:r>
              <a:rPr lang="en-US" dirty="0" smtClean="0"/>
              <a:t>talked about Merge Sort</a:t>
            </a:r>
          </a:p>
          <a:p>
            <a:pPr lvl="1"/>
            <a:r>
              <a:rPr lang="en-US" dirty="0" smtClean="0"/>
              <a:t>Recursively calls: </a:t>
            </a:r>
            <a:r>
              <a:rPr lang="en-US" dirty="0" err="1" smtClean="0"/>
              <a:t>MergeSort</a:t>
            </a:r>
            <a:r>
              <a:rPr lang="en-US" dirty="0" smtClean="0"/>
              <a:t>(1</a:t>
            </a:r>
            <a:r>
              <a:rPr lang="en-US" baseline="30000" dirty="0" smtClean="0"/>
              <a:t>st</a:t>
            </a:r>
            <a:r>
              <a:rPr lang="en-US" dirty="0" smtClean="0"/>
              <a:t> half of list)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MergeSort</a:t>
            </a:r>
            <a:r>
              <a:rPr lang="en-US" dirty="0" smtClean="0"/>
              <a:t>(2</a:t>
            </a:r>
            <a:r>
              <a:rPr lang="en-US" baseline="30000" dirty="0" smtClean="0"/>
              <a:t>nd</a:t>
            </a:r>
            <a:r>
              <a:rPr lang="en-US" dirty="0" smtClean="0"/>
              <a:t> half of list)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	Then Merges results</a:t>
            </a:r>
            <a:endParaRPr lang="en-US" dirty="0"/>
          </a:p>
        </p:txBody>
      </p:sp>
      <p:pic>
        <p:nvPicPr>
          <p:cNvPr id="5" name="Picture 4" descr="Merge_sort_animation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999" y="1600200"/>
            <a:ext cx="3060861" cy="2590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5257800" cy="1524000"/>
          </a:xfrm>
        </p:spPr>
        <p:txBody>
          <a:bodyPr/>
          <a:lstStyle/>
          <a:p>
            <a:r>
              <a:rPr lang="en-US" dirty="0" smtClean="0"/>
              <a:t>This probably the most common sort used in practice, since it is usually the quickest in practice.</a:t>
            </a:r>
          </a:p>
          <a:p>
            <a:pPr lvl="1"/>
            <a:endParaRPr lang="en-US" dirty="0"/>
          </a:p>
        </p:txBody>
      </p:sp>
      <p:pic>
        <p:nvPicPr>
          <p:cNvPr id="5" name="Picture 4" descr="Sorting_quicksort_ani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1143000"/>
            <a:ext cx="2895600" cy="221306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90600" y="3505200"/>
            <a:ext cx="74993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sz="3200" dirty="0" smtClean="0">
                <a:latin typeface="+mn-lt"/>
              </a:rPr>
              <a:t>It uses the idea of a partition, without using an additional array, and recursion to achieve this efficiency.</a:t>
            </a:r>
          </a:p>
          <a:p>
            <a:pPr marL="822325" lvl="1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9763" marR="0" lvl="1" indent="-236538" algn="l" defTabSz="914400" rtl="0" eaLnBrk="1" fontAlgn="base" latinLnBrk="0" hangingPunct="1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Tx/>
              <a:buFont typeface="Verdana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9350" cy="1143000"/>
          </a:xfrm>
        </p:spPr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Basically the partition works like this:</a:t>
            </a:r>
          </a:p>
          <a:p>
            <a:pPr lvl="1"/>
            <a:r>
              <a:rPr lang="en-US" sz="2400" dirty="0" smtClean="0"/>
              <a:t>Given an array of n values you must randomly pick an element in the array to partition by.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2400" dirty="0" smtClean="0"/>
              <a:t>Once you have picked this value, compare all of the rest of the elements to this value.</a:t>
            </a:r>
          </a:p>
          <a:p>
            <a:pPr lvl="2"/>
            <a:r>
              <a:rPr lang="en-US" sz="2000" dirty="0" smtClean="0"/>
              <a:t>If they are </a:t>
            </a:r>
            <a:r>
              <a:rPr lang="en-US" sz="2000" b="1" i="1" dirty="0" smtClean="0"/>
              <a:t>greater</a:t>
            </a:r>
            <a:r>
              <a:rPr lang="en-US" sz="2000" dirty="0" smtClean="0"/>
              <a:t>, put them to the </a:t>
            </a:r>
            <a:r>
              <a:rPr lang="en-US" sz="2000" b="1" i="1" dirty="0" smtClean="0"/>
              <a:t>“right” </a:t>
            </a:r>
            <a:r>
              <a:rPr lang="en-US" sz="2000" dirty="0" smtClean="0"/>
              <a:t>of the partition element.</a:t>
            </a:r>
          </a:p>
          <a:p>
            <a:pPr lvl="2"/>
            <a:r>
              <a:rPr lang="en-US" sz="2000" dirty="0" smtClean="0"/>
              <a:t>If they are </a:t>
            </a:r>
            <a:r>
              <a:rPr lang="en-US" sz="2000" b="1" i="1" dirty="0" smtClean="0"/>
              <a:t>less</a:t>
            </a:r>
            <a:r>
              <a:rPr lang="en-US" sz="2000" dirty="0" smtClean="0"/>
              <a:t>, put them to the </a:t>
            </a:r>
            <a:r>
              <a:rPr lang="en-US" sz="2000" b="1" i="1" dirty="0" smtClean="0"/>
              <a:t>“left” </a:t>
            </a:r>
            <a:r>
              <a:rPr lang="en-US" sz="2000" dirty="0" smtClean="0"/>
              <a:t>of the partition element.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r>
              <a:rPr lang="en-US" sz="2000" dirty="0" smtClean="0"/>
              <a:t>So if we sort those 2 sides the whole array will be sorted.</a:t>
            </a: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24384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45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4572000"/>
          <a:ext cx="67056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  <a:gridCol w="67056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2800142" y="3867357"/>
            <a:ext cx="587158" cy="2682242"/>
          </a:xfrm>
          <a:prstGeom prst="leftBrace">
            <a:avLst>
              <a:gd name="adj1" fmla="val 8333"/>
              <a:gd name="adj2" fmla="val 490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6488220" y="3493978"/>
            <a:ext cx="587158" cy="3352802"/>
          </a:xfrm>
          <a:prstGeom prst="leftBrace">
            <a:avLst>
              <a:gd name="adj1" fmla="val 8333"/>
              <a:gd name="adj2" fmla="val 4908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86400"/>
            <a:ext cx="268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Still need to be sorted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5486400"/>
            <a:ext cx="268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Still need to be sorted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rot="10800000">
            <a:off x="4560570" y="4876800"/>
            <a:ext cx="335280" cy="78287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38600" y="55626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the right spot  </a:t>
            </a:r>
          </a:p>
          <a:p>
            <a:pPr algn="ctr"/>
            <a:r>
              <a:rPr lang="en-US" b="1" dirty="0" smtClean="0"/>
              <a:t>:D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1" grpId="0" animBg="1"/>
      <p:bldP spid="11" grpId="1" animBg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152400"/>
            <a:ext cx="7499350" cy="1143000"/>
          </a:xfrm>
        </p:spPr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Thus, similar to </a:t>
            </a:r>
            <a:r>
              <a:rPr lang="en-US" sz="2800" dirty="0" err="1" smtClean="0"/>
              <a:t>MergeSort</a:t>
            </a:r>
            <a:r>
              <a:rPr lang="en-US" sz="2800" dirty="0" smtClean="0"/>
              <a:t>, we can use a partition to break the sorting problem into 2 smaller sorting problems.  </a:t>
            </a:r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dirty="0" err="1" smtClean="0"/>
              <a:t>QuickSort</a:t>
            </a:r>
            <a:r>
              <a:rPr lang="en-US" dirty="0" smtClean="0"/>
              <a:t> at a general level:</a:t>
            </a:r>
          </a:p>
          <a:p>
            <a:pPr marL="1163637" lvl="2" indent="-514350">
              <a:buFont typeface="+mj-lt"/>
              <a:buAutoNum type="arabicParenR"/>
            </a:pPr>
            <a:r>
              <a:rPr lang="en-US" dirty="0" smtClean="0"/>
              <a:t>Partition the array with respect to a random element.</a:t>
            </a:r>
          </a:p>
          <a:p>
            <a:pPr marL="1163637" lvl="2" indent="-514350">
              <a:buFont typeface="+mj-lt"/>
              <a:buAutoNum type="arabicParenR"/>
            </a:pPr>
            <a:r>
              <a:rPr lang="en-US" dirty="0" smtClean="0"/>
              <a:t>Sort the left part of the array, using Quick Sort.</a:t>
            </a:r>
          </a:p>
          <a:p>
            <a:pPr marL="1163637" lvl="2" indent="-514350">
              <a:buFont typeface="+mj-lt"/>
              <a:buAutoNum type="arabicParenR"/>
            </a:pPr>
            <a:r>
              <a:rPr lang="en-US" dirty="0" smtClean="0"/>
              <a:t>Sort the right part of the array, using Quick Sort.</a:t>
            </a:r>
          </a:p>
          <a:p>
            <a:pPr marL="1163637" lvl="2" indent="-514350">
              <a:buNone/>
            </a:pPr>
            <a:endParaRPr lang="en-US" dirty="0" smtClean="0"/>
          </a:p>
          <a:p>
            <a:pPr marL="642937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152400"/>
            <a:ext cx="7499350" cy="1143000"/>
          </a:xfrm>
        </p:spPr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marL="642937" indent="-514350"/>
            <a:r>
              <a:rPr lang="en-US" dirty="0" smtClean="0"/>
              <a:t>It should be clear that this algorithm will work</a:t>
            </a:r>
          </a:p>
          <a:p>
            <a:pPr marL="917575" lvl="1" indent="-514350"/>
            <a:r>
              <a:rPr lang="en-US" dirty="0" smtClean="0"/>
              <a:t>But it may not be clear why it is faster than </a:t>
            </a:r>
            <a:r>
              <a:rPr lang="en-US" dirty="0" err="1" smtClean="0"/>
              <a:t>MergeSort</a:t>
            </a:r>
            <a:r>
              <a:rPr lang="en-US" dirty="0" smtClean="0"/>
              <a:t>.</a:t>
            </a:r>
          </a:p>
          <a:p>
            <a:pPr marL="1163637" lvl="2" indent="-514350"/>
            <a:r>
              <a:rPr lang="en-US" dirty="0" smtClean="0"/>
              <a:t>Like </a:t>
            </a:r>
            <a:r>
              <a:rPr lang="en-US" dirty="0" err="1" smtClean="0"/>
              <a:t>MergeSort</a:t>
            </a:r>
            <a:r>
              <a:rPr lang="en-US" dirty="0" smtClean="0"/>
              <a:t> it recursively solves 2 sub problems and requires linear additional work.</a:t>
            </a:r>
          </a:p>
          <a:p>
            <a:pPr marL="1163637" lvl="2" indent="-514350"/>
            <a:r>
              <a:rPr lang="en-US" dirty="0" smtClean="0"/>
              <a:t>BUT unlike </a:t>
            </a:r>
            <a:r>
              <a:rPr lang="en-US" dirty="0" err="1" smtClean="0"/>
              <a:t>MergeSort</a:t>
            </a:r>
            <a:r>
              <a:rPr lang="en-US" dirty="0" smtClean="0"/>
              <a:t> the sub problems are NOT guaranteed to be of equal size.  </a:t>
            </a:r>
          </a:p>
          <a:p>
            <a:pPr marL="1163637" lvl="2" indent="-514350"/>
            <a:endParaRPr lang="en-US" dirty="0" smtClean="0"/>
          </a:p>
          <a:p>
            <a:pPr marL="642937" indent="-514350"/>
            <a:r>
              <a:rPr lang="en-US" dirty="0" smtClean="0"/>
              <a:t>The reason that </a:t>
            </a:r>
            <a:r>
              <a:rPr lang="en-US" dirty="0" err="1" smtClean="0"/>
              <a:t>QuickSort</a:t>
            </a:r>
            <a:r>
              <a:rPr lang="en-US" dirty="0" smtClean="0"/>
              <a:t> is faster is that the partitioning step can actually be performed in place and very efficiently.</a:t>
            </a:r>
          </a:p>
          <a:p>
            <a:pPr marL="1163637" lvl="2" indent="-514350"/>
            <a:r>
              <a:rPr lang="en-US" dirty="0" smtClean="0"/>
              <a:t>This efficiency can more than make up for the lack of equal sized recursive calls.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9350" cy="1143000"/>
          </a:xfrm>
        </p:spPr>
        <p:txBody>
          <a:bodyPr/>
          <a:lstStyle/>
          <a:p>
            <a:r>
              <a:rPr lang="en-US" dirty="0" smtClean="0"/>
              <a:t>How to Partition in Place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1430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cs typeface="Aharoni" pitchFamily="2" charset="-79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 rot="10800000">
            <a:off x="1676400" y="15240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</a:rPr>
              <a:t>LOW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10800000">
            <a:off x="7010400" y="15240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HIGH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rot="8594862">
            <a:off x="8356436" y="1371476"/>
            <a:ext cx="666613" cy="1081942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Pivot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Element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28600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lang="en-US" sz="3200" dirty="0" smtClean="0">
                <a:latin typeface="+mn-lt"/>
              </a:rPr>
              <a:t>Assume for now, that we partition based on the last element in the array, 5.</a:t>
            </a:r>
          </a:p>
          <a:p>
            <a:pPr marL="822325" lvl="1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sz="2900" dirty="0" smtClean="0">
                <a:latin typeface="+mn-lt"/>
              </a:rPr>
              <a:t>Start 2 counters: </a:t>
            </a:r>
            <a:r>
              <a:rPr lang="en-US" sz="2900" b="1" dirty="0" smtClean="0">
                <a:latin typeface="+mn-lt"/>
              </a:rPr>
              <a:t>Low</a:t>
            </a:r>
            <a:r>
              <a:rPr lang="en-US" sz="2900" dirty="0" smtClean="0">
                <a:latin typeface="+mn-lt"/>
              </a:rPr>
              <a:t> at array index 0   </a:t>
            </a:r>
            <a:r>
              <a:rPr lang="en-US" sz="2900" b="1" dirty="0" smtClean="0">
                <a:latin typeface="+mn-lt"/>
              </a:rPr>
              <a:t>High</a:t>
            </a:r>
            <a:r>
              <a:rPr lang="en-US" sz="2900" dirty="0" smtClean="0">
                <a:latin typeface="+mn-lt"/>
              </a:rPr>
              <a:t> at 2</a:t>
            </a:r>
            <a:r>
              <a:rPr lang="en-US" sz="2900" baseline="30000" dirty="0" smtClean="0">
                <a:latin typeface="+mn-lt"/>
              </a:rPr>
              <a:t>nd</a:t>
            </a:r>
            <a:r>
              <a:rPr lang="en-US" sz="2900" dirty="0" smtClean="0">
                <a:latin typeface="+mn-lt"/>
              </a:rPr>
              <a:t> to last index in the array</a:t>
            </a: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sz="2900" dirty="0" smtClean="0">
                <a:latin typeface="+mn-lt"/>
              </a:rPr>
              <a:t>Advance the </a:t>
            </a:r>
            <a:r>
              <a:rPr lang="en-US" sz="2900" b="1" dirty="0" smtClean="0">
                <a:latin typeface="+mn-lt"/>
              </a:rPr>
              <a:t>Low </a:t>
            </a:r>
            <a:r>
              <a:rPr lang="en-US" sz="2900" dirty="0" smtClean="0">
                <a:latin typeface="+mn-lt"/>
              </a:rPr>
              <a:t>counter forward until a value greater than the pivot is encountered.</a:t>
            </a: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Advance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en-US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counter backward until a value less than the pivot is encountered.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1295400" y="45720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cs typeface="Aharoni" pitchFamily="2" charset="-79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Down Arrow 9"/>
          <p:cNvSpPr/>
          <p:nvPr/>
        </p:nvSpPr>
        <p:spPr>
          <a:xfrm rot="10800000">
            <a:off x="1524000" y="50292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LOW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 rot="10800000">
            <a:off x="6172200" y="5029200"/>
            <a:ext cx="381000" cy="7620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HIGH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8594862">
            <a:off x="8341085" y="4896459"/>
            <a:ext cx="677141" cy="1106971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Pivot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Element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371600" y="61722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lang="en-US" sz="2800" dirty="0" smtClean="0">
                <a:latin typeface="+mn-lt"/>
              </a:rPr>
              <a:t>Now, swap these 2 elements, since we know that they are both on the </a:t>
            </a:r>
            <a:r>
              <a:rPr lang="en-US" sz="2800" b="1" dirty="0" smtClean="0">
                <a:latin typeface="+mn-lt"/>
              </a:rPr>
              <a:t>“wrong” </a:t>
            </a:r>
            <a:r>
              <a:rPr lang="en-US" sz="2800" dirty="0" smtClean="0">
                <a:latin typeface="+mn-lt"/>
              </a:rPr>
              <a:t>side.</a:t>
            </a:r>
            <a:endParaRPr lang="en-US" sz="2400" dirty="0" smtClean="0">
              <a:latin typeface="+mn-lt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2400" baseline="0" dirty="0" smtClean="0">
              <a:latin typeface="+mn-lt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/>
        </p:nvGraphicFramePr>
        <p:xfrm>
          <a:off x="1295400" y="45720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haroni" pitchFamily="2" charset="-79"/>
                        </a:rPr>
                        <a:t>4</a:t>
                      </a:r>
                      <a:endParaRPr lang="en-US" sz="1800" b="1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en-US" i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371600" y="6096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tabLst/>
              <a:defRPr/>
            </a:pPr>
            <a:r>
              <a:rPr lang="en-US" sz="2800" dirty="0" smtClean="0">
                <a:latin typeface="+mn-lt"/>
              </a:rPr>
              <a:t>Continue to advance the counters as before.</a:t>
            </a:r>
            <a:endParaRPr lang="en-US" sz="2400" dirty="0" smtClean="0">
              <a:latin typeface="+mn-lt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2400" baseline="0" dirty="0" smtClean="0">
              <a:latin typeface="+mn-lt"/>
            </a:endParaRPr>
          </a:p>
          <a:p>
            <a:pPr marL="1279525" lvl="2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3352801" y="50292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LOW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10800000">
            <a:off x="5181598" y="5029200"/>
            <a:ext cx="381001" cy="7620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HIGH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/>
      <p:bldP spid="13" grpId="1"/>
      <p:bldP spid="16" grpId="0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9350" cy="1143000"/>
          </a:xfrm>
        </p:spPr>
        <p:txBody>
          <a:bodyPr/>
          <a:lstStyle/>
          <a:p>
            <a:r>
              <a:rPr lang="en-US" dirty="0" smtClean="0"/>
              <a:t>How to Partition in Place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505200" y="2438400"/>
            <a:ext cx="1631950" cy="533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SWAP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/>
        </p:nvGraphicFramePr>
        <p:xfrm>
          <a:off x="1233489" y="12954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+mn-lt"/>
                          <a:cs typeface="Aharoni" pitchFamily="2" charset="-79"/>
                        </a:rPr>
                        <a:t>4</a:t>
                      </a:r>
                      <a:endParaRPr lang="en-US" sz="1800" b="1" i="0" dirty="0">
                        <a:solidFill>
                          <a:schemeClr val="tx1"/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Down Arrow 21"/>
          <p:cNvSpPr/>
          <p:nvPr/>
        </p:nvSpPr>
        <p:spPr>
          <a:xfrm rot="10800000">
            <a:off x="3276601" y="16764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LOW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 rot="10800000">
            <a:off x="5119686" y="1676400"/>
            <a:ext cx="381001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HIGH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8594862">
            <a:off x="8264885" y="1540370"/>
            <a:ext cx="677141" cy="1106971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Pivot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Element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5" name="Content Placeholder 3"/>
          <p:cNvGraphicFramePr>
            <a:graphicFrameLocks/>
          </p:cNvGraphicFramePr>
          <p:nvPr/>
        </p:nvGraphicFramePr>
        <p:xfrm>
          <a:off x="1219200" y="12954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+mn-lt"/>
                          <a:cs typeface="Aharoni" pitchFamily="2" charset="-79"/>
                        </a:rPr>
                        <a:t>4</a:t>
                      </a:r>
                      <a:endParaRPr lang="en-US" sz="1800" b="1" i="0" dirty="0">
                        <a:solidFill>
                          <a:schemeClr val="tx1"/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Down Arrow 25"/>
          <p:cNvSpPr/>
          <p:nvPr/>
        </p:nvSpPr>
        <p:spPr>
          <a:xfrm rot="10800000">
            <a:off x="4038600" y="1676400"/>
            <a:ext cx="381000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LOW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0800000">
            <a:off x="4419600" y="1676401"/>
            <a:ext cx="381001" cy="685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HIGH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Content Placeholder 18"/>
          <p:cNvSpPr txBox="1">
            <a:spLocks/>
          </p:cNvSpPr>
          <p:nvPr/>
        </p:nvSpPr>
        <p:spPr bwMode="auto">
          <a:xfrm>
            <a:off x="1600200" y="28956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When both counters line up, SWAP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the last element with the counter position to finish the partition.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" name="Content Placeholder 3"/>
          <p:cNvGraphicFramePr>
            <a:graphicFrameLocks/>
          </p:cNvGraphicFramePr>
          <p:nvPr/>
        </p:nvGraphicFramePr>
        <p:xfrm>
          <a:off x="1219200" y="1295400"/>
          <a:ext cx="73152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+mn-lt"/>
                          <a:cs typeface="Aharoni" pitchFamily="2" charset="-79"/>
                        </a:rPr>
                        <a:t>4</a:t>
                      </a:r>
                      <a:endParaRPr lang="en-US" sz="1800" b="1" i="0" dirty="0">
                        <a:solidFill>
                          <a:schemeClr val="tx1"/>
                        </a:solidFill>
                        <a:latin typeface="+mn-lt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Content Placeholder 18"/>
          <p:cNvSpPr txBox="1">
            <a:spLocks/>
          </p:cNvSpPr>
          <p:nvPr/>
        </p:nvSpPr>
        <p:spPr bwMode="auto">
          <a:xfrm>
            <a:off x="1219200" y="39624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Now as you can see our array is partitioned into a “left” and a “right”.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19" grpId="1" build="p"/>
      <p:bldP spid="22" grpId="0" animBg="1"/>
      <p:bldP spid="23" grpId="0" animBg="1"/>
      <p:bldP spid="26" grpId="0" animBg="1"/>
      <p:bldP spid="26" grpId="1" animBg="1"/>
      <p:bldP spid="27" grpId="0" animBg="1"/>
      <p:bldP spid="27" grpId="1" animBg="1"/>
      <p:bldP spid="28" grpId="0" build="p"/>
      <p:bldP spid="28" grpId="1" build="p"/>
      <p:bldP spid="30" grpId="0" build="p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15540</TotalTime>
  <Words>1076</Words>
  <Application>Microsoft Office PowerPoint</Application>
  <PresentationFormat>On-screen Show (4:3)</PresentationFormat>
  <Paragraphs>225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ucf_STRIPES_yellow</vt:lpstr>
      <vt:lpstr>Quick Sort</vt:lpstr>
      <vt:lpstr>Motivation of Sorting</vt:lpstr>
      <vt:lpstr>Merge Sort</vt:lpstr>
      <vt:lpstr>Quick Sort</vt:lpstr>
      <vt:lpstr>QuickSort</vt:lpstr>
      <vt:lpstr>QuickSort</vt:lpstr>
      <vt:lpstr>QuickSort</vt:lpstr>
      <vt:lpstr>How to Partition in Place</vt:lpstr>
      <vt:lpstr>How to Partition in Place</vt:lpstr>
      <vt:lpstr>Picking the Pivot</vt:lpstr>
      <vt:lpstr>Picking the Pivot</vt:lpstr>
      <vt:lpstr>Analysis of Quicksort</vt:lpstr>
      <vt:lpstr>Quickselect</vt:lpstr>
      <vt:lpstr>Quickselect</vt:lpstr>
      <vt:lpstr>Quickselect</vt:lpstr>
      <vt:lpstr>Quickselect Analysis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372</cp:revision>
  <dcterms:created xsi:type="dcterms:W3CDTF">2011-06-06T20:26:19Z</dcterms:created>
  <dcterms:modified xsi:type="dcterms:W3CDTF">2012-03-20T15:21:28Z</dcterms:modified>
</cp:coreProperties>
</file>