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9E0FF"/>
    <a:srgbClr val="FF9933"/>
    <a:srgbClr val="FF00FF"/>
    <a:srgbClr val="224A9A"/>
    <a:srgbClr val="8CAE0E"/>
    <a:srgbClr val="9A226F"/>
    <a:srgbClr val="04B87C"/>
    <a:srgbClr val="934BC9"/>
    <a:srgbClr val="CE4508"/>
    <a:srgbClr val="CE4F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7" autoAdjust="0"/>
    <p:restoredTop sz="90452" autoAdjust="0"/>
  </p:normalViewPr>
  <p:slideViewPr>
    <p:cSldViewPr>
      <p:cViewPr>
        <p:scale>
          <a:sx n="60" d="100"/>
          <a:sy n="60" d="100"/>
        </p:scale>
        <p:origin x="-546" y="-9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08"/>
      </p:cViewPr>
      <p:guideLst>
        <p:guide orient="horz" pos="2934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382A-4E5E-4B14-A145-7120F6B66741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3BEFC-85FC-46D3-9CF2-959A081C75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6274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9B01E-D769-45DE-A5CF-658702359C5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C258D-201B-43E2-8A9B-3DF7E95A70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4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first_slid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>
            <a:lvl1pPr>
              <a:defRPr sz="48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encil Std" pitchFamily="8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14800" y="1411990"/>
            <a:ext cx="2590800" cy="102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D7309"/>
              </a:buClr>
              <a:defRPr/>
            </a:lvl1pPr>
            <a:lvl2pPr>
              <a:buClr>
                <a:srgbClr val="E2960C"/>
              </a:buClr>
              <a:defRPr/>
            </a:lvl2pPr>
            <a:lvl3pPr>
              <a:buClr>
                <a:srgbClr val="DF7103"/>
              </a:buClr>
              <a:defRPr/>
            </a:lvl3pPr>
            <a:lvl4pPr>
              <a:buClr>
                <a:srgbClr val="D2A000"/>
              </a:buClr>
              <a:defRPr/>
            </a:lvl4pPr>
            <a:lvl5pPr>
              <a:buClr>
                <a:srgbClr val="FB8605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bg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9D9DD92-05B5-4C89-9BB2-BC126A4457BA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9370A8F4-300A-4217-95D0-A5FD7B081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SzPct val="110000"/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5F923C"/>
        </a:buClr>
        <a:buSzPct val="10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487228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3">
            <a:lumMod val="50000"/>
          </a:schemeClr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828801"/>
          </a:xfrm>
        </p:spPr>
        <p:txBody>
          <a:bodyPr>
            <a:normAutofit/>
          </a:bodyPr>
          <a:lstStyle/>
          <a:p>
            <a:r>
              <a:rPr lang="en-US" smtClean="0">
                <a:latin typeface="Stencil" pitchFamily="82" charset="0"/>
              </a:rPr>
              <a:t>Merge Sort</a:t>
            </a:r>
            <a:endParaRPr lang="en-US" dirty="0">
              <a:latin typeface="Stencil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COP 3502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Earlier we </a:t>
            </a:r>
            <a:r>
              <a:rPr lang="en-US" dirty="0" smtClean="0"/>
              <a:t>covered Insertion Sort, Bubble Sort, and Selection Sort.</a:t>
            </a:r>
          </a:p>
          <a:p>
            <a:pPr lvl="1"/>
            <a:r>
              <a:rPr lang="en-US" dirty="0" smtClean="0"/>
              <a:t>In these algorithms we end up making a significant number of possible comparisons and swaps between elements.</a:t>
            </a:r>
          </a:p>
          <a:p>
            <a:pPr lvl="1"/>
            <a:r>
              <a:rPr lang="en-US" dirty="0" smtClean="0"/>
              <a:t>All of these have a worst and average case performance of O(n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r>
              <a:rPr lang="en-US" dirty="0" smtClean="0"/>
              <a:t>Is there a more clever, quicker way to sort numbers that does not require looking at most possible pairs of numbers?</a:t>
            </a:r>
          </a:p>
          <a:p>
            <a:r>
              <a:rPr lang="en-US" dirty="0" smtClean="0"/>
              <a:t>Today we will talk about </a:t>
            </a:r>
            <a:r>
              <a:rPr lang="en-US" dirty="0" err="1" smtClean="0"/>
              <a:t>MergeSort</a:t>
            </a:r>
            <a:r>
              <a:rPr lang="en-US" dirty="0" smtClean="0"/>
              <a:t> that uses recursion and a clever idea in sorting two separately sorted arrays.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merging of two sorted lists is a tool we can use in Merge Sort.</a:t>
            </a:r>
          </a:p>
          <a:p>
            <a:r>
              <a:rPr lang="en-US" dirty="0" smtClean="0"/>
              <a:t>Say you are given 2 arrays, each of which is already sorted.</a:t>
            </a:r>
          </a:p>
          <a:p>
            <a:pPr lvl="1"/>
            <a:r>
              <a:rPr lang="en-US" dirty="0" smtClean="0"/>
              <a:t>Now your job is to efficiently combine the 2 arrays into 1 larger one which contains all of the values of the 2 smaller arrays in sorted order.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The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essential idea is this:</a:t>
            </a:r>
          </a:p>
          <a:p>
            <a:pPr>
              <a:buNone/>
            </a:pPr>
            <a:r>
              <a:rPr lang="en-US" dirty="0" smtClean="0"/>
              <a:t>Array 1: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Array 2: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Merged:</a:t>
            </a:r>
          </a:p>
          <a:p>
            <a:pPr>
              <a:buNone/>
            </a:pPr>
            <a:endParaRPr lang="en-US" dirty="0" smtClean="0"/>
          </a:p>
          <a:p>
            <a:pPr marL="1371600" lvl="2" indent="-514350">
              <a:buFont typeface="+mj-lt"/>
              <a:buAutoNum type="arabicParenR"/>
            </a:pPr>
            <a:r>
              <a:rPr lang="en-US" dirty="0" smtClean="0"/>
              <a:t>Keep track of the smallest value in each array that hasn’t been placed in order in the larger array yet.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dirty="0" smtClean="0"/>
              <a:t>Compare these two smallest values from each array.  Place the smallest of the two values in the next location in the larger array.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dirty="0" smtClean="0"/>
              <a:t>Adjust the smallest value for the appropriate array.</a:t>
            </a:r>
          </a:p>
          <a:p>
            <a:pPr marL="1371600" lvl="2" indent="-514350">
              <a:buFont typeface="+mj-lt"/>
              <a:buAutoNum type="arabicParenR"/>
            </a:pPr>
            <a:r>
              <a:rPr lang="en-US" dirty="0" smtClean="0"/>
              <a:t>Continue this process until all values have been placed in the large array.</a:t>
            </a:r>
          </a:p>
          <a:p>
            <a:pPr marL="571500" indent="-514350"/>
            <a:r>
              <a:rPr lang="en-US" dirty="0" smtClean="0"/>
              <a:t>What does this remind you of?  We talked about an algorithm that combines 2 sorted lists of names…</a:t>
            </a:r>
          </a:p>
          <a:p>
            <a:pPr marL="971550" lvl="1" indent="-514350"/>
            <a:r>
              <a:rPr lang="en-US" dirty="0" smtClean="0"/>
              <a:t>Sorted List Matching Problem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14478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minA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28800" y="2286000"/>
          <a:ext cx="60960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1805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</a:t>
                      </a:r>
                      <a:endParaRPr lang="en-US" dirty="0"/>
                    </a:p>
                  </a:txBody>
                  <a:tcPr/>
                </a:tc>
              </a:tr>
              <a:tr h="291548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minB</a:t>
                      </a:r>
                      <a:endParaRPr lang="en-US" sz="16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8800" y="31242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28800" y="31242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0" y="2286000"/>
          <a:ext cx="60960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18052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1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trike="sngStrike" dirty="0" err="1" smtClean="0"/>
                        <a:t>minB</a:t>
                      </a:r>
                      <a:endParaRPr lang="en-US" sz="1600" strike="sngStrike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minB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on the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last example of merge on the board.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How can we use the Merge function to sort an entire array, since we we’re merging special arrays where the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halves were already sorted?</a:t>
            </a:r>
          </a:p>
          <a:p>
            <a:endParaRPr lang="en-US" dirty="0"/>
          </a:p>
          <a:p>
            <a:r>
              <a:rPr lang="en-US" dirty="0" smtClean="0"/>
              <a:t>The main idea: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Sort the first half of the array, using merge sort.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Sort the second half of the array, using merge sort.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Now, we do have a situation to use the Merge algorithm.  Simply merge the first half of the array with the second half.</a:t>
            </a:r>
          </a:p>
          <a:p>
            <a:pPr marL="571500" indent="-514350"/>
            <a:r>
              <a:rPr lang="en-US" dirty="0" smtClean="0"/>
              <a:t>So all of the actual sorting gets done in the Merge method.</a:t>
            </a:r>
          </a:p>
          <a:p>
            <a:pPr marL="571500" indent="-514350"/>
            <a:r>
              <a:rPr lang="en-US" dirty="0" smtClean="0"/>
              <a:t>Let’s do an example to demonstrate this.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3429000"/>
          </a:xfrm>
          <a:solidFill>
            <a:schemeClr val="tx1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values[],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start,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end) {    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mid; 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if (start &lt; end) { 	// Check if more than 1 element       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mid =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start+end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)/2;            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(values, start, mid);  // Sort 1</a:t>
            </a:r>
            <a:r>
              <a:rPr lang="en-US" sz="2000" b="1" baseline="30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half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MergeSort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(values, mid+1, end);  // Sort 2</a:t>
            </a:r>
            <a:r>
              <a:rPr lang="en-US" sz="2000" b="1" baseline="30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nd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half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Merge(values, start, mid+1, end); 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2819400"/>
          <a:ext cx="3483428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38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43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09800" y="3581400"/>
          <a:ext cx="1741714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38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0" y="4343400"/>
          <a:ext cx="870857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38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811486" y="3581400"/>
          <a:ext cx="1741714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43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276600" y="4343400"/>
          <a:ext cx="870857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39343" y="4343400"/>
          <a:ext cx="870857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43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910943" y="4343400"/>
          <a:ext cx="870857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Right Arrow 12"/>
          <p:cNvSpPr/>
          <p:nvPr/>
        </p:nvSpPr>
        <p:spPr>
          <a:xfrm rot="5400000">
            <a:off x="2476500" y="46101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Merge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057400" y="5334000"/>
          <a:ext cx="1741714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38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4800600" y="5334000"/>
          <a:ext cx="1741714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43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Right Arrow 15"/>
          <p:cNvSpPr/>
          <p:nvPr/>
        </p:nvSpPr>
        <p:spPr>
          <a:xfrm rot="5400000">
            <a:off x="5219700" y="46101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Merge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" name="Right Arrow 16"/>
          <p:cNvSpPr/>
          <p:nvPr/>
        </p:nvSpPr>
        <p:spPr>
          <a:xfrm rot="5400000">
            <a:off x="3848100" y="56007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Merge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590800" y="6334760"/>
          <a:ext cx="3483428" cy="370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38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43</a:t>
                      </a:r>
                      <a:endParaRPr lang="en-US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Shown on the board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2667000"/>
          <a:ext cx="7295513" cy="3027204"/>
        </p:xfrm>
        <a:graphic>
          <a:graphicData uri="http://schemas.openxmlformats.org/drawingml/2006/table">
            <a:tbl>
              <a:tblPr/>
              <a:tblGrid>
                <a:gridCol w="861763"/>
                <a:gridCol w="802820"/>
                <a:gridCol w="802820"/>
                <a:gridCol w="802820"/>
                <a:gridCol w="805058"/>
                <a:gridCol w="805058"/>
                <a:gridCol w="805058"/>
                <a:gridCol w="805058"/>
                <a:gridCol w="805058"/>
              </a:tblGrid>
              <a:tr h="3602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Initial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Sorted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1524000"/>
            <a:ext cx="71144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Show contents of the array after each merge occurs in </a:t>
            </a:r>
          </a:p>
          <a:p>
            <a:r>
              <a:rPr lang="en-US" sz="2400" b="1" dirty="0" smtClean="0"/>
              <a:t>the process of Merge-Sorting the array below: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f_STRIPES_yel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ucf_STRIPES_yellow</Template>
  <TotalTime>15464</TotalTime>
  <Words>489</Words>
  <Application>Microsoft Office PowerPoint</Application>
  <PresentationFormat>On-screen Show (4:3)</PresentationFormat>
  <Paragraphs>108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ucf_STRIPES_yellow</vt:lpstr>
      <vt:lpstr>Merge Sort</vt:lpstr>
      <vt:lpstr>Introduction</vt:lpstr>
      <vt:lpstr>The Merge</vt:lpstr>
      <vt:lpstr>The Merge</vt:lpstr>
      <vt:lpstr>Example on the Board</vt:lpstr>
      <vt:lpstr>Merge Sort</vt:lpstr>
      <vt:lpstr>Merge Sort</vt:lpstr>
      <vt:lpstr>Merge Sort Analysis</vt:lpstr>
      <vt:lpstr>Practice Problem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</dc:creator>
  <cp:lastModifiedBy>Sarah</cp:lastModifiedBy>
  <cp:revision>366</cp:revision>
  <dcterms:created xsi:type="dcterms:W3CDTF">2011-06-06T20:26:19Z</dcterms:created>
  <dcterms:modified xsi:type="dcterms:W3CDTF">2012-03-20T15:20:53Z</dcterms:modified>
</cp:coreProperties>
</file>