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1" r:id="rId3"/>
    <p:sldId id="273" r:id="rId4"/>
    <p:sldId id="289" r:id="rId5"/>
    <p:sldId id="274" r:id="rId6"/>
    <p:sldId id="275" r:id="rId7"/>
    <p:sldId id="276" r:id="rId8"/>
    <p:sldId id="279" r:id="rId9"/>
    <p:sldId id="280" r:id="rId10"/>
    <p:sldId id="281" r:id="rId11"/>
    <p:sldId id="282" r:id="rId12"/>
    <p:sldId id="283" r:id="rId13"/>
    <p:sldId id="284" r:id="rId14"/>
    <p:sldId id="277" r:id="rId15"/>
    <p:sldId id="287" r:id="rId16"/>
    <p:sldId id="288" r:id="rId17"/>
    <p:sldId id="285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9E0FF"/>
    <a:srgbClr val="FF9933"/>
    <a:srgbClr val="FF00FF"/>
    <a:srgbClr val="224A9A"/>
    <a:srgbClr val="8CAE0E"/>
    <a:srgbClr val="9A226F"/>
    <a:srgbClr val="04B87C"/>
    <a:srgbClr val="934BC9"/>
    <a:srgbClr val="CE4508"/>
    <a:srgbClr val="CE4F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7" autoAdjust="0"/>
    <p:restoredTop sz="90452" autoAdjust="0"/>
  </p:normalViewPr>
  <p:slideViewPr>
    <p:cSldViewPr>
      <p:cViewPr>
        <p:scale>
          <a:sx n="80" d="100"/>
          <a:sy n="80" d="100"/>
        </p:scale>
        <p:origin x="-85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82880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tencil" pitchFamily="82" charset="0"/>
              </a:rPr>
              <a:t>Stack &amp; Queues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0762"/>
          </a:xfrm>
        </p:spPr>
        <p:txBody>
          <a:bodyPr/>
          <a:lstStyle/>
          <a:p>
            <a:r>
              <a:rPr lang="en-US" dirty="0" smtClean="0"/>
              <a:t>Queues:  Array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429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Enqueue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We’ll simply add the given element to the index “back” in the array.</a:t>
            </a:r>
          </a:p>
          <a:p>
            <a:pPr lvl="1"/>
            <a:r>
              <a:rPr lang="en-US" dirty="0" smtClean="0"/>
              <a:t>BUT we’re not storing “back”!!!!!</a:t>
            </a:r>
          </a:p>
          <a:p>
            <a:pPr lvl="1"/>
            <a:r>
              <a:rPr lang="en-US" dirty="0" smtClean="0"/>
              <a:t>What must we do instead?</a:t>
            </a:r>
          </a:p>
          <a:p>
            <a:pPr lvl="2"/>
            <a:r>
              <a:rPr lang="en-US" dirty="0" smtClean="0"/>
              <a:t>Add it to the index:  front + </a:t>
            </a:r>
            <a:r>
              <a:rPr lang="en-US" dirty="0" err="1" smtClean="0"/>
              <a:t>numElements</a:t>
            </a:r>
            <a:endParaRPr lang="en-US" dirty="0" smtClean="0"/>
          </a:p>
          <a:p>
            <a:pPr lvl="2"/>
            <a:r>
              <a:rPr lang="en-US" dirty="0" smtClean="0"/>
              <a:t>But what if this goes outside the bounds of our array?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914400"/>
            <a:ext cx="4572000" cy="178510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queue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*elements;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front;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numElements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2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5867400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814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72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30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46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19400" y="6167735"/>
            <a:ext cx="822405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5791200"/>
            <a:ext cx="2477281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numElements</a:t>
            </a:r>
            <a:r>
              <a:rPr lang="en-US" sz="2400" b="1" dirty="0" smtClean="0"/>
              <a:t> = 4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2000"/>
          </a:xfrm>
        </p:spPr>
        <p:txBody>
          <a:bodyPr/>
          <a:lstStyle/>
          <a:p>
            <a:r>
              <a:rPr lang="en-US" dirty="0" smtClean="0"/>
              <a:t>Queues:  Array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429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Enqueue</a:t>
            </a:r>
            <a:r>
              <a:rPr lang="en-US" dirty="0" smtClean="0"/>
              <a:t>(17):</a:t>
            </a:r>
          </a:p>
          <a:p>
            <a:pPr lvl="1"/>
            <a:r>
              <a:rPr lang="en-US" dirty="0" smtClean="0"/>
              <a:t>Add it to the index:  front + </a:t>
            </a:r>
            <a:r>
              <a:rPr lang="en-US" dirty="0" err="1" smtClean="0"/>
              <a:t>numElements</a:t>
            </a:r>
            <a:endParaRPr lang="en-US" dirty="0" smtClean="0"/>
          </a:p>
          <a:p>
            <a:pPr lvl="2"/>
            <a:r>
              <a:rPr lang="en-US" dirty="0" smtClean="0"/>
              <a:t>But what if this goes outside the bounds of our array?</a:t>
            </a:r>
          </a:p>
          <a:p>
            <a:pPr lvl="2"/>
            <a:r>
              <a:rPr lang="en-US" dirty="0" smtClean="0"/>
              <a:t>Front = 2, plus </a:t>
            </a:r>
            <a:r>
              <a:rPr lang="en-US" dirty="0" err="1" smtClean="0"/>
              <a:t>numElements</a:t>
            </a:r>
            <a:r>
              <a:rPr lang="en-US" dirty="0" smtClean="0"/>
              <a:t> = 4, gives us 6</a:t>
            </a:r>
          </a:p>
          <a:p>
            <a:pPr lvl="2"/>
            <a:r>
              <a:rPr lang="en-US" dirty="0" smtClean="0"/>
              <a:t>We can mod by the </a:t>
            </a:r>
            <a:r>
              <a:rPr lang="en-US" dirty="0" err="1" smtClean="0"/>
              <a:t>queueSize</a:t>
            </a:r>
            <a:endParaRPr lang="en-US" dirty="0" smtClean="0"/>
          </a:p>
          <a:p>
            <a:pPr lvl="2"/>
            <a:r>
              <a:rPr lang="en-US" dirty="0" smtClean="0"/>
              <a:t>(front + </a:t>
            </a:r>
            <a:r>
              <a:rPr lang="en-US" dirty="0" err="1" smtClean="0"/>
              <a:t>numElements</a:t>
            </a:r>
            <a:r>
              <a:rPr lang="en-US" dirty="0" smtClean="0"/>
              <a:t> ) % </a:t>
            </a:r>
            <a:r>
              <a:rPr lang="en-US" dirty="0" err="1" smtClean="0"/>
              <a:t>queueSize</a:t>
            </a:r>
            <a:r>
              <a:rPr lang="en-US" dirty="0" smtClean="0"/>
              <a:t> = 0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762000"/>
            <a:ext cx="4572000" cy="21236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queue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*elements;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front;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numElements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queueSize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2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5867400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814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72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30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46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7200" y="6172200"/>
            <a:ext cx="822405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5791200"/>
            <a:ext cx="2477281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numElements</a:t>
            </a:r>
            <a:r>
              <a:rPr lang="en-US" sz="2400" b="1" dirty="0" smtClean="0"/>
              <a:t> = 4</a:t>
            </a:r>
            <a:endParaRPr lang="en-US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2819400" y="5867400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5791200"/>
            <a:ext cx="2477281" cy="461665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numElements</a:t>
            </a:r>
            <a:r>
              <a:rPr lang="en-US" sz="2400" b="1" dirty="0" smtClean="0"/>
              <a:t> = 5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2000"/>
          </a:xfrm>
        </p:spPr>
        <p:txBody>
          <a:bodyPr/>
          <a:lstStyle/>
          <a:p>
            <a:r>
              <a:rPr lang="en-US" dirty="0" smtClean="0"/>
              <a:t>Queues:  Array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So we’re allowing our array to essentially wrap around.</a:t>
            </a:r>
          </a:p>
          <a:p>
            <a:pPr lvl="1"/>
            <a:r>
              <a:rPr lang="en-US" dirty="0" smtClean="0"/>
              <a:t>This way we don’t have to copy the contents of our array over if front or back moves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762000"/>
            <a:ext cx="4572000" cy="21236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queue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*elements;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front;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numElements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queueSize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2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5867400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814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72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30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46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7200" y="6172200"/>
            <a:ext cx="822405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5791200"/>
            <a:ext cx="2477281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numElements</a:t>
            </a:r>
            <a:r>
              <a:rPr lang="en-US" sz="2400" b="1" dirty="0" smtClean="0"/>
              <a:t> = 5</a:t>
            </a:r>
            <a:endParaRPr lang="en-US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2819400" y="5867400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17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2000"/>
          </a:xfrm>
        </p:spPr>
        <p:txBody>
          <a:bodyPr/>
          <a:lstStyle/>
          <a:p>
            <a:r>
              <a:rPr lang="en-US" dirty="0" smtClean="0"/>
              <a:t>Queues:  Array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895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Dequeue</a:t>
            </a:r>
            <a:endParaRPr lang="en-US" dirty="0" smtClean="0"/>
          </a:p>
          <a:p>
            <a:pPr lvl="1"/>
            <a:r>
              <a:rPr lang="en-US" dirty="0" smtClean="0"/>
              <a:t>If the </a:t>
            </a:r>
            <a:r>
              <a:rPr lang="en-US" dirty="0" err="1" smtClean="0"/>
              <a:t>numElements</a:t>
            </a:r>
            <a:r>
              <a:rPr lang="en-US" dirty="0" smtClean="0"/>
              <a:t> &gt; 0</a:t>
            </a:r>
          </a:p>
          <a:p>
            <a:pPr lvl="2"/>
            <a:r>
              <a:rPr lang="en-US" dirty="0" err="1" smtClean="0"/>
              <a:t>numElements</a:t>
            </a:r>
            <a:r>
              <a:rPr lang="en-US" dirty="0" smtClean="0"/>
              <a:t>--;</a:t>
            </a:r>
          </a:p>
          <a:p>
            <a:pPr lvl="2"/>
            <a:r>
              <a:rPr lang="en-US" dirty="0" smtClean="0"/>
              <a:t>front = (front + 1) % </a:t>
            </a:r>
            <a:r>
              <a:rPr lang="en-US" dirty="0" err="1" smtClean="0"/>
              <a:t>queueSize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762000"/>
            <a:ext cx="4572000" cy="21236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queue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*elements;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front;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numElements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queueSize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2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5867400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814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72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30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46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7200" y="6172200"/>
            <a:ext cx="822405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5791200"/>
            <a:ext cx="2477281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numElements</a:t>
            </a:r>
            <a:r>
              <a:rPr lang="en-US" sz="2400" b="1" dirty="0" smtClean="0"/>
              <a:t> = 5</a:t>
            </a:r>
            <a:endParaRPr lang="en-US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2819400" y="5867400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68795" y="6172200"/>
            <a:ext cx="822405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5791200"/>
            <a:ext cx="2477281" cy="461665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numElements</a:t>
            </a:r>
            <a:r>
              <a:rPr lang="en-US" sz="2400" b="1" dirty="0" smtClean="0"/>
              <a:t> = 4</a:t>
            </a:r>
            <a:endParaRPr lang="en-US" sz="2400" b="1" dirty="0"/>
          </a:p>
        </p:txBody>
      </p:sp>
      <p:sp>
        <p:nvSpPr>
          <p:cNvPr id="17" name="Rectangle 16"/>
          <p:cNvSpPr/>
          <p:nvPr/>
        </p:nvSpPr>
        <p:spPr>
          <a:xfrm>
            <a:off x="4267200" y="5867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r>
              <a:rPr lang="en-US" dirty="0" smtClean="0"/>
              <a:t>What if our </a:t>
            </a:r>
            <a:r>
              <a:rPr lang="en-US" dirty="0" err="1" smtClean="0"/>
              <a:t>numElements</a:t>
            </a:r>
            <a:r>
              <a:rPr lang="en-US" dirty="0" smtClean="0"/>
              <a:t> == </a:t>
            </a:r>
            <a:r>
              <a:rPr lang="en-US" dirty="0" err="1" smtClean="0"/>
              <a:t>queueSize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We can </a:t>
            </a:r>
            <a:r>
              <a:rPr lang="en-US" dirty="0" err="1" smtClean="0"/>
              <a:t>realloc</a:t>
            </a:r>
            <a:r>
              <a:rPr lang="en-US" dirty="0" smtClean="0"/>
              <a:t> more memory for our array and update </a:t>
            </a:r>
            <a:r>
              <a:rPr lang="en-US" dirty="0" err="1" smtClean="0"/>
              <a:t>queueSize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But we also need to make sure we copy over the wraparound values correctly.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762000"/>
            <a:ext cx="4572000" cy="21236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queue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*elements;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front;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numElements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queueSize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2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533400"/>
          </a:xfrm>
        </p:spPr>
        <p:txBody>
          <a:bodyPr/>
          <a:lstStyle/>
          <a:p>
            <a:r>
              <a:rPr lang="en-US" dirty="0" smtClean="0"/>
              <a:t>Q’s -  Dynamically Allocated Array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533400"/>
          </a:xfrm>
        </p:spPr>
        <p:txBody>
          <a:bodyPr/>
          <a:lstStyle/>
          <a:p>
            <a:r>
              <a:rPr lang="en-US" dirty="0" smtClean="0"/>
              <a:t>Q’s -  Dynamically Allocated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4495800" cy="3810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if our </a:t>
            </a:r>
            <a:r>
              <a:rPr lang="en-US" dirty="0" err="1" smtClean="0"/>
              <a:t>numElements</a:t>
            </a:r>
            <a:r>
              <a:rPr lang="en-US" dirty="0" smtClean="0"/>
              <a:t> == </a:t>
            </a:r>
            <a:r>
              <a:rPr lang="en-US" dirty="0" err="1" smtClean="0"/>
              <a:t>queueSize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We can </a:t>
            </a:r>
            <a:r>
              <a:rPr lang="en-US" dirty="0" err="1" smtClean="0"/>
              <a:t>realloc</a:t>
            </a:r>
            <a:r>
              <a:rPr lang="en-US" dirty="0" smtClean="0"/>
              <a:t> more memory for our array and update </a:t>
            </a:r>
            <a:r>
              <a:rPr lang="en-US" dirty="0" err="1" smtClean="0"/>
              <a:t>queueSize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But we also need to make sure we copy over the wraparound values correctly.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762000"/>
            <a:ext cx="4572000" cy="21236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queue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*elements;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front;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numElements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queueSize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2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332220" y="3124200"/>
          <a:ext cx="2811780" cy="426720"/>
        </p:xfrm>
        <a:graphic>
          <a:graphicData uri="http://schemas.openxmlformats.org/drawingml/2006/table">
            <a:tbl>
              <a:tblPr/>
              <a:tblGrid>
                <a:gridCol w="640080"/>
                <a:gridCol w="800100"/>
                <a:gridCol w="6858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0" y="6019800"/>
          <a:ext cx="5623560" cy="426720"/>
        </p:xfrm>
        <a:graphic>
          <a:graphicData uri="http://schemas.openxmlformats.org/drawingml/2006/table">
            <a:tbl>
              <a:tblPr/>
              <a:tblGrid>
                <a:gridCol w="702945"/>
                <a:gridCol w="702945"/>
                <a:gridCol w="702945"/>
                <a:gridCol w="702945"/>
                <a:gridCol w="702945"/>
                <a:gridCol w="702945"/>
                <a:gridCol w="702945"/>
                <a:gridCol w="702945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7620" y="3505200"/>
            <a:ext cx="822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front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3588603"/>
            <a:ext cx="24159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say 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</a:rPr>
              <a:t>queueSize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 = 4</a:t>
            </a:r>
          </a:p>
          <a:p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</a:rPr>
              <a:t>Enqueue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(12);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4648200"/>
            <a:ext cx="79231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elements = (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 *)</a:t>
            </a:r>
            <a:r>
              <a:rPr lang="en-US" sz="2400" b="1" dirty="0" err="1" smtClean="0"/>
              <a:t>realloc</a:t>
            </a:r>
            <a:r>
              <a:rPr lang="en-US" sz="2400" b="1" dirty="0" smtClean="0"/>
              <a:t>(elements, 2*</a:t>
            </a:r>
            <a:r>
              <a:rPr lang="en-US" sz="2400" b="1" dirty="0" err="1" smtClean="0"/>
              <a:t>queueSize</a:t>
            </a:r>
            <a:r>
              <a:rPr lang="en-US" sz="2400" b="1" dirty="0" smtClean="0"/>
              <a:t>*</a:t>
            </a:r>
            <a:r>
              <a:rPr lang="en-US" sz="2400" b="1" dirty="0" err="1" smtClean="0"/>
              <a:t>sizeof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));</a:t>
            </a:r>
          </a:p>
          <a:p>
            <a:r>
              <a:rPr lang="en-US" sz="2400" b="1" dirty="0" err="1" smtClean="0"/>
              <a:t>queueSize</a:t>
            </a:r>
            <a:r>
              <a:rPr lang="en-US" sz="2400" b="1" dirty="0" smtClean="0"/>
              <a:t> = 2*</a:t>
            </a:r>
            <a:r>
              <a:rPr lang="en-US" sz="2400" b="1" dirty="0" err="1" smtClean="0"/>
              <a:t>queueSize</a:t>
            </a:r>
            <a:r>
              <a:rPr lang="en-US" sz="2400" b="1" dirty="0" smtClean="0"/>
              <a:t>;</a:t>
            </a:r>
          </a:p>
          <a:p>
            <a:r>
              <a:rPr lang="en-US" sz="2400" b="1" dirty="0" smtClean="0"/>
              <a:t>BUT where do front and back go?  Does this look right?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6396335"/>
            <a:ext cx="822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front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533400"/>
          </a:xfrm>
        </p:spPr>
        <p:txBody>
          <a:bodyPr/>
          <a:lstStyle/>
          <a:p>
            <a:r>
              <a:rPr lang="en-US" dirty="0" smtClean="0"/>
              <a:t>Q’s -  Dynamically Allocated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449580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So what we really need to do, is reset front = 0</a:t>
            </a:r>
          </a:p>
          <a:p>
            <a:pPr lvl="1"/>
            <a:r>
              <a:rPr lang="en-US" dirty="0" smtClean="0"/>
              <a:t>And copy the elements accordingly: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code we could do: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762000"/>
            <a:ext cx="4572000" cy="212365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queue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*elements;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front;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numElements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queueSize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2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332220" y="3124200"/>
          <a:ext cx="2811780" cy="426720"/>
        </p:xfrm>
        <a:graphic>
          <a:graphicData uri="http://schemas.openxmlformats.org/drawingml/2006/table">
            <a:tbl>
              <a:tblPr/>
              <a:tblGrid>
                <a:gridCol w="640080"/>
                <a:gridCol w="800100"/>
                <a:gridCol w="685800"/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3124200"/>
          <a:ext cx="5623560" cy="426720"/>
        </p:xfrm>
        <a:graphic>
          <a:graphicData uri="http://schemas.openxmlformats.org/drawingml/2006/table">
            <a:tbl>
              <a:tblPr/>
              <a:tblGrid>
                <a:gridCol w="702945"/>
                <a:gridCol w="702945"/>
                <a:gridCol w="702945"/>
                <a:gridCol w="702945"/>
                <a:gridCol w="702945"/>
                <a:gridCol w="702945"/>
                <a:gridCol w="702945"/>
                <a:gridCol w="702945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7620" y="3505200"/>
            <a:ext cx="822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front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28018" y="3886200"/>
            <a:ext cx="24159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say 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</a:rPr>
              <a:t>queueSize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 = 4</a:t>
            </a:r>
          </a:p>
          <a:p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</a:rPr>
              <a:t>Enqueue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(12);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505200"/>
            <a:ext cx="822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front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4953000"/>
            <a:ext cx="7620000" cy="14465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=front, j=0;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queueSize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++, j++)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temp[j] = values[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&lt;front;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++, j++)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temp[j] = values[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914400"/>
          </a:xfrm>
        </p:spPr>
        <p:txBody>
          <a:bodyPr/>
          <a:lstStyle/>
          <a:p>
            <a:r>
              <a:rPr lang="en-US" dirty="0" smtClean="0"/>
              <a:t>Queues -  Linked List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51054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are going to need a linked list</a:t>
            </a:r>
          </a:p>
          <a:p>
            <a:pPr lvl="1"/>
            <a:r>
              <a:rPr lang="en-US" dirty="0" smtClean="0"/>
              <a:t>So we’ll use the same node implementation as before.</a:t>
            </a:r>
          </a:p>
          <a:p>
            <a:r>
              <a:rPr lang="en-US" dirty="0" smtClean="0"/>
              <a:t>But we’ll need to keep track of the front and the back.</a:t>
            </a:r>
          </a:p>
          <a:p>
            <a:pPr lvl="1"/>
            <a:r>
              <a:rPr lang="en-US" dirty="0" smtClean="0"/>
              <a:t>Otherwise either </a:t>
            </a:r>
            <a:r>
              <a:rPr lang="en-US" dirty="0" err="1" smtClean="0"/>
              <a:t>enqueue</a:t>
            </a:r>
            <a:r>
              <a:rPr lang="en-US" dirty="0" smtClean="0"/>
              <a:t> or </a:t>
            </a:r>
            <a:r>
              <a:rPr lang="en-US" dirty="0" err="1" smtClean="0"/>
              <a:t>dequeue</a:t>
            </a:r>
            <a:r>
              <a:rPr lang="en-US" dirty="0" smtClean="0"/>
              <a:t> would require an O(n) traversal each time.</a:t>
            </a:r>
          </a:p>
          <a:p>
            <a:r>
              <a:rPr lang="en-US" dirty="0" smtClean="0"/>
              <a:t>So we’ll keep a front and back pointer inside of a structure called queue.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990600"/>
            <a:ext cx="4114800" cy="14465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data;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*next;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2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2438400"/>
            <a:ext cx="4114800" cy="14465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queue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*front;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 *back;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2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2 examples:</a:t>
            </a:r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Checking </a:t>
            </a:r>
            <a:r>
              <a:rPr lang="en-US" dirty="0" smtClean="0"/>
              <a:t>if we have matching </a:t>
            </a:r>
            <a:r>
              <a:rPr lang="en-US" dirty="0" smtClean="0"/>
              <a:t>parentheses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Reading in a list of numbers from a user and printing it in backwards order.</a:t>
            </a:r>
          </a:p>
          <a:p>
            <a:pPr marL="971550" lvl="1" indent="-514350">
              <a:buFont typeface="+mj-lt"/>
              <a:buAutoNum type="arabicParenR"/>
            </a:pPr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380125"/>
            <a:ext cx="9144000" cy="31700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Either prints (1) More right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paren’s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than left, (2) More left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paren’s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than right, or (3)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Paren’s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are balanced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ParenMatch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main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(){    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("Give input expression without blanks:  \n");    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char 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InputExpression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(100*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(char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));   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("%s",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InputExpression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    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ParenMatch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InputExpression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  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2438400"/>
          </a:xfrm>
        </p:spPr>
        <p:txBody>
          <a:bodyPr/>
          <a:lstStyle/>
          <a:p>
            <a:r>
              <a:rPr lang="en-US" dirty="0" smtClean="0"/>
              <a:t>If we wanted to simulate customers waiting in a line to be served,</a:t>
            </a:r>
          </a:p>
          <a:p>
            <a:pPr lvl="1"/>
            <a:r>
              <a:rPr lang="en-US" dirty="0" smtClean="0"/>
              <a:t>We wouldn’t use a stack… </a:t>
            </a:r>
          </a:p>
          <a:p>
            <a:pPr lvl="2"/>
            <a:r>
              <a:rPr lang="en-US" dirty="0" smtClean="0"/>
              <a:t>LIFO is only going to make the person that got in line first mad.</a:t>
            </a:r>
          </a:p>
        </p:txBody>
      </p:sp>
      <p:pic>
        <p:nvPicPr>
          <p:cNvPr id="4" name="Picture 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86560" y="4234476"/>
            <a:ext cx="1790240" cy="2318723"/>
          </a:xfrm>
          <a:prstGeom prst="rect">
            <a:avLst/>
          </a:prstGeom>
        </p:spPr>
      </p:pic>
      <p:pic>
        <p:nvPicPr>
          <p:cNvPr id="5" name="Picture 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4029882"/>
            <a:ext cx="1948201" cy="2523317"/>
          </a:xfrm>
          <a:prstGeom prst="rect">
            <a:avLst/>
          </a:prstGeom>
        </p:spPr>
      </p:pic>
      <p:pic>
        <p:nvPicPr>
          <p:cNvPr id="6" name="Picture 5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53000" y="4043680"/>
            <a:ext cx="723980" cy="2509797"/>
          </a:xfrm>
          <a:prstGeom prst="rect">
            <a:avLst/>
          </a:prstGeom>
        </p:spPr>
      </p:pic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74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58000" y="3886200"/>
            <a:ext cx="1168400" cy="264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4830763"/>
          </a:xfrm>
        </p:spPr>
        <p:txBody>
          <a:bodyPr/>
          <a:lstStyle/>
          <a:p>
            <a:r>
              <a:rPr lang="en-US" dirty="0" smtClean="0"/>
              <a:t>We would want to use FIFO</a:t>
            </a:r>
          </a:p>
          <a:p>
            <a:pPr lvl="1"/>
            <a:r>
              <a:rPr lang="en-US" dirty="0" smtClean="0"/>
              <a:t>First In First Out, or 1</a:t>
            </a:r>
            <a:r>
              <a:rPr lang="en-US" baseline="30000" dirty="0" smtClean="0"/>
              <a:t>st</a:t>
            </a:r>
            <a:r>
              <a:rPr lang="en-US" dirty="0" smtClean="0"/>
              <a:t> in line 1</a:t>
            </a:r>
            <a:r>
              <a:rPr lang="en-US" baseline="30000" dirty="0" smtClean="0"/>
              <a:t>st</a:t>
            </a:r>
            <a:r>
              <a:rPr lang="en-US" dirty="0" smtClean="0"/>
              <a:t> one to get served.</a:t>
            </a:r>
          </a:p>
          <a:p>
            <a:r>
              <a:rPr lang="en-US" dirty="0" smtClean="0"/>
              <a:t>Instead of push and pop, we have the operations</a:t>
            </a:r>
          </a:p>
          <a:p>
            <a:pPr lvl="1"/>
            <a:r>
              <a:rPr lang="en-US" dirty="0" err="1" smtClean="0"/>
              <a:t>Enqueue</a:t>
            </a:r>
            <a:r>
              <a:rPr lang="en-US" dirty="0" smtClean="0"/>
              <a:t> and </a:t>
            </a:r>
            <a:r>
              <a:rPr lang="en-US" dirty="0" err="1" smtClean="0"/>
              <a:t>Dequeue</a:t>
            </a:r>
            <a:r>
              <a:rPr lang="en-US" dirty="0" smtClean="0"/>
              <a:t> that add/remove elements from the list.</a:t>
            </a:r>
            <a:endParaRPr lang="en-US" dirty="0"/>
          </a:p>
        </p:txBody>
      </p:sp>
      <p:pic>
        <p:nvPicPr>
          <p:cNvPr id="4" name="Picture 3" descr="angry_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86560" y="4234476"/>
            <a:ext cx="1790240" cy="2318723"/>
          </a:xfrm>
          <a:prstGeom prst="rect">
            <a:avLst/>
          </a:prstGeom>
        </p:spPr>
      </p:pic>
      <p:pic>
        <p:nvPicPr>
          <p:cNvPr id="5" name="Picture 4" descr="angry_m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4029882"/>
            <a:ext cx="1948201" cy="2523317"/>
          </a:xfrm>
          <a:prstGeom prst="rect">
            <a:avLst/>
          </a:prstGeom>
        </p:spPr>
      </p:pic>
      <p:pic>
        <p:nvPicPr>
          <p:cNvPr id="6" name="Picture 5" descr="man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53000" y="4043680"/>
            <a:ext cx="723980" cy="2509797"/>
          </a:xfrm>
          <a:prstGeom prst="rect">
            <a:avLst/>
          </a:prstGeom>
        </p:spPr>
      </p:pic>
      <p:pic>
        <p:nvPicPr>
          <p:cNvPr id="7" name="Picture 6" descr="man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7400" y="4129420"/>
            <a:ext cx="990600" cy="2424057"/>
          </a:xfrm>
          <a:prstGeom prst="rect">
            <a:avLst/>
          </a:prstGeom>
        </p:spPr>
      </p:pic>
      <p:pic>
        <p:nvPicPr>
          <p:cNvPr id="8" name="Picture 7" descr="wo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58000" y="3886200"/>
            <a:ext cx="1168400" cy="264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Sidenote</a:t>
            </a:r>
            <a:r>
              <a:rPr lang="en-US" dirty="0" smtClean="0"/>
              <a:t>:  Abstract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Queues are another example of an abstract data type (ADT)</a:t>
            </a:r>
          </a:p>
          <a:p>
            <a:pPr lvl="1"/>
            <a:r>
              <a:rPr lang="en-US" dirty="0" smtClean="0"/>
              <a:t>ADT - Something that is not built into the language, and it is defined in terms of its behavior.</a:t>
            </a:r>
          </a:p>
          <a:p>
            <a:pPr lvl="1"/>
            <a:r>
              <a:rPr lang="en-US" dirty="0" smtClean="0"/>
              <a:t>So if I tell you to use </a:t>
            </a:r>
            <a:r>
              <a:rPr lang="en-US" b="1" i="1" dirty="0" smtClean="0"/>
              <a:t>MY</a:t>
            </a:r>
            <a:r>
              <a:rPr lang="en-US" dirty="0" smtClean="0"/>
              <a:t> implementation of a queue to simulate customer wait times</a:t>
            </a:r>
          </a:p>
          <a:p>
            <a:pPr lvl="2"/>
            <a:r>
              <a:rPr lang="en-US" dirty="0" smtClean="0"/>
              <a:t>You wouldn’t need to know how I implemented it, you could just call the functions – </a:t>
            </a:r>
            <a:r>
              <a:rPr lang="en-US" dirty="0" err="1" smtClean="0"/>
              <a:t>Enqueue</a:t>
            </a:r>
            <a:r>
              <a:rPr lang="en-US" dirty="0" smtClean="0"/>
              <a:t>, </a:t>
            </a:r>
            <a:r>
              <a:rPr lang="en-US" dirty="0" err="1" smtClean="0"/>
              <a:t>Dequeue</a:t>
            </a:r>
            <a:r>
              <a:rPr lang="en-US" dirty="0" smtClean="0"/>
              <a:t>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Queue Basic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b="1" u="sng" dirty="0" err="1" smtClean="0"/>
              <a:t>Enqueue</a:t>
            </a:r>
            <a:r>
              <a:rPr lang="en-US" b="1" u="sng" dirty="0" smtClean="0"/>
              <a:t>:</a:t>
            </a:r>
          </a:p>
          <a:p>
            <a:pPr lvl="1"/>
            <a:r>
              <a:rPr lang="en-US" dirty="0" smtClean="0"/>
              <a:t>Inserts an element at the back of the queue</a:t>
            </a:r>
          </a:p>
          <a:p>
            <a:pPr lvl="1"/>
            <a:r>
              <a:rPr lang="en-US" dirty="0" smtClean="0"/>
              <a:t>Returns 1 if successful, 0 otherwise.</a:t>
            </a:r>
          </a:p>
          <a:p>
            <a:r>
              <a:rPr lang="en-US" b="1" u="sng" dirty="0" err="1" smtClean="0"/>
              <a:t>Dequeue</a:t>
            </a:r>
            <a:r>
              <a:rPr lang="en-US" b="1" u="sng" dirty="0" smtClean="0"/>
              <a:t>:</a:t>
            </a:r>
          </a:p>
          <a:p>
            <a:pPr lvl="1"/>
            <a:r>
              <a:rPr lang="en-US" dirty="0" smtClean="0"/>
              <a:t>Removes the element at the front of the queue.</a:t>
            </a:r>
          </a:p>
          <a:p>
            <a:pPr lvl="1"/>
            <a:r>
              <a:rPr lang="en-US" dirty="0" smtClean="0"/>
              <a:t>Returns the removed element.</a:t>
            </a:r>
          </a:p>
          <a:p>
            <a:r>
              <a:rPr lang="en-US" b="1" u="sng" dirty="0" smtClean="0"/>
              <a:t>Peek</a:t>
            </a:r>
          </a:p>
          <a:p>
            <a:pPr lvl="1"/>
            <a:r>
              <a:rPr lang="en-US" dirty="0" smtClean="0"/>
              <a:t>Looks at the element at the front of the queue without removing it.</a:t>
            </a:r>
          </a:p>
          <a:p>
            <a:pPr lvl="1"/>
            <a:r>
              <a:rPr lang="en-US" dirty="0" smtClean="0"/>
              <a:t>Returns the front element.</a:t>
            </a:r>
          </a:p>
          <a:p>
            <a:r>
              <a:rPr lang="en-US" b="1" u="sng" dirty="0" err="1" smtClean="0"/>
              <a:t>isEmpty</a:t>
            </a:r>
            <a:endParaRPr lang="en-US" b="1" u="sng" dirty="0" smtClean="0"/>
          </a:p>
          <a:p>
            <a:pPr lvl="1"/>
            <a:r>
              <a:rPr lang="en-US" dirty="0" smtClean="0"/>
              <a:t>Checks to see if the queue is empty.</a:t>
            </a:r>
          </a:p>
          <a:p>
            <a:pPr lvl="1"/>
            <a:r>
              <a:rPr lang="en-US" dirty="0" smtClean="0"/>
              <a:t>Returns true or false.</a:t>
            </a:r>
          </a:p>
          <a:p>
            <a:r>
              <a:rPr lang="en-US" b="1" u="sng" dirty="0" err="1" smtClean="0"/>
              <a:t>isFull</a:t>
            </a:r>
            <a:endParaRPr lang="en-US" b="1" u="sng" dirty="0" smtClean="0"/>
          </a:p>
          <a:p>
            <a:pPr lvl="1"/>
            <a:r>
              <a:rPr lang="en-US" dirty="0" smtClean="0"/>
              <a:t>Checks to see if the queue is full.</a:t>
            </a:r>
          </a:p>
          <a:p>
            <a:pPr lvl="1"/>
            <a:r>
              <a:rPr lang="en-US" dirty="0" smtClean="0"/>
              <a:t>Returns true or false.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Example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71600" y="15240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3600" y="15240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95600" y="15240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1400" y="15240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43400" y="15240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6172200" y="1828799"/>
          <a:ext cx="2776855" cy="2433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996"/>
                <a:gridCol w="1992859"/>
              </a:tblGrid>
              <a:tr h="38100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OPERATION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074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Enqueue</a:t>
                      </a:r>
                      <a:r>
                        <a:rPr lang="en-US" sz="2000" b="1" dirty="0" smtClean="0"/>
                        <a:t>(13)</a:t>
                      </a:r>
                      <a:endParaRPr lang="en-US" sz="2000" b="1" dirty="0"/>
                    </a:p>
                  </a:txBody>
                  <a:tcPr/>
                </a:tc>
              </a:tr>
              <a:tr h="4074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Dequeue</a:t>
                      </a:r>
                      <a:r>
                        <a:rPr lang="en-US" sz="2000" b="1" dirty="0" smtClean="0"/>
                        <a:t>()</a:t>
                      </a:r>
                      <a:endParaRPr lang="en-US" sz="2000" b="1" dirty="0"/>
                    </a:p>
                  </a:txBody>
                  <a:tcPr/>
                </a:tc>
              </a:tr>
              <a:tr h="4074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Enqueue</a:t>
                      </a:r>
                      <a:r>
                        <a:rPr lang="en-US" sz="2000" b="1" dirty="0" smtClean="0"/>
                        <a:t>(15)</a:t>
                      </a:r>
                      <a:endParaRPr lang="en-US" sz="2000" b="1" dirty="0"/>
                    </a:p>
                  </a:txBody>
                  <a:tcPr/>
                </a:tc>
              </a:tr>
              <a:tr h="4074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Dequeue</a:t>
                      </a:r>
                      <a:r>
                        <a:rPr lang="en-US" sz="2000" b="1" dirty="0" smtClean="0"/>
                        <a:t>()</a:t>
                      </a:r>
                      <a:endParaRPr lang="en-US" sz="2000" b="1" dirty="0"/>
                    </a:p>
                  </a:txBody>
                  <a:tcPr/>
                </a:tc>
              </a:tr>
              <a:tr h="4074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Dequeue</a:t>
                      </a:r>
                      <a:r>
                        <a:rPr lang="en-US" sz="2000" b="1" dirty="0" smtClean="0"/>
                        <a:t>()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1371600" y="29718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33600" y="29718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95600" y="29718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81400" y="29718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43400" y="29718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29200" y="29718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71600" y="36576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33600" y="36576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19400" y="36576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81400" y="36576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67200" y="36576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71600" y="43434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33600" y="43434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19400" y="43434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581400" y="43434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267200" y="43434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53000" y="43434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71600" y="49530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057400" y="49530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19400" y="49530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05200" y="49530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91000" y="49530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371600" y="5562600"/>
            <a:ext cx="7620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33600" y="55626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19400" y="55626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505200" y="5562600"/>
            <a:ext cx="685800" cy="381000"/>
          </a:xfrm>
          <a:prstGeom prst="rect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2400" y="1295400"/>
            <a:ext cx="11899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Starting</a:t>
            </a:r>
          </a:p>
          <a:p>
            <a:r>
              <a:rPr lang="en-US" sz="2400" b="1" u="sng" dirty="0" smtClean="0"/>
              <a:t>Queue:</a:t>
            </a:r>
            <a:endParaRPr lang="en-US" sz="2400" b="1" u="sng" dirty="0"/>
          </a:p>
        </p:txBody>
      </p:sp>
      <p:sp>
        <p:nvSpPr>
          <p:cNvPr id="43" name="TextBox 42"/>
          <p:cNvSpPr txBox="1"/>
          <p:nvPr/>
        </p:nvSpPr>
        <p:spPr>
          <a:xfrm>
            <a:off x="152400" y="2967335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Time 1:</a:t>
            </a:r>
            <a:endParaRPr lang="en-US" sz="2400" b="1" u="sng" dirty="0"/>
          </a:p>
        </p:txBody>
      </p:sp>
      <p:sp>
        <p:nvSpPr>
          <p:cNvPr id="44" name="TextBox 43"/>
          <p:cNvSpPr txBox="1"/>
          <p:nvPr/>
        </p:nvSpPr>
        <p:spPr>
          <a:xfrm>
            <a:off x="152400" y="3653135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Time 2:</a:t>
            </a:r>
            <a:endParaRPr lang="en-US" sz="2400" b="1" u="sng" dirty="0"/>
          </a:p>
        </p:txBody>
      </p:sp>
      <p:sp>
        <p:nvSpPr>
          <p:cNvPr id="45" name="TextBox 44"/>
          <p:cNvSpPr txBox="1"/>
          <p:nvPr/>
        </p:nvSpPr>
        <p:spPr>
          <a:xfrm>
            <a:off x="152400" y="4267200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Time 3:</a:t>
            </a:r>
            <a:endParaRPr lang="en-US" sz="2400" b="1" u="sng" dirty="0"/>
          </a:p>
        </p:txBody>
      </p:sp>
      <p:sp>
        <p:nvSpPr>
          <p:cNvPr id="46" name="TextBox 45"/>
          <p:cNvSpPr txBox="1"/>
          <p:nvPr/>
        </p:nvSpPr>
        <p:spPr>
          <a:xfrm>
            <a:off x="152400" y="4876800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Time 4:</a:t>
            </a:r>
            <a:endParaRPr lang="en-US" sz="2400" b="1" u="sng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5558135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Time 5:</a:t>
            </a:r>
            <a:endParaRPr lang="en-US" sz="2400" b="1" u="sng" dirty="0"/>
          </a:p>
        </p:txBody>
      </p:sp>
      <p:sp>
        <p:nvSpPr>
          <p:cNvPr id="48" name="TextBox 47"/>
          <p:cNvSpPr txBox="1"/>
          <p:nvPr/>
        </p:nvSpPr>
        <p:spPr>
          <a:xfrm>
            <a:off x="1371600" y="1905000"/>
            <a:ext cx="822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267200" y="1905000"/>
            <a:ext cx="77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back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/>
      <p:bldP spid="44" grpId="0"/>
      <p:bldP spid="45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Queues -  Array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4830763"/>
          </a:xfrm>
        </p:spPr>
        <p:txBody>
          <a:bodyPr/>
          <a:lstStyle/>
          <a:p>
            <a:r>
              <a:rPr lang="en-US" dirty="0" smtClean="0"/>
              <a:t>What would we need for an array implementation?</a:t>
            </a:r>
          </a:p>
          <a:p>
            <a:pPr lvl="1"/>
            <a:r>
              <a:rPr lang="en-US" dirty="0" smtClean="0"/>
              <a:t>We need an array obviously</a:t>
            </a:r>
          </a:p>
          <a:p>
            <a:pPr lvl="1"/>
            <a:r>
              <a:rPr lang="en-US" dirty="0" smtClean="0"/>
              <a:t>And we need to keep track of the front and the back.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i="1" dirty="0" smtClean="0"/>
              <a:t>BAD </a:t>
            </a:r>
            <a:r>
              <a:rPr lang="en-US" dirty="0" smtClean="0"/>
              <a:t>Queue Implementation Example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71600" y="1524000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3600" y="1524000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95600" y="15240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1400" y="1524000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43400" y="15240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6367145" y="1371600"/>
          <a:ext cx="2776855" cy="2433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996"/>
                <a:gridCol w="1992859"/>
              </a:tblGrid>
              <a:tr h="38100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OPERATION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074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Enqueue</a:t>
                      </a:r>
                      <a:r>
                        <a:rPr lang="en-US" sz="2000" b="1" dirty="0" smtClean="0"/>
                        <a:t>(13)</a:t>
                      </a:r>
                      <a:endParaRPr lang="en-US" sz="2000" b="1" dirty="0"/>
                    </a:p>
                  </a:txBody>
                  <a:tcPr/>
                </a:tc>
              </a:tr>
              <a:tr h="4074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Dequeue</a:t>
                      </a:r>
                      <a:r>
                        <a:rPr lang="en-US" sz="2000" b="1" dirty="0" smtClean="0"/>
                        <a:t>()</a:t>
                      </a:r>
                      <a:endParaRPr lang="en-US" sz="2000" b="1" dirty="0"/>
                    </a:p>
                  </a:txBody>
                  <a:tcPr/>
                </a:tc>
              </a:tr>
              <a:tr h="4074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Enqueue</a:t>
                      </a:r>
                      <a:r>
                        <a:rPr lang="en-US" sz="2000" b="1" dirty="0" smtClean="0"/>
                        <a:t>(15)</a:t>
                      </a:r>
                      <a:endParaRPr lang="en-US" sz="2000" b="1" dirty="0"/>
                    </a:p>
                  </a:txBody>
                  <a:tcPr/>
                </a:tc>
              </a:tr>
              <a:tr h="4074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Dequeue</a:t>
                      </a:r>
                      <a:r>
                        <a:rPr lang="en-US" sz="2000" b="1" dirty="0" smtClean="0"/>
                        <a:t>()</a:t>
                      </a:r>
                      <a:endParaRPr lang="en-US" sz="2000" b="1" dirty="0"/>
                    </a:p>
                  </a:txBody>
                  <a:tcPr/>
                </a:tc>
              </a:tr>
              <a:tr h="4074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Dequeue</a:t>
                      </a:r>
                      <a:r>
                        <a:rPr lang="en-US" sz="2000" b="1" dirty="0" smtClean="0"/>
                        <a:t>()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1371600" y="2671465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33600" y="2671465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95600" y="26714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81400" y="2671465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43400" y="26714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29200" y="26714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71600" y="3585865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33600" y="35858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19400" y="3585865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81400" y="35858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67200" y="35858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71600" y="4500265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33600" y="45002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19400" y="4500265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581400" y="45002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267200" y="45002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53000" y="45002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71600" y="53384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057400" y="5338465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19400" y="53384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05200" y="53384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91000" y="5338465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371600" y="6172200"/>
            <a:ext cx="7620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33600" y="61722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19400" y="61722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505200" y="61722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2400" y="1295400"/>
            <a:ext cx="1189941" cy="830997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Starting</a:t>
            </a:r>
          </a:p>
          <a:p>
            <a:r>
              <a:rPr lang="en-US" sz="2400" b="1" u="sng" dirty="0" smtClean="0"/>
              <a:t>Queue:</a:t>
            </a:r>
            <a:endParaRPr lang="en-US" sz="2400" b="1" u="sng" dirty="0"/>
          </a:p>
        </p:txBody>
      </p:sp>
      <p:sp>
        <p:nvSpPr>
          <p:cNvPr id="43" name="TextBox 42"/>
          <p:cNvSpPr txBox="1"/>
          <p:nvPr/>
        </p:nvSpPr>
        <p:spPr>
          <a:xfrm>
            <a:off x="152400" y="2667000"/>
            <a:ext cx="1127232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Time 1:</a:t>
            </a:r>
            <a:endParaRPr lang="en-US" sz="2400" b="1" u="sng" dirty="0"/>
          </a:p>
        </p:txBody>
      </p:sp>
      <p:sp>
        <p:nvSpPr>
          <p:cNvPr id="44" name="TextBox 43"/>
          <p:cNvSpPr txBox="1"/>
          <p:nvPr/>
        </p:nvSpPr>
        <p:spPr>
          <a:xfrm>
            <a:off x="152400" y="3581400"/>
            <a:ext cx="1127232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Time 2:</a:t>
            </a:r>
            <a:endParaRPr lang="en-US" sz="2400" b="1" u="sng" dirty="0"/>
          </a:p>
        </p:txBody>
      </p:sp>
      <p:sp>
        <p:nvSpPr>
          <p:cNvPr id="45" name="TextBox 44"/>
          <p:cNvSpPr txBox="1"/>
          <p:nvPr/>
        </p:nvSpPr>
        <p:spPr>
          <a:xfrm>
            <a:off x="152400" y="4424065"/>
            <a:ext cx="1127232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Time 3:</a:t>
            </a:r>
            <a:endParaRPr lang="en-US" sz="2400" b="1" u="sng" dirty="0"/>
          </a:p>
        </p:txBody>
      </p:sp>
      <p:sp>
        <p:nvSpPr>
          <p:cNvPr id="46" name="TextBox 45"/>
          <p:cNvSpPr txBox="1"/>
          <p:nvPr/>
        </p:nvSpPr>
        <p:spPr>
          <a:xfrm>
            <a:off x="152400" y="5262265"/>
            <a:ext cx="1127232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Time 4:</a:t>
            </a:r>
            <a:endParaRPr lang="en-US" sz="2400" b="1" u="sng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6167735"/>
            <a:ext cx="1127232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Time 5:</a:t>
            </a:r>
            <a:endParaRPr lang="en-US" sz="2400" b="1" u="sng" dirty="0"/>
          </a:p>
        </p:txBody>
      </p:sp>
      <p:sp>
        <p:nvSpPr>
          <p:cNvPr id="48" name="TextBox 47"/>
          <p:cNvSpPr txBox="1"/>
          <p:nvPr/>
        </p:nvSpPr>
        <p:spPr>
          <a:xfrm>
            <a:off x="1371600" y="1905000"/>
            <a:ext cx="822405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267200" y="1905000"/>
            <a:ext cx="777777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back</a:t>
            </a:r>
            <a:endParaRPr lang="en-US" sz="2400" b="1" dirty="0"/>
          </a:p>
        </p:txBody>
      </p:sp>
      <p:sp>
        <p:nvSpPr>
          <p:cNvPr id="50" name="Rectangle 49"/>
          <p:cNvSpPr/>
          <p:nvPr/>
        </p:nvSpPr>
        <p:spPr>
          <a:xfrm>
            <a:off x="5029200" y="15240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71600" y="2967335"/>
            <a:ext cx="822405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029200" y="2971800"/>
            <a:ext cx="777777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back</a:t>
            </a:r>
            <a:endParaRPr lang="en-US" sz="2400" b="1" dirty="0"/>
          </a:p>
        </p:txBody>
      </p:sp>
      <p:sp>
        <p:nvSpPr>
          <p:cNvPr id="53" name="Rectangle 52"/>
          <p:cNvSpPr/>
          <p:nvPr/>
        </p:nvSpPr>
        <p:spPr>
          <a:xfrm>
            <a:off x="4953000" y="35814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191000" y="61722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876800" y="61722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876800" y="5334000"/>
            <a:ext cx="685800" cy="381000"/>
          </a:xfrm>
          <a:prstGeom prst="rect">
            <a:avLst/>
          </a:prstGeom>
          <a:solidFill>
            <a:srgbClr val="89E0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267200" y="3886200"/>
            <a:ext cx="777777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back</a:t>
            </a:r>
            <a:endParaRPr lang="en-US" sz="2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4953000" y="4796135"/>
            <a:ext cx="777777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back</a:t>
            </a:r>
            <a:endParaRPr lang="en-US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191000" y="5634335"/>
            <a:ext cx="777777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back</a:t>
            </a:r>
            <a:endParaRPr lang="en-US" sz="2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505200" y="6472535"/>
            <a:ext cx="777777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back</a:t>
            </a:r>
            <a:endParaRPr lang="en-US" sz="2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371600" y="3886200"/>
            <a:ext cx="822405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371600" y="4800600"/>
            <a:ext cx="822405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1371600" y="5634335"/>
            <a:ext cx="822405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371600" y="6472535"/>
            <a:ext cx="822405" cy="461665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152155" y="4419600"/>
            <a:ext cx="2991845" cy="13234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Notice that you have to </a:t>
            </a:r>
          </a:p>
          <a:p>
            <a:r>
              <a:rPr lang="en-US" sz="2000" b="1" dirty="0" smtClean="0"/>
              <a:t>Shift the contents of the</a:t>
            </a:r>
          </a:p>
          <a:p>
            <a:r>
              <a:rPr lang="en-US" sz="2000" b="1" dirty="0" smtClean="0"/>
              <a:t>Array over each time front</a:t>
            </a:r>
          </a:p>
          <a:p>
            <a:r>
              <a:rPr lang="en-US" sz="2000" b="1" dirty="0" smtClean="0"/>
              <a:t>changes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/>
      <p:bldP spid="44" grpId="0"/>
      <p:bldP spid="45" grpId="0"/>
      <p:bldP spid="46" grpId="0"/>
      <p:bldP spid="47" grpId="0"/>
      <p:bldP spid="51" grpId="0"/>
      <p:bldP spid="52" grpId="0"/>
      <p:bldP spid="53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0762"/>
          </a:xfrm>
        </p:spPr>
        <p:txBody>
          <a:bodyPr/>
          <a:lstStyle/>
          <a:p>
            <a:r>
              <a:rPr lang="en-US" dirty="0" smtClean="0"/>
              <a:t>Queues:  Array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r>
              <a:rPr lang="en-US" dirty="0" smtClean="0"/>
              <a:t>We will use the following revamped idea to store our queue structure:</a:t>
            </a:r>
          </a:p>
          <a:p>
            <a:pPr lvl="1"/>
            <a:r>
              <a:rPr lang="en-US" dirty="0" smtClean="0"/>
              <a:t>Keep track of the array, the front, and the current number of elements.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4572000" cy="178510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queue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*elements;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front;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numElements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2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14937</TotalTime>
  <Words>1204</Words>
  <Application>Microsoft Office PowerPoint</Application>
  <PresentationFormat>On-screen Show (4:3)</PresentationFormat>
  <Paragraphs>329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ucf_STRIPES_yellow</vt:lpstr>
      <vt:lpstr>Stack &amp; Queues</vt:lpstr>
      <vt:lpstr>Queues</vt:lpstr>
      <vt:lpstr>Queues</vt:lpstr>
      <vt:lpstr>Sidenote:  Abstract Data Type</vt:lpstr>
      <vt:lpstr>Queue Basic Operations</vt:lpstr>
      <vt:lpstr>Queue Example</vt:lpstr>
      <vt:lpstr>Queues -  Array Implementation</vt:lpstr>
      <vt:lpstr>BAD Queue Implementation Example</vt:lpstr>
      <vt:lpstr>Queues:  Array Implementation</vt:lpstr>
      <vt:lpstr>Queues:  Array Implementation</vt:lpstr>
      <vt:lpstr>Queues:  Array Implementation</vt:lpstr>
      <vt:lpstr>Queues:  Array Implementation</vt:lpstr>
      <vt:lpstr>Queues:  Array Implementation</vt:lpstr>
      <vt:lpstr>Q’s -  Dynamically Allocated Array</vt:lpstr>
      <vt:lpstr>Q’s -  Dynamically Allocated Array</vt:lpstr>
      <vt:lpstr>Q’s -  Dynamically Allocated Array</vt:lpstr>
      <vt:lpstr>Queues -  Linked List Implementation</vt:lpstr>
      <vt:lpstr>Stack Application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321</cp:revision>
  <dcterms:created xsi:type="dcterms:W3CDTF">2011-06-06T20:26:19Z</dcterms:created>
  <dcterms:modified xsi:type="dcterms:W3CDTF">2012-02-23T03:05:26Z</dcterms:modified>
</cp:coreProperties>
</file>