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2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heme" Target="theme/theme1.xml"/><Relationship Id="rId4" Type="http://schemas.openxmlformats.org/officeDocument/2006/relationships/slide" Target="slides/slide3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19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4989F-3597-4070-9387-9B43253E308E}" type="datetimeFigureOut">
              <a:rPr lang="en-US" smtClean="0"/>
              <a:pPr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E3AE-6345-45AD-B4E2-085E64835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2133600"/>
            <a:ext cx="2375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1676400"/>
            <a:ext cx="592925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CC3300"/>
                </a:solidFill>
              </a:rPr>
              <a:t>		     Chapter 15</a:t>
            </a:r>
          </a:p>
          <a:p>
            <a:endParaRPr lang="en-US" b="1" dirty="0" smtClean="0">
              <a:solidFill>
                <a:srgbClr val="CC3300"/>
              </a:solidFill>
            </a:endParaRPr>
          </a:p>
          <a:p>
            <a:endParaRPr lang="en-US" b="1" dirty="0" smtClean="0">
              <a:solidFill>
                <a:srgbClr val="CC3300"/>
              </a:solidFill>
            </a:endParaRPr>
          </a:p>
          <a:p>
            <a:r>
              <a:rPr lang="en-US" sz="2000" b="1" dirty="0" smtClean="0">
                <a:solidFill>
                  <a:srgbClr val="CC3300"/>
                </a:solidFill>
              </a:rPr>
              <a:t>       Usability Principles proposed by </a:t>
            </a:r>
            <a:r>
              <a:rPr lang="en-US" sz="2000" b="1" dirty="0" err="1" smtClean="0">
                <a:solidFill>
                  <a:srgbClr val="CC3300"/>
                </a:solidFill>
              </a:rPr>
              <a:t>Jakob</a:t>
            </a:r>
            <a:r>
              <a:rPr lang="en-US" sz="2000" b="1" dirty="0" smtClean="0">
                <a:solidFill>
                  <a:srgbClr val="CC3300"/>
                </a:solidFill>
              </a:rPr>
              <a:t> Nielsen</a:t>
            </a:r>
          </a:p>
          <a:p>
            <a:endParaRPr lang="en-US" sz="2000" b="1" dirty="0" smtClean="0">
              <a:solidFill>
                <a:srgbClr val="CC3300"/>
              </a:solidFill>
            </a:endParaRPr>
          </a:p>
          <a:p>
            <a:endParaRPr lang="en-US" sz="2000" b="1" dirty="0" smtClean="0">
              <a:solidFill>
                <a:srgbClr val="CC3300"/>
              </a:solidFill>
            </a:endParaRPr>
          </a:p>
          <a:p>
            <a:r>
              <a:rPr lang="en-US" sz="2000" b="1" dirty="0" smtClean="0">
                <a:solidFill>
                  <a:srgbClr val="CC3300"/>
                </a:solidFill>
              </a:rPr>
              <a:t>            Heuristic Evaluation (Usability guidelines)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5458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Flexibility and efficiency: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Accelerators -- unseen by the novice user -- may often speed up the interaction for the</a:t>
            </a:r>
          </a:p>
          <a:p>
            <a:r>
              <a:rPr lang="en-US" dirty="0" smtClean="0"/>
              <a:t> expert user such that the system can cater to both inexperienced and experienced users.</a:t>
            </a:r>
          </a:p>
          <a:p>
            <a:r>
              <a:rPr lang="en-US" dirty="0" smtClean="0"/>
              <a:t> Allow users to tailor frequent actions.</a:t>
            </a:r>
            <a:endParaRPr lang="en-US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114800"/>
            <a:ext cx="352697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5486400"/>
            <a:ext cx="2743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Source: Interface Hall of Shame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4038600" y="41148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CC3300"/>
                </a:solidFill>
              </a:rPr>
              <a:t>Provide </a:t>
            </a:r>
            <a:r>
              <a:rPr lang="en-US" b="1" dirty="0" err="1" smtClean="0">
                <a:solidFill>
                  <a:srgbClr val="CC3300"/>
                </a:solidFill>
              </a:rPr>
              <a:t>easyly</a:t>
            </a:r>
            <a:r>
              <a:rPr lang="en-US" b="1" dirty="0" smtClean="0">
                <a:solidFill>
                  <a:srgbClr val="CC3300"/>
                </a:solidFill>
              </a:rPr>
              <a:t>-learned shortcuts for frequent operations</a:t>
            </a:r>
          </a:p>
          <a:p>
            <a:pPr lvl="1"/>
            <a:r>
              <a:rPr lang="en-US" sz="1600" dirty="0" smtClean="0"/>
              <a:t>Keyboard accelerators</a:t>
            </a:r>
          </a:p>
          <a:p>
            <a:pPr lvl="1"/>
            <a:r>
              <a:rPr lang="en-US" sz="1600" dirty="0" smtClean="0"/>
              <a:t>Command abbreviations</a:t>
            </a:r>
          </a:p>
          <a:p>
            <a:pPr lvl="1"/>
            <a:r>
              <a:rPr lang="en-US" sz="1600" dirty="0" smtClean="0"/>
              <a:t>Styles</a:t>
            </a:r>
          </a:p>
          <a:p>
            <a:pPr lvl="1"/>
            <a:r>
              <a:rPr lang="en-US" sz="1600" dirty="0" smtClean="0"/>
              <a:t>Bookmarks</a:t>
            </a:r>
          </a:p>
          <a:p>
            <a:pPr lvl="1"/>
            <a:r>
              <a:rPr lang="en-US" sz="1600" dirty="0" smtClean="0"/>
              <a:t>History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78366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Aesthetic and minimalist design: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Dialogues should not contain information which is irrelevant or rarely needed.</a:t>
            </a:r>
          </a:p>
          <a:p>
            <a:r>
              <a:rPr lang="en-US" dirty="0" smtClean="0"/>
              <a:t>Every extra unit of information in a dialogue competes with the relevant units of</a:t>
            </a:r>
          </a:p>
          <a:p>
            <a:r>
              <a:rPr lang="en-US" dirty="0" smtClean="0"/>
              <a:t>information and diminishes their relative visibility.</a:t>
            </a:r>
            <a:endParaRPr lang="en-US" b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90800" y="3276600"/>
            <a:ext cx="419100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79914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Help users recognize, diagnose, and recover from errors:</a:t>
            </a:r>
          </a:p>
          <a:p>
            <a:pPr marL="0" lvl="4"/>
            <a:endParaRPr lang="en-US" dirty="0" smtClean="0"/>
          </a:p>
          <a:p>
            <a:pPr marL="0" lvl="4"/>
            <a:endParaRPr lang="en-US" dirty="0" smtClean="0"/>
          </a:p>
          <a:p>
            <a:r>
              <a:rPr lang="en-US" dirty="0" smtClean="0"/>
              <a:t>Error messages should be expressed in plain language (no codes), precisely indicate</a:t>
            </a:r>
          </a:p>
          <a:p>
            <a:r>
              <a:rPr lang="en-US" dirty="0" smtClean="0"/>
              <a:t>the problem, and constructively suggest a solution.</a:t>
            </a:r>
            <a:endParaRPr lang="en-US" b="1" dirty="0"/>
          </a:p>
        </p:txBody>
      </p:sp>
      <p:pic>
        <p:nvPicPr>
          <p:cNvPr id="5" name="Picture 4" descr="error message (bad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114800"/>
            <a:ext cx="3570808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81839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Help and documentation: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Even though it is better if the system can be used without documentation, it may be</a:t>
            </a:r>
          </a:p>
          <a:p>
            <a:r>
              <a:rPr lang="en-US" dirty="0" smtClean="0"/>
              <a:t>necessary to provide help and documentation. Any such information should be easy</a:t>
            </a:r>
          </a:p>
          <a:p>
            <a:r>
              <a:rPr lang="en-US" dirty="0" smtClean="0"/>
              <a:t> to search, focused on the user's task, list concrete steps to be carried out, and not be</a:t>
            </a:r>
          </a:p>
          <a:p>
            <a:r>
              <a:rPr lang="en-US" dirty="0" smtClean="0"/>
              <a:t> too large.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304800" y="3200400"/>
            <a:ext cx="4572000" cy="33055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endParaRPr lang="en-US" b="1" dirty="0" smtClean="0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Users don’t read manuals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Prefer to spend time working toward task goals, not learning about system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But manuals and online help are vital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Usually when user is frustrated or in crisis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Help should be: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Searchable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Task-oriented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Concrete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Short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6764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CC3300"/>
                </a:solidFill>
              </a:rPr>
              <a:t>	            </a:t>
            </a:r>
            <a:r>
              <a:rPr lang="en-US" b="1" u="sng" dirty="0" smtClean="0">
                <a:solidFill>
                  <a:srgbClr val="CC3300"/>
                </a:solidFill>
              </a:rPr>
              <a:t>In a nutshell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 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Meet expectations</a:t>
            </a:r>
          </a:p>
          <a:p>
            <a:r>
              <a:rPr lang="en-US" dirty="0" smtClean="0"/>
              <a:t>1. Match the real world</a:t>
            </a:r>
          </a:p>
          <a:p>
            <a:r>
              <a:rPr lang="en-US" dirty="0" smtClean="0"/>
              <a:t>2. Consistency &amp; standards</a:t>
            </a:r>
          </a:p>
          <a:p>
            <a:r>
              <a:rPr lang="en-US" dirty="0" smtClean="0"/>
              <a:t>3. Help &amp; documentation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User is the boss</a:t>
            </a:r>
          </a:p>
          <a:p>
            <a:r>
              <a:rPr lang="en-US" dirty="0" smtClean="0"/>
              <a:t>4. User control &amp; freedom</a:t>
            </a:r>
          </a:p>
          <a:p>
            <a:r>
              <a:rPr lang="en-US" dirty="0" smtClean="0"/>
              <a:t>5. Visibility of system status</a:t>
            </a:r>
          </a:p>
          <a:p>
            <a:r>
              <a:rPr lang="en-US" dirty="0" smtClean="0"/>
              <a:t>6. Flexibility &amp; efficiency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Handle errors</a:t>
            </a:r>
          </a:p>
          <a:p>
            <a:r>
              <a:rPr lang="en-US" dirty="0" smtClean="0"/>
              <a:t>7. Error prevention</a:t>
            </a:r>
          </a:p>
          <a:p>
            <a:r>
              <a:rPr lang="en-US" dirty="0" smtClean="0"/>
              <a:t>8. Recognition, not recall</a:t>
            </a:r>
          </a:p>
          <a:p>
            <a:r>
              <a:rPr lang="en-US" dirty="0" smtClean="0"/>
              <a:t>9. Error reporting, diagnosis, and recovery</a:t>
            </a:r>
          </a:p>
          <a:p>
            <a:r>
              <a:rPr lang="en-US" b="1" dirty="0" smtClean="0">
                <a:solidFill>
                  <a:srgbClr val="CC3300"/>
                </a:solidFill>
              </a:rPr>
              <a:t>Keep it simple</a:t>
            </a:r>
          </a:p>
          <a:p>
            <a:r>
              <a:rPr lang="en-US" dirty="0" smtClean="0"/>
              <a:t>10. Aesthetic &amp; minimalist design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2133600"/>
            <a:ext cx="2375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2438400"/>
            <a:ext cx="592925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CC3300"/>
                </a:solidFill>
              </a:rPr>
              <a:t>		     Chapter 15</a:t>
            </a:r>
          </a:p>
          <a:p>
            <a:endParaRPr lang="en-US" b="1" dirty="0" smtClean="0">
              <a:solidFill>
                <a:srgbClr val="CC3300"/>
              </a:solidFill>
            </a:endParaRPr>
          </a:p>
          <a:p>
            <a:endParaRPr lang="en-US" b="1" dirty="0" smtClean="0">
              <a:solidFill>
                <a:srgbClr val="CC3300"/>
              </a:solidFill>
            </a:endParaRPr>
          </a:p>
          <a:p>
            <a:r>
              <a:rPr lang="en-US" sz="2000" b="1" dirty="0" smtClean="0">
                <a:solidFill>
                  <a:srgbClr val="CC3300"/>
                </a:solidFill>
              </a:rPr>
              <a:t>       Usability Principles proposed by </a:t>
            </a:r>
            <a:r>
              <a:rPr lang="en-US" sz="2000" b="1" dirty="0" err="1" smtClean="0">
                <a:solidFill>
                  <a:srgbClr val="CC3300"/>
                </a:solidFill>
              </a:rPr>
              <a:t>Jakob</a:t>
            </a:r>
            <a:r>
              <a:rPr lang="en-US" sz="2000" b="1" dirty="0" smtClean="0">
                <a:solidFill>
                  <a:srgbClr val="CC3300"/>
                </a:solidFill>
              </a:rPr>
              <a:t> Nielsen</a:t>
            </a:r>
          </a:p>
          <a:p>
            <a:endParaRPr lang="en-US" sz="2000" b="1" dirty="0" smtClean="0">
              <a:solidFill>
                <a:srgbClr val="CC3300"/>
              </a:solidFill>
            </a:endParaRPr>
          </a:p>
          <a:p>
            <a:endParaRPr lang="en-US" sz="2000" b="1" dirty="0" smtClean="0">
              <a:solidFill>
                <a:srgbClr val="CC3300"/>
              </a:solidFill>
            </a:endParaRPr>
          </a:p>
          <a:p>
            <a:r>
              <a:rPr lang="en-US" sz="2000" b="1" dirty="0" smtClean="0">
                <a:solidFill>
                  <a:srgbClr val="CC3300"/>
                </a:solidFill>
              </a:rPr>
              <a:t>            Heuristic Evaluation (Usability guidelines)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905000"/>
            <a:ext cx="812203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Heuristic evaluation </a:t>
            </a:r>
            <a:r>
              <a:rPr lang="en-US" dirty="0" smtClean="0"/>
              <a:t>is a usability inspection method that was developed by Nielsen</a:t>
            </a:r>
          </a:p>
          <a:p>
            <a:r>
              <a:rPr lang="en-US" dirty="0" smtClean="0"/>
              <a:t>and his colleagues.</a:t>
            </a:r>
          </a:p>
          <a:p>
            <a:endParaRPr lang="en-US" dirty="0" smtClean="0"/>
          </a:p>
          <a:p>
            <a:r>
              <a:rPr lang="en-US" dirty="0" smtClean="0"/>
              <a:t>In this method, experts are guided by a set of usability principles known as heuristics.</a:t>
            </a:r>
          </a:p>
          <a:p>
            <a:endParaRPr lang="en-US" dirty="0" smtClean="0"/>
          </a:p>
          <a:p>
            <a:r>
              <a:rPr lang="en-US" dirty="0" smtClean="0"/>
              <a:t>This heuristics evaluate whether user interface elements, such as:</a:t>
            </a:r>
          </a:p>
          <a:p>
            <a:endParaRPr lang="en-US" dirty="0" smtClean="0"/>
          </a:p>
          <a:p>
            <a:r>
              <a:rPr lang="en-US" dirty="0" smtClean="0"/>
              <a:t>	Dialog boxes</a:t>
            </a:r>
          </a:p>
          <a:p>
            <a:r>
              <a:rPr lang="en-US" dirty="0" smtClean="0"/>
              <a:t>	Menus</a:t>
            </a:r>
          </a:p>
          <a:p>
            <a:r>
              <a:rPr lang="en-US" dirty="0" smtClean="0"/>
              <a:t>	Navigation structure</a:t>
            </a:r>
          </a:p>
          <a:p>
            <a:r>
              <a:rPr lang="en-US" dirty="0" smtClean="0"/>
              <a:t>	Online help</a:t>
            </a:r>
          </a:p>
          <a:p>
            <a:r>
              <a:rPr lang="en-US" dirty="0" smtClean="0"/>
              <a:t>	etc.</a:t>
            </a:r>
          </a:p>
          <a:p>
            <a:endParaRPr lang="en-US" dirty="0" smtClean="0"/>
          </a:p>
          <a:p>
            <a:r>
              <a:rPr lang="en-US" dirty="0" smtClean="0"/>
              <a:t>conform to tried and tested principles.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905000"/>
            <a:ext cx="7671331" cy="36933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The original set of heuristics identified by Nielsen and his colleagues was derive</a:t>
            </a:r>
          </a:p>
          <a:p>
            <a:r>
              <a:rPr lang="en-US" dirty="0" smtClean="0"/>
              <a:t>Empirically from analysis of 249 usability problems in 1994.</a:t>
            </a:r>
          </a:p>
          <a:p>
            <a:endParaRPr lang="en-US" dirty="0" smtClean="0"/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Visibility of System status.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Match between system and the real world.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User control and freedom.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err="1" smtClean="0"/>
              <a:t>Consystency</a:t>
            </a:r>
            <a:r>
              <a:rPr lang="en-US" dirty="0" smtClean="0"/>
              <a:t> and standards.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Error prevention.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Recognition rather than recall.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Flexibility and efficiency.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Aesthetic and minimalist design.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Help users recognize, diagnose, and recover from errors.</a:t>
            </a:r>
          </a:p>
          <a:p>
            <a:pPr marL="2171700" lvl="4" indent="-342900">
              <a:buFont typeface="+mj-lt"/>
              <a:buAutoNum type="arabicPeriod"/>
            </a:pPr>
            <a:r>
              <a:rPr lang="en-US" dirty="0" smtClean="0"/>
              <a:t>Help and documentation.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905000"/>
            <a:ext cx="6806672" cy="230832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b="1" dirty="0" smtClean="0"/>
              <a:t>Visibility of system status:</a:t>
            </a:r>
          </a:p>
          <a:p>
            <a:endParaRPr lang="en-US" dirty="0" smtClean="0"/>
          </a:p>
          <a:p>
            <a:r>
              <a:rPr lang="en-US" dirty="0" smtClean="0"/>
              <a:t>The system should always keep users informed about what is going on,</a:t>
            </a:r>
          </a:p>
          <a:p>
            <a:r>
              <a:rPr lang="en-US" dirty="0" smtClean="0"/>
              <a:t> through appropriate feedback within reasonable time.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914400" y="3581400"/>
            <a:ext cx="6616700" cy="1158875"/>
            <a:chOff x="864" y="1018"/>
            <a:chExt cx="4168" cy="730"/>
          </a:xfrm>
        </p:grpSpPr>
        <p:pic>
          <p:nvPicPr>
            <p:cNvPr id="7" name="Picture 8" descr="progres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4" y="1056"/>
              <a:ext cx="4168" cy="692"/>
            </a:xfrm>
            <a:prstGeom prst="rect">
              <a:avLst/>
            </a:prstGeom>
            <a:noFill/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407" y="1018"/>
              <a:ext cx="25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Arial Narrow" pitchFamily="34" charset="0"/>
                </a:rPr>
                <a:t>searching database for matches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28880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Match between system and real world (METAPHOR):</a:t>
            </a:r>
          </a:p>
          <a:p>
            <a:endParaRPr lang="en-US" dirty="0" smtClean="0"/>
          </a:p>
          <a:p>
            <a:r>
              <a:rPr lang="en-US" dirty="0" smtClean="0"/>
              <a:t>The system should speak the users' language, with words, phrases and concepts</a:t>
            </a:r>
          </a:p>
          <a:p>
            <a:r>
              <a:rPr lang="en-US" dirty="0" smtClean="0"/>
              <a:t>familiar to the user, rather than system-oriented terms. Follow real-world conventions,</a:t>
            </a:r>
          </a:p>
          <a:p>
            <a:r>
              <a:rPr lang="en-US" dirty="0" smtClean="0"/>
              <a:t> making information appear in a natural and logical order.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pic>
        <p:nvPicPr>
          <p:cNvPr id="10242" name="Picture 2" descr="metaphor_libra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733800"/>
            <a:ext cx="1990725" cy="2343151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85449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User control and freedom:</a:t>
            </a:r>
          </a:p>
          <a:p>
            <a:endParaRPr lang="en-US" dirty="0" smtClean="0"/>
          </a:p>
          <a:p>
            <a:r>
              <a:rPr lang="en-US" dirty="0" smtClean="0"/>
              <a:t>Users often choose system functions by mistake and will need a clearly marked</a:t>
            </a:r>
          </a:p>
          <a:p>
            <a:r>
              <a:rPr lang="en-US" dirty="0" smtClean="0"/>
              <a:t>"emergency exit" to leave the unwanted state without having to go through an extended</a:t>
            </a:r>
          </a:p>
          <a:p>
            <a:r>
              <a:rPr lang="en-US" dirty="0" smtClean="0"/>
              <a:t>dialogue. Support undo and redo.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733800"/>
            <a:ext cx="34883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191000" y="3733800"/>
            <a:ext cx="4572000" cy="18897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Provide undo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Long operations should be cancelable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All dialogs should have a cancel button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1400" dirty="0" smtClean="0"/>
              <a:t>Users should be able to explore interface without fear of being trapped in a corner.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en-US" sz="1400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1400" dirty="0" smtClean="0"/>
              <a:t>Undo supports exploration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27091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err="1" smtClean="0"/>
              <a:t>Consystency</a:t>
            </a:r>
            <a:r>
              <a:rPr lang="en-US" b="1" dirty="0" smtClean="0"/>
              <a:t> and standards: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Users should not have to wonder whether different words, situations, or actions mean</a:t>
            </a:r>
          </a:p>
          <a:p>
            <a:r>
              <a:rPr lang="en-US" dirty="0" smtClean="0"/>
              <a:t> the same thing. Follow platform conventions.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752600" y="3276600"/>
            <a:ext cx="5638800" cy="3124200"/>
            <a:chOff x="432" y="1056"/>
            <a:chExt cx="5040" cy="2725"/>
          </a:xfrm>
        </p:grpSpPr>
        <p:pic>
          <p:nvPicPr>
            <p:cNvPr id="7" name="Picture 5" descr="inconsistency-V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72" y="1056"/>
              <a:ext cx="2400" cy="1352"/>
            </a:xfrm>
            <a:prstGeom prst="rect">
              <a:avLst/>
            </a:prstGeom>
            <a:noFill/>
          </p:spPr>
        </p:pic>
        <p:pic>
          <p:nvPicPr>
            <p:cNvPr id="8" name="Picture 6" descr="inconsistency-VB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" y="1056"/>
              <a:ext cx="2400" cy="1333"/>
            </a:xfrm>
            <a:prstGeom prst="rect">
              <a:avLst/>
            </a:prstGeom>
            <a:noFill/>
          </p:spPr>
        </p:pic>
        <p:pic>
          <p:nvPicPr>
            <p:cNvPr id="9" name="Picture 7" descr="inconsistency-VB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2" y="2448"/>
              <a:ext cx="2399" cy="1333"/>
            </a:xfrm>
            <a:prstGeom prst="rect">
              <a:avLst/>
            </a:prstGeom>
            <a:noFill/>
          </p:spPr>
        </p:pic>
        <p:pic>
          <p:nvPicPr>
            <p:cNvPr id="10" name="Picture 8" descr="inconsistency-VB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72" y="2448"/>
              <a:ext cx="2400" cy="133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4722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Error prevention: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Even better than good error messages is a careful design which prevents a problem from</a:t>
            </a:r>
          </a:p>
          <a:p>
            <a:r>
              <a:rPr lang="en-US" dirty="0" smtClean="0"/>
              <a:t> occurring in the first place. Either eliminate error-prone conditions or check for them</a:t>
            </a:r>
          </a:p>
          <a:p>
            <a:r>
              <a:rPr lang="en-US" dirty="0" smtClean="0"/>
              <a:t> and present users with a confirmation option before they commit to the action.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09800" y="4343400"/>
          <a:ext cx="40386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Bitmap Image" r:id="rId3" imgW="7306695" imgH="1142857" progId="Paint.Picture">
                  <p:embed/>
                </p:oleObj>
              </mc:Choice>
              <mc:Fallback>
                <p:oleObj name="Bitmap Image" r:id="rId3" imgW="7306695" imgH="114285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343400"/>
                        <a:ext cx="40386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81200" y="3505200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Selection is less error-prone than typing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       But don’t go overboard…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381000"/>
            <a:ext cx="5929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</a:rPr>
              <a:t>COP 4104 </a:t>
            </a:r>
            <a:r>
              <a:rPr lang="en-US" sz="2400" b="1" dirty="0">
                <a:solidFill>
                  <a:srgbClr val="CC3300"/>
                </a:solidFill>
              </a:rPr>
              <a:t>Human and Technology </a:t>
            </a:r>
            <a:r>
              <a:rPr lang="en-US" sz="2400" b="1" dirty="0" smtClean="0">
                <a:solidFill>
                  <a:srgbClr val="CC3300"/>
                </a:solidFill>
              </a:rPr>
              <a:t>Interaction</a:t>
            </a:r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C3300"/>
                </a:solidFill>
              </a:rPr>
              <a:t>Usability Principles proposed by </a:t>
            </a:r>
            <a:r>
              <a:rPr lang="en-US" b="1" dirty="0" err="1" smtClean="0">
                <a:solidFill>
                  <a:srgbClr val="CC3300"/>
                </a:solidFill>
              </a:rPr>
              <a:t>Jakob</a:t>
            </a:r>
            <a:r>
              <a:rPr lang="en-US" b="1" dirty="0" smtClean="0">
                <a:solidFill>
                  <a:srgbClr val="CC3300"/>
                </a:solidFill>
              </a:rPr>
              <a:t> Nielsen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63428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en-US" b="1" dirty="0" smtClean="0"/>
              <a:t>Recognition rather than recall:</a:t>
            </a:r>
          </a:p>
          <a:p>
            <a:pPr marL="0" lvl="4"/>
            <a:endParaRPr lang="en-US" dirty="0" smtClean="0"/>
          </a:p>
          <a:p>
            <a:r>
              <a:rPr lang="en-US" dirty="0" smtClean="0"/>
              <a:t>Minimize the user's memory load by making objects, actions, and options visible. The user</a:t>
            </a:r>
          </a:p>
          <a:p>
            <a:r>
              <a:rPr lang="en-US" dirty="0" smtClean="0"/>
              <a:t>should not have to remember information from one part of the dialogue to another.</a:t>
            </a:r>
          </a:p>
          <a:p>
            <a:r>
              <a:rPr lang="en-US" dirty="0" smtClean="0"/>
              <a:t>Instructions for use of the system should be visible or easily retrievable whenever</a:t>
            </a:r>
          </a:p>
          <a:p>
            <a:r>
              <a:rPr lang="en-US" dirty="0" smtClean="0"/>
              <a:t>appropriate.</a:t>
            </a:r>
            <a:endParaRPr lang="en-US" b="1" dirty="0" smtClean="0"/>
          </a:p>
          <a:p>
            <a:endParaRPr lang="en-US" b="1" dirty="0"/>
          </a:p>
        </p:txBody>
      </p:sp>
      <p:pic>
        <p:nvPicPr>
          <p:cNvPr id="5" name="Picture 10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962400"/>
            <a:ext cx="3343275" cy="2476500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850</Words>
  <Application>Microsoft Macintosh PowerPoint</Application>
  <PresentationFormat>On-screen Show (4:3)</PresentationFormat>
  <Paragraphs>194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Rob Traub</cp:lastModifiedBy>
  <cp:revision>59</cp:revision>
  <dcterms:created xsi:type="dcterms:W3CDTF">2012-09-19T13:52:34Z</dcterms:created>
  <dcterms:modified xsi:type="dcterms:W3CDTF">2012-10-01T18:42:33Z</dcterms:modified>
</cp:coreProperties>
</file>