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Gregory Crain"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6.xml" Type="http://schemas.openxmlformats.org/officeDocument/2006/relationships/slide" Id="rId12"/><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0.xml" Type="http://schemas.openxmlformats.org/officeDocument/2006/relationships/slide" Id="rId26"/><Relationship Target="slides/slide19.xml" Type="http://schemas.openxmlformats.org/officeDocument/2006/relationships/slide" Id="rId25"/><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theme/theme3.xml" Type="http://schemas.openxmlformats.org/officeDocument/2006/relationships/theme" Id="rId1"/><Relationship Target="slides/slide16.xml" Type="http://schemas.openxmlformats.org/officeDocument/2006/relationships/slide" Id="rId22"/><Relationship Target="commentAuthors.xml" Type="http://schemas.openxmlformats.org/officeDocument/2006/relationships/commentAuthors"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1.- [10%] You have to develop an interface for the topic you selected during the second week 
of class and give a presentation. It is expected that you will apply usability principles in the 
design of the interface and present your design highlighting all you have learn about usability 
principles, gathering data techniques (for example, Likert scale, differential semantics), models 
(for example KLM, Fit’s), and present your findings and conclusions using graphics, charts, 
histograms, etc. Focus in words as affordance, metaphors, learnability, memorability, etc. 
From the textbook you could include this HCI design goals into your project and presentation 
(please read the textbook):
Effectiveness: effective to use
Efficiency: efficient to use
Safety: save to use
Utility: have good utility
Learnability: easy to learn
Memorability: easy to remember how to use
Also you must include and highlight usability principles in the presentation of your project 
(please read textbook and handouts from the web page):
Visibility of System status.
Match between system and the real world.
User control and freedom.
Consistency and standards.
Error prevention.
Recognition rather than recall.
Flexibility and efficiency.
Aesthetic and minimalist design.
Help users recognize, diagnose, and recover from errors.
Help and documentation.</p:text>
  </p:cm>
</p:cmLst>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9" name="Shape 1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1" name="Shape 1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7" name="Shape 1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7" name="Shape 1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p:txBody>
      </p:sp>
      <p:grpSp>
        <p:nvGrpSpPr>
          <p:cNvPr id="9" name="Shape 9"/>
          <p:cNvGrpSpPr/>
          <p:nvPr/>
        </p:nvGrpSpPr>
        <p:grpSpPr>
          <a:xfrm>
            <a:off y="-1078" x="0"/>
            <a:ext cy="5144627" cx="1827407"/>
            <a:chOff y="-1438" x="0"/>
            <a:chExt cy="6859503" cx="798029"/>
          </a:xfrm>
        </p:grpSpPr>
        <p:sp>
          <p:nvSpPr>
            <p:cNvPr id="10" name="Shape 10"/>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1" name="Shape 11"/>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12" name="Shape 12"/>
          <p:cNvGrpSpPr/>
          <p:nvPr/>
        </p:nvGrpSpPr>
        <p:grpSpPr>
          <a:xfrm flipH="1">
            <a:off y="0" x="7316591"/>
            <a:ext cy="5144627" cx="1827407"/>
            <a:chOff y="-1438" x="0"/>
            <a:chExt cy="6859503" cx="798029"/>
          </a:xfrm>
        </p:grpSpPr>
        <p:sp>
          <p:nvSpPr>
            <p:cNvPr id="13" name="Shape 13"/>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4" name="Shape 14"/>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15" name="Shape 15"/>
          <p:cNvSpPr txBox="1"/>
          <p:nvPr>
            <p:ph type="ctrTitle"/>
          </p:nvPr>
        </p:nvSpPr>
        <p:spPr>
          <a:xfrm>
            <a:off y="1568184" x="685800"/>
            <a:ext cy="12380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16" name="Shape 16"/>
          <p:cNvSpPr txBox="1"/>
          <p:nvPr>
            <p:ph idx="1" type="subTitle"/>
          </p:nvPr>
        </p:nvSpPr>
        <p:spPr>
          <a:xfrm>
            <a:off y="2914650" x="685800"/>
            <a:ext cy="658500" cx="7772400"/>
          </a:xfrm>
          <a:prstGeom prst="rect">
            <a:avLst/>
          </a:prstGeom>
        </p:spPr>
        <p:txBody>
          <a:bodyPr bIns="91425" rIns="91425" lIns="91425" tIns="91425" anchor="t" anchorCtr="0"/>
          <a:lstStyle>
            <a:lvl1pPr algn="ctr" indent="152400" marL="0">
              <a:spcBef>
                <a:spcPts val="0"/>
              </a:spcBef>
              <a:buClr>
                <a:schemeClr val="lt2"/>
              </a:buClr>
              <a:buSzPct val="100000"/>
              <a:buNone/>
              <a:defRPr sz="2400">
                <a:solidFill>
                  <a:schemeClr val="lt2"/>
                </a:solidFill>
              </a:defRPr>
            </a:lvl1pPr>
            <a:lvl2pPr algn="ctr" indent="152400" marL="0">
              <a:spcBef>
                <a:spcPts val="0"/>
              </a:spcBef>
              <a:buClr>
                <a:schemeClr val="lt2"/>
              </a:buClr>
              <a:buNone/>
              <a:defRPr>
                <a:solidFill>
                  <a:schemeClr val="lt2"/>
                </a:solidFill>
              </a:defRPr>
            </a:lvl2pPr>
            <a:lvl3pPr algn="ctr" indent="152400" marL="0">
              <a:spcBef>
                <a:spcPts val="0"/>
              </a:spcBef>
              <a:buClr>
                <a:schemeClr val="lt2"/>
              </a:buClr>
              <a:buNone/>
              <a:defRPr>
                <a:solidFill>
                  <a:schemeClr val="lt2"/>
                </a:solidFill>
              </a:defRPr>
            </a:lvl3pPr>
            <a:lvl4pPr algn="ctr" indent="152400" marL="0">
              <a:spcBef>
                <a:spcPts val="0"/>
              </a:spcBef>
              <a:buClr>
                <a:schemeClr val="lt2"/>
              </a:buClr>
              <a:buSzPct val="100000"/>
              <a:buNone/>
              <a:defRPr sz="2400">
                <a:solidFill>
                  <a:schemeClr val="lt2"/>
                </a:solidFill>
              </a:defRPr>
            </a:lvl4pPr>
            <a:lvl5pPr algn="ctr" indent="152400" marL="0">
              <a:spcBef>
                <a:spcPts val="0"/>
              </a:spcBef>
              <a:buClr>
                <a:schemeClr val="lt2"/>
              </a:buClr>
              <a:buSzPct val="100000"/>
              <a:buNone/>
              <a:defRPr sz="2400">
                <a:solidFill>
                  <a:schemeClr val="lt2"/>
                </a:solidFill>
              </a:defRPr>
            </a:lvl5pPr>
            <a:lvl6pPr algn="ctr" indent="152400" marL="0">
              <a:spcBef>
                <a:spcPts val="0"/>
              </a:spcBef>
              <a:buClr>
                <a:schemeClr val="lt2"/>
              </a:buClr>
              <a:buSzPct val="100000"/>
              <a:buNone/>
              <a:defRPr sz="2400">
                <a:solidFill>
                  <a:schemeClr val="lt2"/>
                </a:solidFill>
              </a:defRPr>
            </a:lvl6pPr>
            <a:lvl7pPr algn="ctr" indent="152400" marL="0">
              <a:spcBef>
                <a:spcPts val="0"/>
              </a:spcBef>
              <a:buClr>
                <a:schemeClr val="lt2"/>
              </a:buClr>
              <a:buSzPct val="100000"/>
              <a:buNone/>
              <a:defRPr sz="2400">
                <a:solidFill>
                  <a:schemeClr val="lt2"/>
                </a:solidFill>
              </a:defRPr>
            </a:lvl7pPr>
            <a:lvl8pPr algn="ctr" indent="152400" marL="0">
              <a:spcBef>
                <a:spcPts val="0"/>
              </a:spcBef>
              <a:buClr>
                <a:schemeClr val="lt2"/>
              </a:buClr>
              <a:buSzPct val="100000"/>
              <a:buNone/>
              <a:defRPr sz="2400">
                <a:solidFill>
                  <a:schemeClr val="lt2"/>
                </a:solidFill>
              </a:defRPr>
            </a:lvl8pPr>
            <a:lvl9pPr algn="ctr" indent="152400" marL="0">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19" name="Shape 19"/>
          <p:cNvGrpSpPr/>
          <p:nvPr/>
        </p:nvGrpSpPr>
        <p:grpSpPr>
          <a:xfrm>
            <a:off y="-1078" x="0"/>
            <a:ext cy="5144627" cx="649180"/>
            <a:chOff y="-1438" x="0"/>
            <a:chExt cy="6859503" cx="649180"/>
          </a:xfrm>
        </p:grpSpPr>
        <p:sp>
          <p:nvSpPr>
            <p:cNvPr id="20" name="Shape 2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1" name="Shape 2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22" name="Shape 22"/>
          <p:cNvGrpSpPr/>
          <p:nvPr/>
        </p:nvGrpSpPr>
        <p:grpSpPr>
          <a:xfrm flipH="1">
            <a:off y="0" x="8494493"/>
            <a:ext cy="5144627" cx="649180"/>
            <a:chOff y="-1438" x="0"/>
            <a:chExt cy="6859503" cx="649180"/>
          </a:xfrm>
        </p:grpSpPr>
        <p:sp>
          <p:nvSpPr>
            <p:cNvPr id="23" name="Shape 2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4" name="Shape 2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25" name="Shape 25"/>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7" name="Shape 27"/>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y="0" x="0"/>
          <a:ext cy="0" cx="0"/>
          <a:chOff y="0" x="0"/>
          <a:chExt cy="0" cx="0"/>
        </a:xfrm>
      </p:grpSpPr>
      <p:sp>
        <p:nvSpPr>
          <p:cNvPr id="29" name="Shape 29"/>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30" name="Shape 30"/>
          <p:cNvGrpSpPr/>
          <p:nvPr/>
        </p:nvGrpSpPr>
        <p:grpSpPr>
          <a:xfrm>
            <a:off y="-1078" x="0"/>
            <a:ext cy="5144627" cx="649180"/>
            <a:chOff y="-1438" x="0"/>
            <a:chExt cy="6859503" cx="649180"/>
          </a:xfrm>
        </p:grpSpPr>
        <p:sp>
          <p:nvSpPr>
            <p:cNvPr id="31" name="Shape 3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32" name="Shape 3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33" name="Shape 33"/>
          <p:cNvGrpSpPr/>
          <p:nvPr/>
        </p:nvGrpSpPr>
        <p:grpSpPr>
          <a:xfrm flipH="1">
            <a:off y="0" x="8494493"/>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36" name="Shape 36"/>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37" name="Shape 37"/>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8" name="Shape 38"/>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9" name="Shape 39"/>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y="0" x="0"/>
          <a:ext cy="0" cx="0"/>
          <a:chOff y="0" x="0"/>
          <a:chExt cy="0" cx="0"/>
        </a:xfrm>
      </p:grpSpPr>
      <p:sp>
        <p:nvSpPr>
          <p:cNvPr id="41" name="Shape 4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42" name="Shape 42"/>
          <p:cNvGrpSpPr/>
          <p:nvPr/>
        </p:nvGrpSpPr>
        <p:grpSpPr>
          <a:xfrm>
            <a:off y="-1078" x="0"/>
            <a:ext cy="5144627" cx="649180"/>
            <a:chOff y="-1438" x="0"/>
            <a:chExt cy="6859503" cx="649180"/>
          </a:xfrm>
        </p:grpSpPr>
        <p:sp>
          <p:nvSpPr>
            <p:cNvPr id="43" name="Shape 4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4" name="Shape 4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45" name="Shape 45"/>
          <p:cNvGrpSpPr/>
          <p:nvPr/>
        </p:nvGrpSpPr>
        <p:grpSpPr>
          <a:xfrm flipH="1">
            <a:off y="0" x="8494493"/>
            <a:ext cy="5144627" cx="649180"/>
            <a:chOff y="-1438" x="0"/>
            <a:chExt cy="6859503" cx="649180"/>
          </a:xfrm>
        </p:grpSpPr>
        <p:sp>
          <p:nvSpPr>
            <p:cNvPr id="46" name="Shape 4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7" name="Shape 4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48" name="Shape 4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49" name="Shape 49"/>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y="0" x="0"/>
          <a:ext cy="0" cx="0"/>
          <a:chOff y="0" x="0"/>
          <a:chExt cy="0" cx="0"/>
        </a:xfrm>
      </p:grpSpPr>
      <p:sp>
        <p:nvSpPr>
          <p:cNvPr id="51" name="Shape 5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52" name="Shape 52"/>
          <p:cNvGrpSpPr/>
          <p:nvPr/>
        </p:nvGrpSpPr>
        <p:grpSpPr>
          <a:xfrm>
            <a:off y="-1078" x="0"/>
            <a:ext cy="5144627" cx="649180"/>
            <a:chOff y="-1438" x="0"/>
            <a:chExt cy="6859503" cx="649180"/>
          </a:xfrm>
        </p:grpSpPr>
        <p:sp>
          <p:nvSpPr>
            <p:cNvPr id="53" name="Shape 5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4" name="Shape 5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55" name="Shape 55"/>
          <p:cNvGrpSpPr/>
          <p:nvPr/>
        </p:nvGrpSpPr>
        <p:grpSpPr>
          <a:xfrm flipH="1">
            <a:off y="0" x="8494493"/>
            <a:ext cy="5144627" cx="649180"/>
            <a:chOff y="-1438" x="0"/>
            <a:chExt cy="6859503" cx="649180"/>
          </a:xfrm>
        </p:grpSpPr>
        <p:sp>
          <p:nvSpPr>
            <p:cNvPr id="56" name="Shape 5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7" name="Shape 5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58" name="Shape 5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59" name="Shape 59"/>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y="0" x="0"/>
          <a:ext cy="0" cx="0"/>
          <a:chOff y="0" x="0"/>
          <a:chExt cy="0" cx="0"/>
        </a:xfrm>
      </p:grpSpPr>
      <p:sp>
        <p:nvSpPr>
          <p:cNvPr id="61" name="Shape 6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62" name="Shape 62"/>
          <p:cNvGrpSpPr/>
          <p:nvPr/>
        </p:nvGrpSpPr>
        <p:grpSpPr>
          <a:xfrm>
            <a:off y="-1078" x="0"/>
            <a:ext cy="5144627" cx="649180"/>
            <a:chOff y="-1438" x="0"/>
            <a:chExt cy="6859503" cx="649180"/>
          </a:xfrm>
        </p:grpSpPr>
        <p:sp>
          <p:nvSpPr>
            <p:cNvPr id="63" name="Shape 6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4" name="Shape 6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65" name="Shape 65"/>
          <p:cNvGrpSpPr/>
          <p:nvPr/>
        </p:nvGrpSpPr>
        <p:grpSpPr>
          <a:xfrm flipH="1">
            <a:off y="0" x="8494493"/>
            <a:ext cy="5144627" cx="649180"/>
            <a:chOff y="-1438" x="0"/>
            <a:chExt cy="6859503" cx="649180"/>
          </a:xfrm>
        </p:grpSpPr>
        <p:sp>
          <p:nvSpPr>
            <p:cNvPr id="66" name="Shape 6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7" name="Shape 6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68" name="Shape 6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2"/>
              </a:buClr>
              <a:buSzPct val="100000"/>
              <a:buFont typeface="Trebuchet MS"/>
              <a:buNone/>
              <a:defRPr b="1" sz="3600">
                <a:solidFill>
                  <a:schemeClr val="lt2"/>
                </a:solidFill>
                <a:latin typeface="Trebuchet MS"/>
                <a:ea typeface="Trebuchet MS"/>
                <a:cs typeface="Trebuchet MS"/>
                <a:sym typeface="Trebuchet MS"/>
              </a:defRPr>
            </a:lvl1pPr>
            <a:lvl2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2pPr>
            <a:lvl3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3pPr>
            <a:lvl4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4pPr>
            <a:lvl5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5pPr>
            <a:lvl6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6pPr>
            <a:lvl7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7pPr>
            <a:lvl8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8pPr>
            <a:lvl9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indent="-133350" marL="7429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indent="-76200" marL="11430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indent="-114300" marL="1600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indent="-114300" marL="20574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indent="-114300" marL="25146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indent="-114300" marL="29718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indent="-114300" marL="34290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indent="-114300" marL="3886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comments/comment1.xml" Type="http://schemas.openxmlformats.org/officeDocument/2006/relationships/comments"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4"/><Relationship Target="../media/image00.png" Type="http://schemas.openxmlformats.org/officeDocument/2006/relationships/image" Id="rId3"/><Relationship Target="../media/image01.png" Type="http://schemas.openxmlformats.org/officeDocument/2006/relationships/image" Id="rId6"/><Relationship Target="../media/image02.png" Type="http://schemas.openxmlformats.org/officeDocument/2006/relationships/image" Id="rId5"/></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4"/><Relationship Target="../media/image03.png" Type="http://schemas.openxmlformats.org/officeDocument/2006/relationships/image" Id="rId3"/><Relationship Target="../media/image12.png" Type="http://schemas.openxmlformats.org/officeDocument/2006/relationships/image" Id="rId6"/><Relationship Target="../media/image10.png" Type="http://schemas.openxmlformats.org/officeDocument/2006/relationships/image" Id="rId5"/></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4.xml" Type="http://schemas.openxmlformats.org/officeDocument/2006/relationships/slideLayout" Id="rId1"/><Relationship Target="../media/image11.png" Type="http://schemas.openxmlformats.org/officeDocument/2006/relationships/image" Id="rId4"/><Relationship Target="../media/image08.png" Type="http://schemas.openxmlformats.org/officeDocument/2006/relationships/image" Id="rId3"/><Relationship Target="../media/image14.png" Type="http://schemas.openxmlformats.org/officeDocument/2006/relationships/image" Id="rId5"/></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9.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13.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15.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ctrTitle"/>
          </p:nvPr>
        </p:nvSpPr>
        <p:spPr>
          <a:xfrm>
            <a:off y="1568184" x="685800"/>
            <a:ext cy="1238099" cx="7772400"/>
          </a:xfrm>
          <a:prstGeom prst="rect">
            <a:avLst/>
          </a:prstGeom>
        </p:spPr>
        <p:txBody>
          <a:bodyPr bIns="91425" rIns="91425" lIns="91425" tIns="91425" anchor="b" anchorCtr="0">
            <a:noAutofit/>
          </a:bodyPr>
          <a:lstStyle/>
          <a:p>
            <a:pPr>
              <a:buNone/>
            </a:pPr>
            <a:r>
              <a:rPr lang="en">
                <a:solidFill>
                  <a:schemeClr val="lt1"/>
                </a:solidFill>
              </a:rPr>
              <a:t>Vidja: A Simpler Video Chat Interface </a:t>
            </a:r>
          </a:p>
        </p:txBody>
      </p:sp>
      <p:sp>
        <p:nvSpPr>
          <p:cNvPr id="71" name="Shape 71"/>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solidFill>
                  <a:schemeClr val="lt1"/>
                </a:solidFill>
              </a:rPr>
              <a:t>By: Gregory Crain, Gregory Cook, </a:t>
            </a:r>
            <a:br>
              <a:rPr lang="en">
                <a:solidFill>
                  <a:schemeClr val="lt1"/>
                </a:solidFill>
              </a:rPr>
            </a:br>
            <a:r>
              <a:rPr lang="en">
                <a:solidFill>
                  <a:schemeClr val="lt1"/>
                </a:solidFill>
              </a:rPr>
              <a:t>Gregory Montague, Jonathan Shuttera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Goals of Testing</a:t>
            </a:r>
          </a:p>
        </p:txBody>
      </p:sp>
      <p:sp>
        <p:nvSpPr>
          <p:cNvPr id="120" name="Shape 12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66666"/>
              <a:buFont typeface="Arial"/>
              <a:buChar char="•"/>
            </a:pPr>
            <a:r>
              <a:rPr lang="en"/>
              <a:t>Is Vidja intuitive?</a:t>
            </a:r>
          </a:p>
          <a:p>
            <a:pPr rtl="0" lvl="0" indent="-419100" marL="457200">
              <a:buClr>
                <a:schemeClr val="lt1"/>
              </a:buClr>
              <a:buSzPct val="166666"/>
              <a:buFont typeface="Arial"/>
              <a:buChar char="•"/>
            </a:pPr>
            <a:r>
              <a:rPr lang="en"/>
              <a:t>Is Vidja easy to use?</a:t>
            </a:r>
          </a:p>
          <a:p>
            <a:pPr rtl="0" lvl="0" indent="-419100" marL="457200">
              <a:buClr>
                <a:schemeClr val="lt1"/>
              </a:buClr>
              <a:buSzPct val="166666"/>
              <a:buFont typeface="Arial"/>
              <a:buChar char="•"/>
            </a:pPr>
            <a:r>
              <a:rPr lang="en"/>
              <a:t>Does Vidja fulfill its user’s needs?</a:t>
            </a:r>
          </a:p>
          <a:p>
            <a:pPr rtl="0" lvl="0" indent="-419100" marL="457200">
              <a:buClr>
                <a:schemeClr val="lt1"/>
              </a:buClr>
              <a:buSzPct val="166666"/>
              <a:buFont typeface="Arial"/>
              <a:buChar char="•"/>
            </a:pPr>
            <a:r>
              <a:rPr lang="en"/>
              <a:t>Is Vidja memorable in its use?</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Participant Selection</a:t>
            </a:r>
          </a:p>
        </p:txBody>
      </p:sp>
      <p:sp>
        <p:nvSpPr>
          <p:cNvPr id="126" name="Shape 12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00000"/>
              <a:buFont typeface="Trebuchet MS"/>
              <a:buChar char="●"/>
            </a:pPr>
            <a:r>
              <a:rPr lang="en"/>
              <a:t>Random Selection of 10 participants</a:t>
            </a:r>
          </a:p>
          <a:p>
            <a:r>
              <a:t/>
            </a:r>
          </a:p>
          <a:p>
            <a:pPr rtl="0" lvl="0" indent="-419100" marL="457200">
              <a:buClr>
                <a:schemeClr val="lt1"/>
              </a:buClr>
              <a:buSzPct val="100000"/>
              <a:buFont typeface="Trebuchet MS"/>
              <a:buChar char="●"/>
            </a:pPr>
            <a:r>
              <a:rPr lang="en"/>
              <a:t>Male and Female Participants</a:t>
            </a:r>
          </a:p>
          <a:p>
            <a:r>
              <a:t/>
            </a:r>
          </a:p>
          <a:p>
            <a:pPr lvl="0" indent="-419100" marL="457200">
              <a:buClr>
                <a:schemeClr val="lt1"/>
              </a:buClr>
              <a:buSzPct val="100000"/>
              <a:buFont typeface="Trebuchet MS"/>
              <a:buChar char="●"/>
            </a:pPr>
            <a:r>
              <a:rPr lang="en"/>
              <a:t>Age Range: 18 - 50+</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rgbClr val="FFFFFF"/>
                </a:solidFill>
              </a:rPr>
              <a:t>Participant Demographics</a:t>
            </a:r>
          </a:p>
        </p:txBody>
      </p:sp>
      <p:sp>
        <p:nvSpPr>
          <p:cNvPr id="132" name="Shape 13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66666"/>
              <a:buFont typeface="Arial"/>
              <a:buChar char="•"/>
            </a:pPr>
            <a:r>
              <a:rPr lang="en"/>
              <a:t>Age</a:t>
            </a:r>
          </a:p>
          <a:p>
            <a:pPr rtl="0" lvl="0" indent="-419100" marL="457200">
              <a:buClr>
                <a:schemeClr val="lt1"/>
              </a:buClr>
              <a:buSzPct val="166666"/>
              <a:buFont typeface="Arial"/>
              <a:buChar char="•"/>
            </a:pPr>
            <a:r>
              <a:rPr lang="en"/>
              <a:t>Gender</a:t>
            </a:r>
            <a:br>
              <a:rPr lang="en"/>
            </a:br>
            <a:r>
              <a:rPr lang="en"/>
              <a:t> </a:t>
            </a:r>
          </a:p>
          <a:p>
            <a:pPr rtl="0" lvl="0" indent="-419100" marL="457200">
              <a:buClr>
                <a:schemeClr val="lt1"/>
              </a:buClr>
              <a:buSzPct val="166666"/>
              <a:buFont typeface="Arial"/>
              <a:buChar char="•"/>
            </a:pPr>
            <a:r>
              <a:rPr lang="en"/>
              <a:t>Education Level</a:t>
            </a:r>
          </a:p>
          <a:p>
            <a:pPr rtl="0" lvl="0" indent="-419100" marL="457200">
              <a:buClr>
                <a:schemeClr val="lt1"/>
              </a:buClr>
              <a:buSzPct val="166666"/>
              <a:buFont typeface="Arial"/>
              <a:buChar char="•"/>
            </a:pPr>
            <a:r>
              <a:rPr lang="en"/>
              <a:t>Experience with similar services</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p:nvPr/>
        </p:nvSpPr>
        <p:spPr>
          <a:xfrm>
            <a:off y="3041850" x="718737"/>
            <a:ext cy="1428750" cx="3286125"/>
          </a:xfrm>
          <a:prstGeom prst="rect">
            <a:avLst/>
          </a:prstGeom>
          <a:blipFill>
            <a:blip r:embed="rId3"/>
            <a:stretch>
              <a:fillRect/>
            </a:stretch>
          </a:blipFill>
        </p:spPr>
      </p:sp>
      <p:sp>
        <p:nvSpPr>
          <p:cNvPr id="138" name="Shape 138"/>
          <p:cNvSpPr/>
          <p:nvPr/>
        </p:nvSpPr>
        <p:spPr>
          <a:xfrm>
            <a:off y="1363025" x="718750"/>
            <a:ext cy="1428750" cx="3286125"/>
          </a:xfrm>
          <a:prstGeom prst="rect">
            <a:avLst/>
          </a:prstGeom>
          <a:blipFill>
            <a:blip r:embed="rId4"/>
            <a:stretch>
              <a:fillRect/>
            </a:stretch>
          </a:blipFill>
        </p:spPr>
      </p:sp>
      <p:sp>
        <p:nvSpPr>
          <p:cNvPr id="139" name="Shape 139"/>
          <p:cNvSpPr/>
          <p:nvPr/>
        </p:nvSpPr>
        <p:spPr>
          <a:xfrm>
            <a:off y="1363025" x="4479900"/>
            <a:ext cy="1428750" cx="3286125"/>
          </a:xfrm>
          <a:prstGeom prst="rect">
            <a:avLst/>
          </a:prstGeom>
          <a:blipFill>
            <a:blip r:embed="rId5"/>
            <a:stretch>
              <a:fillRect/>
            </a:stretch>
          </a:blipFill>
        </p:spPr>
      </p:sp>
      <p:sp>
        <p:nvSpPr>
          <p:cNvPr id="140" name="Shape 140"/>
          <p:cNvSpPr/>
          <p:nvPr/>
        </p:nvSpPr>
        <p:spPr>
          <a:xfrm>
            <a:off y="3041850" x="4479900"/>
            <a:ext cy="1428750" cx="3286125"/>
          </a:xfrm>
          <a:prstGeom prst="rect">
            <a:avLst/>
          </a:prstGeom>
          <a:blipFill>
            <a:blip r:embed="rId6"/>
            <a:stretch>
              <a:fillRect/>
            </a:stretch>
          </a:blipFill>
        </p:spPr>
      </p:sp>
      <p:sp>
        <p:nvSpPr>
          <p:cNvPr id="141" name="Shape 141"/>
          <p:cNvSpPr txBox="1"/>
          <p:nvPr/>
        </p:nvSpPr>
        <p:spPr>
          <a:xfrm>
            <a:off y="535075" x="1632000"/>
            <a:ext cy="457200" cx="3657600"/>
          </a:xfrm>
          <a:prstGeom prst="rect">
            <a:avLst/>
          </a:prstGeom>
        </p:spPr>
        <p:txBody>
          <a:bodyPr bIns="91425" rIns="91425" lIns="91425" tIns="91425" anchor="t" anchorCtr="0">
            <a:noAutofit/>
          </a:bodyPr>
          <a:lstStyle/>
          <a:p/>
        </p:txBody>
      </p:sp>
      <p:sp>
        <p:nvSpPr>
          <p:cNvPr id="142" name="Shape 14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solidFill>
                  <a:srgbClr val="FFFFFF"/>
                </a:solidFill>
              </a:rPr>
              <a:t>Participant Demographics</a:t>
            </a:r>
          </a:p>
        </p:txBody>
      </p:sp>
      <p:sp>
        <p:nvSpPr>
          <p:cNvPr id="143" name="Shape 143"/>
          <p:cNvSpPr txBox="1"/>
          <p:nvPr/>
        </p:nvSpPr>
        <p:spPr>
          <a:xfrm>
            <a:off y="1982500" x="822300"/>
            <a:ext cy="457200" cx="3657600"/>
          </a:xfrm>
          <a:prstGeom prst="rect">
            <a:avLst/>
          </a:prstGeom>
        </p:spPr>
        <p:txBody>
          <a:bodyPr bIns="91425" rIns="91425" lIns="91425" tIns="91425" anchor="t" anchorCtr="0">
            <a:noAutofit/>
          </a:bodyPr>
          <a:lstStyle/>
          <a:p>
            <a:pPr>
              <a:buNone/>
            </a:pPr>
            <a:r>
              <a:rPr lang="en"/>
              <a:t>Age</a:t>
            </a:r>
          </a:p>
        </p:txBody>
      </p:sp>
      <p:sp>
        <p:nvSpPr>
          <p:cNvPr id="144" name="Shape 144"/>
          <p:cNvSpPr txBox="1"/>
          <p:nvPr/>
        </p:nvSpPr>
        <p:spPr>
          <a:xfrm>
            <a:off y="1982500" x="4479900"/>
            <a:ext cy="457200" cx="3657600"/>
          </a:xfrm>
          <a:prstGeom prst="rect">
            <a:avLst/>
          </a:prstGeom>
        </p:spPr>
        <p:txBody>
          <a:bodyPr bIns="91425" rIns="91425" lIns="91425" tIns="91425" anchor="t" anchorCtr="0">
            <a:noAutofit/>
          </a:bodyPr>
          <a:lstStyle/>
          <a:p>
            <a:pPr>
              <a:buNone/>
            </a:pPr>
            <a:r>
              <a:rPr lang="en"/>
              <a:t>Gender</a:t>
            </a:r>
          </a:p>
        </p:txBody>
      </p:sp>
      <p:sp>
        <p:nvSpPr>
          <p:cNvPr id="145" name="Shape 145"/>
          <p:cNvSpPr txBox="1"/>
          <p:nvPr/>
        </p:nvSpPr>
        <p:spPr>
          <a:xfrm>
            <a:off y="3162525" x="822300"/>
            <a:ext cy="457200" cx="3657600"/>
          </a:xfrm>
          <a:prstGeom prst="rect">
            <a:avLst/>
          </a:prstGeom>
        </p:spPr>
        <p:txBody>
          <a:bodyPr bIns="91425" rIns="91425" lIns="91425" tIns="91425" anchor="t" anchorCtr="0">
            <a:noAutofit/>
          </a:bodyPr>
          <a:lstStyle/>
          <a:p>
            <a:pPr>
              <a:buNone/>
            </a:pPr>
            <a:r>
              <a:rPr lang="en"/>
              <a:t>Education </a:t>
            </a:r>
            <a:br>
              <a:rPr lang="en"/>
            </a:br>
            <a:r>
              <a:rPr lang="en"/>
              <a:t>Level</a:t>
            </a:r>
          </a:p>
        </p:txBody>
      </p:sp>
      <p:sp>
        <p:nvSpPr>
          <p:cNvPr id="146" name="Shape 146"/>
          <p:cNvSpPr txBox="1"/>
          <p:nvPr/>
        </p:nvSpPr>
        <p:spPr>
          <a:xfrm>
            <a:off y="3162525" x="4479900"/>
            <a:ext cy="712199" cx="3657600"/>
          </a:xfrm>
          <a:prstGeom prst="rect">
            <a:avLst/>
          </a:prstGeom>
        </p:spPr>
        <p:txBody>
          <a:bodyPr bIns="91425" rIns="91425" lIns="91425" tIns="91425" anchor="t" anchorCtr="0">
            <a:noAutofit/>
          </a:bodyPr>
          <a:lstStyle/>
          <a:p>
            <a:pPr>
              <a:buNone/>
            </a:pPr>
            <a:r>
              <a:rPr lang="en"/>
              <a:t>Video </a:t>
            </a:r>
            <a:br>
              <a:rPr lang="en"/>
            </a:br>
            <a:r>
              <a:rPr lang="en"/>
              <a:t>Chat </a:t>
            </a:r>
            <a:br>
              <a:rPr lang="en"/>
            </a:br>
            <a:r>
              <a:rPr lang="en"/>
              <a:t>Usage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Testing</a:t>
            </a:r>
          </a:p>
        </p:txBody>
      </p:sp>
      <p:sp>
        <p:nvSpPr>
          <p:cNvPr id="152" name="Shape 15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lt1"/>
              </a:buClr>
              <a:buSzPct val="166666"/>
              <a:buFont typeface="Arial"/>
              <a:buChar char="•"/>
            </a:pPr>
            <a:r>
              <a:rPr sz="2400" lang="en"/>
              <a:t>Photo-based Simulation</a:t>
            </a:r>
          </a:p>
          <a:p>
            <a:r>
              <a:t/>
            </a:r>
          </a:p>
          <a:p>
            <a:pPr rtl="0" lvl="0" indent="-381000" marL="457200">
              <a:buClr>
                <a:schemeClr val="lt1"/>
              </a:buClr>
              <a:buSzPct val="166666"/>
              <a:buFont typeface="Arial"/>
              <a:buChar char="•"/>
            </a:pPr>
            <a:r>
              <a:rPr sz="2400" lang="en"/>
              <a:t>Photos cover of every aspect of interface within testing boundaries</a:t>
            </a:r>
          </a:p>
          <a:p>
            <a:r>
              <a:t/>
            </a:r>
          </a:p>
          <a:p>
            <a:pPr lvl="0" indent="-381000" marL="457200">
              <a:buClr>
                <a:schemeClr val="lt1"/>
              </a:buClr>
              <a:buSzPct val="166666"/>
              <a:buFont typeface="Arial"/>
              <a:buChar char="•"/>
            </a:pPr>
            <a:r>
              <a:rPr sz="2400" lang="en"/>
              <a:t>The user is instructed to point on the paper what they would click with the mouse and speak aloud what they would type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Tasks</a:t>
            </a:r>
          </a:p>
        </p:txBody>
      </p:sp>
      <p:sp>
        <p:nvSpPr>
          <p:cNvPr id="158" name="Shape 15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00000"/>
              <a:buFont typeface="Trebuchet MS"/>
              <a:buAutoNum type="arabicPeriod"/>
            </a:pPr>
            <a:r>
              <a:rPr lang="en"/>
              <a:t>Invite  friend to video chat</a:t>
            </a:r>
            <a:br>
              <a:rPr lang="en"/>
            </a:br>
            <a:r>
              <a:rPr lang="en"/>
              <a:t> </a:t>
            </a:r>
          </a:p>
          <a:p>
            <a:pPr rtl="0" lvl="0" indent="-419100" marL="457200">
              <a:buClr>
                <a:schemeClr val="lt1"/>
              </a:buClr>
              <a:buSzPct val="100000"/>
              <a:buFont typeface="Trebuchet MS"/>
              <a:buAutoNum type="arabicPeriod"/>
            </a:pPr>
            <a:r>
              <a:rPr lang="en"/>
              <a:t>Adjust the volume</a:t>
            </a:r>
          </a:p>
          <a:p>
            <a:pPr rtl="0" lvl="0" indent="-419100" marL="457200">
              <a:buClr>
                <a:schemeClr val="lt1"/>
              </a:buClr>
              <a:buSzPct val="100000"/>
              <a:buFont typeface="Trebuchet MS"/>
              <a:buAutoNum type="arabicPeriod"/>
            </a:pPr>
            <a:r>
              <a:rPr lang="en"/>
              <a:t>Make it fullscreen</a:t>
            </a:r>
          </a:p>
          <a:p>
            <a:pPr rtl="0" lvl="0" indent="-419100" marL="457200">
              <a:buClr>
                <a:schemeClr val="lt1"/>
              </a:buClr>
              <a:buSzPct val="100000"/>
              <a:buFont typeface="Trebuchet MS"/>
              <a:buAutoNum type="arabicPeriod"/>
            </a:pPr>
            <a:r>
              <a:rPr lang="en"/>
              <a:t>End the call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Post-test Questions</a:t>
            </a:r>
          </a:p>
        </p:txBody>
      </p:sp>
      <p:sp>
        <p:nvSpPr>
          <p:cNvPr id="164" name="Shape 16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400" lang="en"/>
              <a:t>This portion of the post-test questions were administered on a likert scale ranging from 1-5, where 1 is very easy and 5 is very hard.</a:t>
            </a:r>
          </a:p>
          <a:p>
            <a:pPr rtl="0" lvl="0" indent="-381000" marL="457200">
              <a:buClr>
                <a:schemeClr val="lt1"/>
              </a:buClr>
              <a:buSzPct val="100000"/>
              <a:buFont typeface="Trebuchet MS"/>
              <a:buAutoNum type="arabicPeriod"/>
            </a:pPr>
            <a:r>
              <a:rPr sz="2400" lang="en"/>
              <a:t>How difficult was it to invite a friend to a video chat?</a:t>
            </a:r>
          </a:p>
          <a:p>
            <a:pPr rtl="0" lvl="0" indent="-381000" marL="457200">
              <a:buClr>
                <a:schemeClr val="lt1"/>
              </a:buClr>
              <a:buSzPct val="100000"/>
              <a:buFont typeface="Trebuchet MS"/>
              <a:buAutoNum type="arabicPeriod"/>
            </a:pPr>
            <a:r>
              <a:rPr sz="2400" lang="en"/>
              <a:t>How difficult was adjusting the volume?</a:t>
            </a:r>
          </a:p>
          <a:p>
            <a:pPr rtl="0" lvl="0" indent="-381000" marL="457200">
              <a:buClr>
                <a:schemeClr val="lt1"/>
              </a:buClr>
              <a:buSzPct val="100000"/>
              <a:buFont typeface="Trebuchet MS"/>
              <a:buAutoNum type="arabicPeriod"/>
            </a:pPr>
            <a:r>
              <a:rPr sz="2400" lang="en"/>
              <a:t>How difficult was it to expand to full screen?</a:t>
            </a:r>
          </a:p>
          <a:p>
            <a:pPr rtl="0" lvl="0" indent="-381000" marL="457200">
              <a:buClr>
                <a:schemeClr val="lt1"/>
              </a:buClr>
              <a:buSzPct val="100000"/>
              <a:buFont typeface="Trebuchet MS"/>
              <a:buAutoNum type="arabicPeriod"/>
            </a:pPr>
            <a:r>
              <a:rPr sz="2400" lang="en"/>
              <a:t>How difficult was it to end your chat session?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rgbClr val="FFFFFF"/>
                </a:solidFill>
              </a:rPr>
              <a:t>Testing Results</a:t>
            </a:r>
          </a:p>
        </p:txBody>
      </p:sp>
      <p:sp>
        <p:nvSpPr>
          <p:cNvPr id="170" name="Shape 170"/>
          <p:cNvSpPr/>
          <p:nvPr/>
        </p:nvSpPr>
        <p:spPr>
          <a:xfrm>
            <a:off y="1443275" x="791775"/>
            <a:ext cy="1537250" cx="2947499"/>
          </a:xfrm>
          <a:prstGeom prst="rect">
            <a:avLst/>
          </a:prstGeom>
          <a:blipFill>
            <a:blip r:embed="rId3"/>
            <a:stretch>
              <a:fillRect/>
            </a:stretch>
          </a:blipFill>
        </p:spPr>
      </p:sp>
      <p:sp>
        <p:nvSpPr>
          <p:cNvPr id="171" name="Shape 171"/>
          <p:cNvSpPr/>
          <p:nvPr/>
        </p:nvSpPr>
        <p:spPr>
          <a:xfrm>
            <a:off y="1414975" x="5276075"/>
            <a:ext cy="1635025" cx="3125449"/>
          </a:xfrm>
          <a:prstGeom prst="rect">
            <a:avLst/>
          </a:prstGeom>
          <a:blipFill>
            <a:blip r:embed="rId4"/>
            <a:stretch>
              <a:fillRect/>
            </a:stretch>
          </a:blipFill>
        </p:spPr>
      </p:sp>
      <p:sp>
        <p:nvSpPr>
          <p:cNvPr id="172" name="Shape 172"/>
          <p:cNvSpPr/>
          <p:nvPr/>
        </p:nvSpPr>
        <p:spPr>
          <a:xfrm>
            <a:off y="3360425" x="771275"/>
            <a:ext cy="1537250" cx="2988475"/>
          </a:xfrm>
          <a:prstGeom prst="rect">
            <a:avLst/>
          </a:prstGeom>
          <a:blipFill>
            <a:blip r:embed="rId5"/>
            <a:stretch>
              <a:fillRect/>
            </a:stretch>
          </a:blipFill>
        </p:spPr>
      </p:sp>
      <p:sp>
        <p:nvSpPr>
          <p:cNvPr id="173" name="Shape 173"/>
          <p:cNvSpPr/>
          <p:nvPr/>
        </p:nvSpPr>
        <p:spPr>
          <a:xfrm>
            <a:off y="3335974" x="5292737"/>
            <a:ext cy="1586150" cx="3092124"/>
          </a:xfrm>
          <a:prstGeom prst="rect">
            <a:avLst/>
          </a:prstGeom>
          <a:blipFill>
            <a:blip r:embed="rId6"/>
            <a:stretch>
              <a:fillRect/>
            </a:stretch>
          </a:blipFill>
        </p:spPr>
      </p:sp>
      <p:sp>
        <p:nvSpPr>
          <p:cNvPr id="174" name="Shape 174"/>
          <p:cNvSpPr txBox="1"/>
          <p:nvPr/>
        </p:nvSpPr>
        <p:spPr>
          <a:xfrm>
            <a:off y="1063375" x="436725"/>
            <a:ext cy="457200" cx="3657600"/>
          </a:xfrm>
          <a:prstGeom prst="rect">
            <a:avLst/>
          </a:prstGeom>
        </p:spPr>
        <p:txBody>
          <a:bodyPr bIns="91425" rIns="91425" lIns="91425" tIns="91425" anchor="t" anchorCtr="0">
            <a:noAutofit/>
          </a:bodyPr>
          <a:lstStyle/>
          <a:p>
            <a:pPr>
              <a:buNone/>
            </a:pPr>
            <a:r>
              <a:rPr lang="en">
                <a:solidFill>
                  <a:srgbClr val="FFFFFF"/>
                </a:solidFill>
              </a:rPr>
              <a:t>How difficult was it to invite a friend to chat?</a:t>
            </a:r>
          </a:p>
        </p:txBody>
      </p:sp>
      <p:sp>
        <p:nvSpPr>
          <p:cNvPr id="175" name="Shape 175"/>
          <p:cNvSpPr txBox="1"/>
          <p:nvPr/>
        </p:nvSpPr>
        <p:spPr>
          <a:xfrm>
            <a:off y="3050000" x="457200"/>
            <a:ext cy="393600" cx="3818099"/>
          </a:xfrm>
          <a:prstGeom prst="rect">
            <a:avLst/>
          </a:prstGeom>
        </p:spPr>
        <p:txBody>
          <a:bodyPr bIns="91425" rIns="91425" lIns="91425" tIns="91425" anchor="t" anchorCtr="0">
            <a:noAutofit/>
          </a:bodyPr>
          <a:lstStyle/>
          <a:p>
            <a:pPr>
              <a:buNone/>
            </a:pPr>
            <a:r>
              <a:rPr lang="en">
                <a:solidFill>
                  <a:srgbClr val="FFFFFF"/>
                </a:solidFill>
              </a:rPr>
              <a:t>How difficult was it to expand to full screen?</a:t>
            </a:r>
          </a:p>
        </p:txBody>
      </p:sp>
      <p:sp>
        <p:nvSpPr>
          <p:cNvPr id="176" name="Shape 176"/>
          <p:cNvSpPr txBox="1"/>
          <p:nvPr/>
        </p:nvSpPr>
        <p:spPr>
          <a:xfrm>
            <a:off y="1088275" x="5242400"/>
            <a:ext cy="326700" cx="3319800"/>
          </a:xfrm>
          <a:prstGeom prst="rect">
            <a:avLst/>
          </a:prstGeom>
        </p:spPr>
        <p:txBody>
          <a:bodyPr bIns="91425" rIns="91425" lIns="91425" tIns="91425" anchor="t" anchorCtr="0">
            <a:noAutofit/>
          </a:bodyPr>
          <a:lstStyle/>
          <a:p>
            <a:pPr>
              <a:buNone/>
            </a:pPr>
            <a:r>
              <a:rPr lang="en">
                <a:solidFill>
                  <a:srgbClr val="FFFFFF"/>
                </a:solidFill>
              </a:rPr>
              <a:t>How difficult was adjusting the volume?</a:t>
            </a:r>
          </a:p>
        </p:txBody>
      </p:sp>
      <p:sp>
        <p:nvSpPr>
          <p:cNvPr id="177" name="Shape 177"/>
          <p:cNvSpPr txBox="1"/>
          <p:nvPr/>
        </p:nvSpPr>
        <p:spPr>
          <a:xfrm>
            <a:off y="3018200" x="4993250"/>
            <a:ext cy="457200" cx="3818099"/>
          </a:xfrm>
          <a:prstGeom prst="rect">
            <a:avLst/>
          </a:prstGeom>
        </p:spPr>
        <p:txBody>
          <a:bodyPr bIns="91425" rIns="91425" lIns="91425" tIns="91425" anchor="t" anchorCtr="0">
            <a:noAutofit/>
          </a:bodyPr>
          <a:lstStyle/>
          <a:p>
            <a:pPr>
              <a:buNone/>
            </a:pPr>
            <a:r>
              <a:rPr lang="en">
                <a:solidFill>
                  <a:srgbClr val="FFFFFF"/>
                </a:solidFill>
              </a:rPr>
              <a:t>How difficult was it to end your chat session?</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218978" x="457200"/>
            <a:ext cy="857400" cx="8229600"/>
          </a:xfrm>
          <a:prstGeom prst="rect">
            <a:avLst/>
          </a:prstGeom>
        </p:spPr>
        <p:txBody>
          <a:bodyPr bIns="91425" rIns="91425" lIns="91425" tIns="91425" anchor="b" anchorCtr="0">
            <a:noAutofit/>
          </a:bodyPr>
          <a:lstStyle/>
          <a:p>
            <a:pPr>
              <a:buNone/>
            </a:pPr>
            <a:r>
              <a:rPr lang="en">
                <a:solidFill>
                  <a:schemeClr val="lt1"/>
                </a:solidFill>
              </a:rPr>
              <a:t>Post-test Questions</a:t>
            </a:r>
          </a:p>
        </p:txBody>
      </p:sp>
      <p:sp>
        <p:nvSpPr>
          <p:cNvPr id="183" name="Shape 18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400" lang="en"/>
              <a:t>These post-test questions were administered with only binary responses, yes or no.</a:t>
            </a:r>
          </a:p>
          <a:p>
            <a:r>
              <a:t/>
            </a:r>
          </a:p>
          <a:p>
            <a:pPr rtl="0" lvl="0" indent="-381000" marL="457200">
              <a:buClr>
                <a:schemeClr val="lt1"/>
              </a:buClr>
              <a:buSzPct val="100000"/>
              <a:buFont typeface="Trebuchet MS"/>
              <a:buAutoNum type="arabicPeriod"/>
            </a:pPr>
            <a:r>
              <a:rPr sz="2400" lang="en"/>
              <a:t>Was the Vidja homepage easy to navigate?</a:t>
            </a:r>
          </a:p>
          <a:p>
            <a:pPr rtl="0" lvl="0" indent="-381000" marL="457200">
              <a:buClr>
                <a:schemeClr val="lt1"/>
              </a:buClr>
              <a:buSzPct val="100000"/>
              <a:buFont typeface="Trebuchet MS"/>
              <a:buAutoNum type="arabicPeriod"/>
            </a:pPr>
            <a:r>
              <a:rPr sz="2400" lang="en"/>
              <a:t>Would you use Vidja if were developed into a functioning service?</a:t>
            </a:r>
          </a:p>
          <a:p>
            <a:pPr lvl="0" indent="-381000" marL="457200">
              <a:buClr>
                <a:schemeClr val="lt1"/>
              </a:buClr>
              <a:buSzPct val="100000"/>
              <a:buFont typeface="Trebuchet MS"/>
              <a:buAutoNum type="arabicPeriod"/>
            </a:pPr>
            <a:r>
              <a:rPr sz="2400" lang="en"/>
              <a:t>Were Vidja’s instructions easy to follow?</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Testing Results</a:t>
            </a:r>
          </a:p>
        </p:txBody>
      </p:sp>
      <p:sp>
        <p:nvSpPr>
          <p:cNvPr id="189" name="Shape 189"/>
          <p:cNvSpPr/>
          <p:nvPr/>
        </p:nvSpPr>
        <p:spPr>
          <a:xfrm>
            <a:off y="1617175" x="504025"/>
            <a:ext cy="1428750" cx="3286125"/>
          </a:xfrm>
          <a:prstGeom prst="rect">
            <a:avLst/>
          </a:prstGeom>
          <a:blipFill>
            <a:blip r:embed="rId3"/>
            <a:stretch>
              <a:fillRect/>
            </a:stretch>
          </a:blipFill>
        </p:spPr>
      </p:sp>
      <p:sp>
        <p:nvSpPr>
          <p:cNvPr id="190" name="Shape 190"/>
          <p:cNvSpPr txBox="1"/>
          <p:nvPr/>
        </p:nvSpPr>
        <p:spPr>
          <a:xfrm>
            <a:off y="1159975" x="504025"/>
            <a:ext cy="457200" cx="3657600"/>
          </a:xfrm>
          <a:prstGeom prst="rect">
            <a:avLst/>
          </a:prstGeom>
        </p:spPr>
        <p:txBody>
          <a:bodyPr bIns="91425" rIns="91425" lIns="91425" tIns="91425" anchor="t" anchorCtr="0">
            <a:noAutofit/>
          </a:bodyPr>
          <a:lstStyle/>
          <a:p>
            <a:pPr>
              <a:buNone/>
            </a:pPr>
            <a:r>
              <a:rPr lang="en">
                <a:solidFill>
                  <a:srgbClr val="FFFFFF"/>
                </a:solidFill>
              </a:rPr>
              <a:t>Was the Vidja homepage easy to navigate?</a:t>
            </a:r>
          </a:p>
        </p:txBody>
      </p:sp>
      <p:sp>
        <p:nvSpPr>
          <p:cNvPr id="191" name="Shape 191"/>
          <p:cNvSpPr/>
          <p:nvPr/>
        </p:nvSpPr>
        <p:spPr>
          <a:xfrm>
            <a:off y="3610575" x="504025"/>
            <a:ext cy="1428750" cx="3286125"/>
          </a:xfrm>
          <a:prstGeom prst="rect">
            <a:avLst/>
          </a:prstGeom>
          <a:blipFill>
            <a:blip r:embed="rId4"/>
            <a:stretch>
              <a:fillRect/>
            </a:stretch>
          </a:blipFill>
        </p:spPr>
      </p:sp>
      <p:sp>
        <p:nvSpPr>
          <p:cNvPr id="192" name="Shape 192"/>
          <p:cNvSpPr txBox="1"/>
          <p:nvPr/>
        </p:nvSpPr>
        <p:spPr>
          <a:xfrm>
            <a:off y="3099650" x="457200"/>
            <a:ext cy="457200" cx="4791300"/>
          </a:xfrm>
          <a:prstGeom prst="rect">
            <a:avLst/>
          </a:prstGeom>
        </p:spPr>
        <p:txBody>
          <a:bodyPr bIns="91425" rIns="91425" lIns="91425" tIns="91425" anchor="t" anchorCtr="0">
            <a:noAutofit/>
          </a:bodyPr>
          <a:lstStyle/>
          <a:p>
            <a:pPr>
              <a:buNone/>
            </a:pPr>
            <a:r>
              <a:rPr lang="en">
                <a:solidFill>
                  <a:srgbClr val="FFFFFF"/>
                </a:solidFill>
              </a:rPr>
              <a:t>Would you use Vidja if it were developed into a functioning service?</a:t>
            </a:r>
          </a:p>
        </p:txBody>
      </p:sp>
      <p:sp>
        <p:nvSpPr>
          <p:cNvPr id="193" name="Shape 193"/>
          <p:cNvSpPr/>
          <p:nvPr/>
        </p:nvSpPr>
        <p:spPr>
          <a:xfrm>
            <a:off y="1617175" x="5248500"/>
            <a:ext cy="1428750" cx="3286125"/>
          </a:xfrm>
          <a:prstGeom prst="rect">
            <a:avLst/>
          </a:prstGeom>
          <a:blipFill>
            <a:blip r:embed="rId5"/>
            <a:stretch>
              <a:fillRect/>
            </a:stretch>
          </a:blipFill>
        </p:spPr>
      </p:sp>
      <p:sp>
        <p:nvSpPr>
          <p:cNvPr id="194" name="Shape 194"/>
          <p:cNvSpPr txBox="1"/>
          <p:nvPr/>
        </p:nvSpPr>
        <p:spPr>
          <a:xfrm>
            <a:off y="1159975" x="5029200"/>
            <a:ext cy="457200" cx="3657600"/>
          </a:xfrm>
          <a:prstGeom prst="rect">
            <a:avLst/>
          </a:prstGeom>
        </p:spPr>
        <p:txBody>
          <a:bodyPr bIns="91425" rIns="91425" lIns="91425" tIns="91425" anchor="t" anchorCtr="0">
            <a:noAutofit/>
          </a:bodyPr>
          <a:lstStyle/>
          <a:p>
            <a:pPr>
              <a:buNone/>
            </a:pPr>
            <a:r>
              <a:rPr lang="en">
                <a:solidFill>
                  <a:srgbClr val="FFFFFF"/>
                </a:solidFill>
              </a:rPr>
              <a:t>Were Vidja’s instructions easy to follow?</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What is Vidja?</a:t>
            </a:r>
          </a:p>
        </p:txBody>
      </p:sp>
      <p:sp>
        <p:nvSpPr>
          <p:cNvPr id="77" name="Shape 7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66666"/>
              <a:buFont typeface="Arial"/>
              <a:buChar char="•"/>
            </a:pPr>
            <a:r>
              <a:rPr lang="en"/>
              <a:t>A very simple to use video chat web app</a:t>
            </a:r>
          </a:p>
          <a:p>
            <a:pPr rtl="0" lvl="0" indent="-419100" marL="457200">
              <a:buClr>
                <a:schemeClr val="lt1"/>
              </a:buClr>
              <a:buSzPct val="166666"/>
              <a:buFont typeface="Arial"/>
              <a:buChar char="•"/>
            </a:pPr>
            <a:r>
              <a:rPr lang="en"/>
              <a:t>Designed by our group</a:t>
            </a:r>
          </a:p>
          <a:p>
            <a:pPr rtl="0" lvl="0" indent="-419100" marL="457200">
              <a:buClr>
                <a:schemeClr val="lt1"/>
              </a:buClr>
              <a:buSzPct val="166666"/>
              <a:buFont typeface="Arial"/>
              <a:buChar char="•"/>
            </a:pPr>
            <a:r>
              <a:rPr lang="en"/>
              <a:t>Simple minimalist interface</a:t>
            </a:r>
          </a:p>
          <a:p>
            <a:pPr rtl="0" lvl="0" indent="-419100" marL="457200">
              <a:buClr>
                <a:schemeClr val="lt1"/>
              </a:buClr>
              <a:buSzPct val="166666"/>
              <a:buFont typeface="Arial"/>
              <a:buChar char="•"/>
            </a:pPr>
            <a:r>
              <a:rPr lang="en"/>
              <a:t>Browser based - works on any PC or MAC web browser</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Conclusions</a:t>
            </a:r>
          </a:p>
        </p:txBody>
      </p:sp>
      <p:sp>
        <p:nvSpPr>
          <p:cNvPr id="200" name="Shape 20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66666"/>
              <a:buFont typeface="Arial"/>
              <a:buChar char="•"/>
            </a:pPr>
            <a:r>
              <a:rPr lang="en"/>
              <a:t>Our testing yielded very positive results.</a:t>
            </a:r>
          </a:p>
          <a:p>
            <a:pPr rtl="0" lvl="0" indent="-419100" marL="457200">
              <a:buClr>
                <a:schemeClr val="lt1"/>
              </a:buClr>
              <a:buSzPct val="166666"/>
              <a:buFont typeface="Arial"/>
              <a:buChar char="•"/>
            </a:pPr>
            <a:r>
              <a:rPr lang="en"/>
              <a:t>Our participants appreciated the the simplicity of Vidja’s design.</a:t>
            </a:r>
          </a:p>
          <a:p>
            <a:pPr rtl="0" lvl="0" indent="-419100" marL="457200">
              <a:buClr>
                <a:schemeClr val="lt1"/>
              </a:buClr>
              <a:buSzPct val="166666"/>
              <a:buFont typeface="Arial"/>
              <a:buChar char="•"/>
            </a:pPr>
            <a:r>
              <a:rPr lang="en"/>
              <a:t>Overall, our participants rated the interface easy to use.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Conclusions</a:t>
            </a:r>
          </a:p>
        </p:txBody>
      </p:sp>
      <p:sp>
        <p:nvSpPr>
          <p:cNvPr id="206" name="Shape 20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66666"/>
              <a:buFont typeface="Arial"/>
              <a:buChar char="•"/>
            </a:pPr>
            <a:r>
              <a:rPr lang="en"/>
              <a:t>During our testing, we took note of some random comments from our users.</a:t>
            </a:r>
          </a:p>
          <a:p>
            <a:pPr rtl="0" lvl="0" indent="-419100" marL="457200">
              <a:buClr>
                <a:schemeClr val="lt1"/>
              </a:buClr>
              <a:buSzPct val="166666"/>
              <a:buFont typeface="Arial"/>
              <a:buChar char="•"/>
            </a:pPr>
            <a:r>
              <a:rPr lang="en"/>
              <a:t>Some participants mentioned that some customizability might be nice.</a:t>
            </a:r>
          </a:p>
          <a:p>
            <a:pPr lvl="0" indent="-419100" marL="457200">
              <a:buClr>
                <a:schemeClr val="lt1"/>
              </a:buClr>
              <a:buSzPct val="166666"/>
              <a:buFont typeface="Arial"/>
              <a:buChar char="•"/>
            </a:pPr>
            <a:r>
              <a:rPr lang="en"/>
              <a:t>A couple users asked why there wasn’t an option for just voice chat.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Why Vidja?</a:t>
            </a:r>
          </a:p>
        </p:txBody>
      </p:sp>
      <p:sp>
        <p:nvSpPr>
          <p:cNvPr id="83" name="Shape 83"/>
          <p:cNvSpPr txBox="1"/>
          <p:nvPr>
            <p:ph idx="1" type="body"/>
          </p:nvPr>
        </p:nvSpPr>
        <p:spPr>
          <a:xfrm>
            <a:off y="1200150" x="457200"/>
            <a:ext cy="3725699" cx="8229600"/>
          </a:xfrm>
          <a:prstGeom prst="rect">
            <a:avLst/>
          </a:prstGeom>
        </p:spPr>
        <p:txBody>
          <a:bodyPr bIns="91425" rIns="91425" lIns="91425" tIns="91425" anchor="t" anchorCtr="0">
            <a:noAutofit/>
          </a:bodyPr>
          <a:lstStyle/>
          <a:p>
            <a:pPr lvl="0">
              <a:buNone/>
            </a:pPr>
            <a:r>
              <a:rPr lang="en"/>
              <a:t>Inspired by our Skype Usability analysis, Vidja strives to provide a quality interface based on both HCI principles and our own test results.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solidFill>
                  <a:schemeClr val="lt1"/>
                </a:solidFill>
              </a:rPr>
              <a:t>Design Choices</a:t>
            </a:r>
          </a:p>
        </p:txBody>
      </p:sp>
      <p:sp>
        <p:nvSpPr>
          <p:cNvPr id="89" name="Shape 8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lt1"/>
              </a:buClr>
              <a:buSzPct val="166666"/>
              <a:buFont typeface="Arial"/>
              <a:buChar char="•"/>
            </a:pPr>
            <a:r>
              <a:rPr lang="en"/>
              <a:t>Aesthetic Minimalist interface </a:t>
            </a:r>
          </a:p>
          <a:p>
            <a:pPr rtl="0" lvl="0" indent="-419100" marL="457200">
              <a:buClr>
                <a:schemeClr val="lt1"/>
              </a:buClr>
              <a:buSzPct val="166666"/>
              <a:buFont typeface="Arial"/>
              <a:buChar char="•"/>
            </a:pPr>
            <a:r>
              <a:rPr lang="en"/>
              <a:t>Clearly labeled options </a:t>
            </a:r>
          </a:p>
          <a:p>
            <a:pPr rtl="0" lvl="0" indent="-419100" marL="457200">
              <a:buClr>
                <a:schemeClr val="lt1"/>
              </a:buClr>
              <a:buSzPct val="166666"/>
              <a:buFont typeface="Arial"/>
              <a:buChar char="•"/>
            </a:pPr>
            <a:r>
              <a:rPr lang="en"/>
              <a:t>Core video chat functionality - no frills</a:t>
            </a:r>
          </a:p>
          <a:p>
            <a:pPr lvl="0" indent="-419100" marL="457200">
              <a:buClr>
                <a:schemeClr val="lt1"/>
              </a:buClr>
              <a:buSzPct val="166666"/>
              <a:buFont typeface="Arial"/>
              <a:buChar char="•"/>
            </a:pPr>
            <a:r>
              <a:rPr lang="en"/>
              <a:t>Flexible to users needs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p:nvPr/>
        </p:nvSpPr>
        <p:spPr>
          <a:xfrm>
            <a:off y="211812" x="2073837"/>
            <a:ext cy="4719874" cx="4996324"/>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p:nvPr/>
        </p:nvSpPr>
        <p:spPr>
          <a:xfrm>
            <a:off y="211812" x="2086062"/>
            <a:ext cy="4719874" cx="4971874"/>
          </a:xfrm>
          <a:prstGeom prst="rect">
            <a:avLst/>
          </a:prstGeom>
          <a:blipFill>
            <a:blip r:embed="rId3"/>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p:nvPr/>
        </p:nvSpPr>
        <p:spPr>
          <a:xfrm>
            <a:off y="205975" x="2076850"/>
            <a:ext cy="4719874" cx="4971725"/>
          </a:xfrm>
          <a:prstGeom prst="rect">
            <a:avLst/>
          </a:prstGeom>
          <a:blipFill>
            <a:blip r:embed="rId3"/>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p:nvPr/>
        </p:nvSpPr>
        <p:spPr>
          <a:xfrm>
            <a:off y="205974" x="2079025"/>
            <a:ext cy="4719874" cx="4962275"/>
          </a:xfrm>
          <a:prstGeom prst="rect">
            <a:avLst/>
          </a:prstGeom>
          <a:blipFill>
            <a:blip r:embed="rId3"/>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p:nvPr/>
        </p:nvSpPr>
        <p:spPr>
          <a:xfrm>
            <a:off y="205975" x="2074700"/>
            <a:ext cy="4719875" cx="4974875"/>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