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37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3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1.xml" ContentType="application/vnd.openxmlformats-officedocument.presentationml.slide+xml"/>
  <Override PartName="/ppt/slides/slide38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3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34.xml" Type="http://schemas.openxmlformats.org/officeDocument/2006/relationships/slide" Id="rId39"/><Relationship Target="slides/slide33.xml" Type="http://schemas.openxmlformats.org/officeDocument/2006/relationships/slide" Id="rId38"/><Relationship Target="slides/slide32.xml" Type="http://schemas.openxmlformats.org/officeDocument/2006/relationships/slide" Id="rId37"/><Relationship Target="slides/slide14.xml" Type="http://schemas.openxmlformats.org/officeDocument/2006/relationships/slide" Id="rId19"/><Relationship Target="slides/slide31.xml" Type="http://schemas.openxmlformats.org/officeDocument/2006/relationships/slide" Id="rId36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25.xml" Type="http://schemas.openxmlformats.org/officeDocument/2006/relationships/slide" Id="rId30"/><Relationship Target="slides/slide7.xml" Type="http://schemas.openxmlformats.org/officeDocument/2006/relationships/slide" Id="rId12"/><Relationship Target="slides/slide26.xml" Type="http://schemas.openxmlformats.org/officeDocument/2006/relationships/slide" Id="rId31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9.xml" Type="http://schemas.openxmlformats.org/officeDocument/2006/relationships/slide" Id="rId34"/><Relationship Target="slides/slide30.xml" Type="http://schemas.openxmlformats.org/officeDocument/2006/relationships/slide" Id="rId35"/><Relationship Target="slides/slide27.xml" Type="http://schemas.openxmlformats.org/officeDocument/2006/relationships/slide" Id="rId32"/><Relationship Target="slides/slide28.xml" Type="http://schemas.openxmlformats.org/officeDocument/2006/relationships/slide" Id="rId33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slides/slide35.xml" Type="http://schemas.openxmlformats.org/officeDocument/2006/relationships/slide" Id="rId40"/><Relationship Target="theme/theme3.xml" Type="http://schemas.openxmlformats.org/officeDocument/2006/relationships/theme" Id="rId1"/><Relationship Target="slides/slide17.xml" Type="http://schemas.openxmlformats.org/officeDocument/2006/relationships/slide" Id="rId22"/><Relationship Target="slides/slide36.xml" Type="http://schemas.openxmlformats.org/officeDocument/2006/relationships/slide" Id="rId41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slides/slide37.xml" Type="http://schemas.openxmlformats.org/officeDocument/2006/relationships/slide" Id="rId42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38.xml" Type="http://schemas.openxmlformats.org/officeDocument/2006/relationships/slide" Id="rId43"/><Relationship Target="slides/slide39.xml" Type="http://schemas.openxmlformats.org/officeDocument/2006/relationships/slide" Id="rId4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8" name="Shape 1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8" name="Shape 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" name="Shape 4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3" name="Shape 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9" name="Shape 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5" name="Shape 1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1" name="Shape 1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7" name="Shape 1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3" name="Shape 1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9" name="Shape 1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6" name="Shape 1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3" name="Shape 1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0" name="Shape 2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7" name="Shape 2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4" name="Shape 2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1" name="Shape 2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8" name="Shape 2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9" name="Shape 22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5" name="Shape 2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2" name="Shape 2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8" name="Shape 2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9" name="Shape 24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4" name="Shape 2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5" name="Shape 25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3" name="Shape 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/>
          <p:nvPr/>
        </p:nvSpPr>
        <p:spPr>
          <a:xfrm>
            <a:off y="0" x="0"/>
            <a:ext cy="3518399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cxnSp>
        <p:nvCxnSpPr>
          <p:cNvPr id="9" name="Shape 9"/>
          <p:cNvCxnSpPr/>
          <p:nvPr/>
        </p:nvCxnSpPr>
        <p:spPr>
          <a:xfrm>
            <a:off y="3496604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0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0" name="Shape 10"/>
          <p:cNvSpPr txBox="1"/>
          <p:nvPr>
            <p:ph type="ctrTitle"/>
          </p:nvPr>
        </p:nvSpPr>
        <p:spPr>
          <a:xfrm>
            <a:off y="1867781" x="685800"/>
            <a:ext cy="1648800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rtl="0" indent="457200">
              <a:buSzPct val="100000"/>
              <a:defRPr sz="7200"/>
            </a:lvl1pPr>
            <a:lvl2pPr rtl="0" indent="457200">
              <a:buSzPct val="100000"/>
              <a:defRPr sz="7200"/>
            </a:lvl2pPr>
            <a:lvl3pPr rtl="0" indent="457200">
              <a:buSzPct val="100000"/>
              <a:defRPr sz="7200"/>
            </a:lvl3pPr>
            <a:lvl4pPr rtl="0" indent="457200">
              <a:buSzPct val="100000"/>
              <a:defRPr sz="7200"/>
            </a:lvl4pPr>
            <a:lvl5pPr rtl="0" indent="457200">
              <a:buSzPct val="100000"/>
              <a:defRPr sz="7200"/>
            </a:lvl5pPr>
            <a:lvl6pPr rtl="0" indent="457200">
              <a:buSzPct val="100000"/>
              <a:defRPr sz="7200"/>
            </a:lvl6pPr>
            <a:lvl7pPr rtl="0" indent="457200">
              <a:buSzPct val="100000"/>
              <a:defRPr sz="7200"/>
            </a:lvl7pPr>
            <a:lvl8pPr rtl="0" indent="457200">
              <a:buSzPct val="100000"/>
              <a:defRPr sz="7200"/>
            </a:lvl8pPr>
            <a:lvl9pPr rtl="0" indent="457200">
              <a:buSzPct val="100000"/>
              <a:defRPr sz="7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y="3627026" x="685800"/>
            <a:ext cy="774300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rtl="0" mar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rtl="0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rtl="0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rtl="0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rtl="0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rtl="0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rtl="0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rtl="0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rtl="0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" name="Shape 13"/>
          <p:cNvSpPr/>
          <p:nvPr/>
        </p:nvSpPr>
        <p:spPr>
          <a:xfrm>
            <a:off y="0" x="0"/>
            <a:ext cy="1149900" cx="91440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cxnSp>
        <p:nvCxnSpPr>
          <p:cNvPr id="14" name="Shape 14"/>
          <p:cNvCxnSpPr/>
          <p:nvPr/>
        </p:nvCxnSpPr>
        <p:spPr>
          <a:xfrm>
            <a:off y="1127875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0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5" name="Shape 1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/>
          <p:nvPr/>
        </p:nvSpPr>
        <p:spPr>
          <a:xfrm>
            <a:off y="0" x="0"/>
            <a:ext cy="1149900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cxnSp>
        <p:nvCxnSpPr>
          <p:cNvPr id="19" name="Shape 19"/>
          <p:cNvCxnSpPr/>
          <p:nvPr/>
        </p:nvCxnSpPr>
        <p:spPr>
          <a:xfrm>
            <a:off y="1127875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0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0" name="Shape 2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3" name="Shape 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Shape 24"/>
          <p:cNvSpPr/>
          <p:nvPr/>
        </p:nvSpPr>
        <p:spPr>
          <a:xfrm>
            <a:off y="0" x="0"/>
            <a:ext cy="1149900" cx="91440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cxnSp>
        <p:nvCxnSpPr>
          <p:cNvPr id="25" name="Shape 25"/>
          <p:cNvCxnSpPr/>
          <p:nvPr/>
        </p:nvCxnSpPr>
        <p:spPr>
          <a:xfrm>
            <a:off y="1127875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0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6" name="Shape 2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rtl="0" indent="-171450" marL="285750">
              <a:spcBef>
                <a:spcPts val="0"/>
              </a:spcBef>
              <a:buClr>
                <a:schemeClr val="dk2"/>
              </a:buClr>
              <a:buSzPct val="100000"/>
              <a:buNone/>
              <a:defRPr sz="1800">
                <a:solidFill>
                  <a:schemeClr val="dk2"/>
                </a:solidFill>
              </a:defRPr>
            </a:lvl1pPr>
          </a:lstStyle>
          <a:p/>
        </p:txBody>
      </p:sp>
      <p:sp>
        <p:nvSpPr>
          <p:cNvPr id="29" name="Shape 29"/>
          <p:cNvSpPr/>
          <p:nvPr/>
        </p:nvSpPr>
        <p:spPr>
          <a:xfrm>
            <a:off y="0" x="4274"/>
            <a:ext cy="4406399" cx="91440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cxnSp>
        <p:nvCxnSpPr>
          <p:cNvPr id="30" name="Shape 30"/>
          <p:cNvCxnSpPr/>
          <p:nvPr/>
        </p:nvCxnSpPr>
        <p:spPr>
          <a:xfrm>
            <a:off y="4384371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0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chemeClr val="dk2"/>
        </a:solidFill>
      </p:bgPr>
    </p:bg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rtl="0" marL="0"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1pPr>
            <a:lvl2pPr rtl="0" indent="228600" marL="0"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2pPr>
            <a:lvl3pPr rtl="0" indent="228600" marL="0"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3pPr>
            <a:lvl4pPr rtl="0" indent="228600" marL="0"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4pPr>
            <a:lvl5pPr rtl="0" indent="228600" marL="0"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5pPr>
            <a:lvl6pPr rtl="0" indent="228600" marL="0"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6pPr>
            <a:lvl7pPr rtl="0" indent="228600" marL="0"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7pPr>
            <a:lvl8pPr rtl="0" indent="228600" marL="0"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8pPr>
            <a:lvl9pPr rtl="0" indent="228600" marL="0"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rtl="0" indent="-152400" marL="3429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rtl="0" indent="-133350" marL="7429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rtl="0" indent="-76200" marL="11430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rtl="0" indent="-114300" marL="16002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rtl="0" indent="-114300" marL="20574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rtl="0" indent="-114300" marL="25146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rtl="0" indent="-114300" marL="29718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rtl="0" indent="-114300" marL="34290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rtl="0" indent="-114300" marL="38862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5.pn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0.pn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6.pn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26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7.pn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9.pn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jpg" Type="http://schemas.openxmlformats.org/officeDocument/2006/relationships/image" Id="rId3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8.jpg" Type="http://schemas.openxmlformats.org/officeDocument/2006/relationships/image" Id="rId3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0.jpg" Type="http://schemas.openxmlformats.org/officeDocument/2006/relationships/image" Id="rId3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1.jpg" Type="http://schemas.openxmlformats.org/officeDocument/2006/relationships/image" Id="rId3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2.jpg" Type="http://schemas.openxmlformats.org/officeDocument/2006/relationships/image" Id="rId3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3.jpg" Type="http://schemas.openxmlformats.org/officeDocument/2006/relationships/image" Id="rId3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5.jpg" Type="http://schemas.openxmlformats.org/officeDocument/2006/relationships/image" Id="rId3"/></Relationships>
</file>

<file path=ppt/slides/_rels/slide37.xml.rels><?xml version="1.0" encoding="UTF-8" standalone="yes"?><Relationships xmlns="http://schemas.openxmlformats.org/package/2006/relationships"><Relationship Target="../notesSlides/notesSlide3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4.jpg" Type="http://schemas.openxmlformats.org/officeDocument/2006/relationships/image" Id="rId3"/></Relationships>
</file>

<file path=ppt/slides/_rels/slide38.xml.rels><?xml version="1.0" encoding="UTF-8" standalone="yes"?><Relationships xmlns="http://schemas.openxmlformats.org/package/2006/relationships"><Relationship Target="../notesSlides/notesSlide3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7.png" Type="http://schemas.openxmlformats.org/officeDocument/2006/relationships/image" Id="rId3"/></Relationships>
</file>

<file path=ppt/slides/_rels/slide39.xml.rels><?xml version="1.0" encoding="UTF-8" standalone="yes"?><Relationships xmlns="http://schemas.openxmlformats.org/package/2006/relationships"><Relationship Target="../notesSlides/notesSlide3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 txBox="1"/>
          <p:nvPr>
            <p:ph type="ctrTitle"/>
          </p:nvPr>
        </p:nvSpPr>
        <p:spPr>
          <a:xfrm>
            <a:off y="1867781" x="685800"/>
            <a:ext cy="16488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Sub Shop Interface</a:t>
            </a:r>
          </a:p>
        </p:txBody>
      </p:sp>
      <p:sp>
        <p:nvSpPr>
          <p:cNvPr id="34" name="Shape 34"/>
          <p:cNvSpPr txBox="1"/>
          <p:nvPr>
            <p:ph idx="1" type="subTitle"/>
          </p:nvPr>
        </p:nvSpPr>
        <p:spPr>
          <a:xfrm>
            <a:off y="3627026" x="685800"/>
            <a:ext cy="7743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Group 3: Jefferson Delgado, Allan Li, Thanh Tran, Antonio Whitehead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/>
          <p:nvPr/>
        </p:nvSpPr>
        <p:spPr>
          <a:xfrm>
            <a:off y="131983" x="0"/>
            <a:ext cy="4879533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6" name="Shape 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7" name="Shape 87"/>
          <p:cNvSpPr/>
          <p:nvPr/>
        </p:nvSpPr>
        <p:spPr>
          <a:xfrm>
            <a:off y="142749" x="0"/>
            <a:ext cy="4858001" cx="91439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/>
          <p:nvPr/>
        </p:nvSpPr>
        <p:spPr>
          <a:xfrm>
            <a:off y="160323" x="0"/>
            <a:ext cy="4822852" cx="91439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/>
          <p:nvPr/>
        </p:nvSpPr>
        <p:spPr>
          <a:xfrm>
            <a:off y="186885" x="0"/>
            <a:ext cy="4769730" cx="91440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/>
          <p:nvPr/>
        </p:nvSpPr>
        <p:spPr>
          <a:xfrm>
            <a:off y="100959" x="0"/>
            <a:ext cy="4941580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/>
          <p:nvPr/>
        </p:nvSpPr>
        <p:spPr>
          <a:xfrm>
            <a:off y="368210" x="0"/>
            <a:ext cy="4407078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/>
          <p:nvPr/>
        </p:nvSpPr>
        <p:spPr>
          <a:xfrm>
            <a:off y="509401" x="0"/>
            <a:ext cy="4124695" cx="91439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/>
          <p:nvPr/>
        </p:nvSpPr>
        <p:spPr>
          <a:xfrm>
            <a:off y="322099" x="0"/>
            <a:ext cy="4499299" cx="9143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2" name="Shape 122"/>
          <p:cNvSpPr/>
          <p:nvPr/>
        </p:nvSpPr>
        <p:spPr>
          <a:xfrm>
            <a:off y="42750" x="0"/>
            <a:ext cy="5058000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/>
          <p:nvPr/>
        </p:nvSpPr>
        <p:spPr>
          <a:xfrm>
            <a:off y="125790" x="0"/>
            <a:ext cy="4891918" cx="91439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Brief Description of Interface</a:t>
            </a:r>
          </a:p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400" lang="en"/>
              <a:t>- Touchscreen interface for ordering at a sub shop</a:t>
            </a:r>
          </a:p>
          <a:p>
            <a:r>
              <a:t/>
            </a:r>
          </a:p>
          <a:p>
            <a:pPr rtl="0" lvl="0">
              <a:buNone/>
            </a:pPr>
            <a:r>
              <a:rPr sz="2400" lang="en"/>
              <a:t>- Placed on multiple kiosks</a:t>
            </a:r>
          </a:p>
          <a:p>
            <a:r>
              <a:t/>
            </a:r>
          </a:p>
          <a:p>
            <a:pPr>
              <a:buNone/>
            </a:pPr>
            <a:r>
              <a:rPr sz="2400" lang="en"/>
              <a:t>- Select and remove ingredients from sandwich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31" name="Shape 1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2" name="Shape 132"/>
          <p:cNvSpPr/>
          <p:nvPr/>
        </p:nvSpPr>
        <p:spPr>
          <a:xfrm>
            <a:off y="382982" x="0"/>
            <a:ext cy="4377534" cx="9143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36" name="Shape 1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7" name="Shape 137"/>
          <p:cNvSpPr/>
          <p:nvPr/>
        </p:nvSpPr>
        <p:spPr>
          <a:xfrm>
            <a:off y="368210" x="0"/>
            <a:ext cy="4407078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41" name="Shape 1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2" name="Shape 142"/>
          <p:cNvSpPr/>
          <p:nvPr/>
        </p:nvSpPr>
        <p:spPr>
          <a:xfrm>
            <a:off y="-77765" x="0"/>
            <a:ext cy="5299031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Pre-Test</a:t>
            </a: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400" lang="en"/>
              <a:t>- Use of Likert scale, differential semantics, etc.</a:t>
            </a:r>
          </a:p>
          <a:p>
            <a:r>
              <a:t/>
            </a:r>
          </a:p>
          <a:p>
            <a:pPr rtl="0" lvl="0">
              <a:buNone/>
            </a:pPr>
            <a:r>
              <a:rPr sz="2400" lang="en"/>
              <a:t>- Gathered demographic information, comfortability with  </a:t>
            </a:r>
          </a:p>
          <a:p>
            <a:pPr rtl="0" lvl="0">
              <a:buNone/>
            </a:pPr>
            <a:r>
              <a:rPr sz="2400" lang="en"/>
              <a:t>  touchscreens, etc.</a:t>
            </a:r>
          </a:p>
          <a:p>
            <a:r>
              <a:t/>
            </a:r>
          </a:p>
          <a:p>
            <a:pPr>
              <a:buNone/>
            </a:pPr>
            <a:r>
              <a:rPr sz="2400" lang="en"/>
              <a:t>- Helped to interpret the results obtained from testing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Pre-Test</a:t>
            </a: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400" lang="en"/>
              <a:t>- How old are you?</a:t>
            </a:r>
          </a:p>
          <a:p>
            <a:r>
              <a:t/>
            </a:r>
          </a:p>
          <a:p>
            <a:pPr rtl="0" lvl="0">
              <a:buNone/>
            </a:pPr>
            <a:r>
              <a:rPr sz="2400" lang="en"/>
              <a:t>- What is your gender?</a:t>
            </a:r>
          </a:p>
          <a:p>
            <a:r>
              <a:t/>
            </a:r>
          </a:p>
          <a:p>
            <a:pPr rtl="0" lvl="0">
              <a:buNone/>
            </a:pPr>
            <a:r>
              <a:rPr sz="2400" lang="en"/>
              <a:t>- Do you prefer touchscreen interfaces to physical buttons?</a:t>
            </a:r>
          </a:p>
          <a:p>
            <a:r>
              <a:t/>
            </a:r>
          </a:p>
          <a:p>
            <a:pPr>
              <a:buNone/>
            </a:pPr>
            <a:r>
              <a:rPr sz="2400" lang="en"/>
              <a:t>- Rate your people skills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Post-Test</a:t>
            </a:r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400" lang="en"/>
              <a:t>- Gain information about the user’s experience</a:t>
            </a:r>
          </a:p>
          <a:p>
            <a:r>
              <a:t/>
            </a:r>
          </a:p>
          <a:p>
            <a:r>
              <a:t/>
            </a:r>
          </a:p>
          <a:p>
            <a:pPr>
              <a:buNone/>
            </a:pPr>
            <a:r>
              <a:rPr sz="2400" lang="en"/>
              <a:t>- Check whether their pre-test opinions changed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Post-Test</a:t>
            </a: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400" lang="en"/>
              <a:t>- Rate your experience with the system from 1-10</a:t>
            </a:r>
          </a:p>
          <a:p>
            <a:r>
              <a:t/>
            </a:r>
          </a:p>
          <a:p>
            <a:pPr rtl="0" lvl="0">
              <a:buNone/>
            </a:pPr>
            <a:r>
              <a:rPr sz="2400" lang="en"/>
              <a:t>- Were you ever confused during the process?</a:t>
            </a:r>
          </a:p>
          <a:p>
            <a:r>
              <a:t/>
            </a:r>
          </a:p>
          <a:p>
            <a:pPr rtl="0" lvl="0">
              <a:buNone/>
            </a:pPr>
            <a:r>
              <a:rPr sz="2400" lang="en"/>
              <a:t>- Did it take too long?</a:t>
            </a:r>
          </a:p>
          <a:p>
            <a:r>
              <a:t/>
            </a:r>
          </a:p>
          <a:p>
            <a:pPr>
              <a:buNone/>
            </a:pPr>
            <a:r>
              <a:rPr sz="2400" lang="en"/>
              <a:t>- Suggest any improvements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Suggested Improvements</a:t>
            </a:r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400" lang="en"/>
              <a:t>- ’Back’ button added</a:t>
            </a:r>
          </a:p>
          <a:p>
            <a:r>
              <a:t/>
            </a:r>
          </a:p>
          <a:p>
            <a:pPr rtl="0" lvl="0">
              <a:buNone/>
            </a:pPr>
            <a:r>
              <a:rPr sz="2400" lang="en"/>
              <a:t>- Sub details added at order summary page</a:t>
            </a:r>
          </a:p>
          <a:p>
            <a:r>
              <a:t/>
            </a:r>
          </a:p>
          <a:p>
            <a:pPr>
              <a:buNone/>
            </a:pPr>
            <a:r>
              <a:rPr sz="2400" lang="en"/>
              <a:t>- Bread option error recovery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Population</a:t>
            </a: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400" lang="en"/>
              <a:t>- 5 participants</a:t>
            </a:r>
          </a:p>
          <a:p>
            <a:r>
              <a:t/>
            </a:r>
          </a:p>
          <a:p>
            <a:pPr rtl="0" lvl="0">
              <a:buNone/>
            </a:pPr>
            <a:r>
              <a:rPr sz="2400" lang="en"/>
              <a:t>- Randomly selected</a:t>
            </a:r>
          </a:p>
          <a:p>
            <a:r>
              <a:t/>
            </a:r>
          </a:p>
          <a:p>
            <a:pPr rtl="0" lvl="0">
              <a:buNone/>
            </a:pPr>
            <a:r>
              <a:rPr sz="2400" lang="en"/>
              <a:t>- 4 between ages 18-24, 1 in 40+ range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Population</a:t>
            </a:r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 </a:t>
            </a:r>
          </a:p>
        </p:txBody>
      </p:sp>
      <p:sp>
        <p:nvSpPr>
          <p:cNvPr id="185" name="Shape 185"/>
          <p:cNvSpPr/>
          <p:nvPr/>
        </p:nvSpPr>
        <p:spPr>
          <a:xfrm>
            <a:off y="1143000" x="1051487"/>
            <a:ext cy="4000500" cx="77628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/>
          <p:nvPr/>
        </p:nvSpPr>
        <p:spPr>
          <a:xfrm>
            <a:off y="1201375" x="3329500"/>
            <a:ext cy="2740725" cx="2607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Results</a:t>
            </a:r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92" name="Shape 192"/>
          <p:cNvSpPr/>
          <p:nvPr/>
        </p:nvSpPr>
        <p:spPr>
          <a:xfrm>
            <a:off y="1152250" x="0"/>
            <a:ext cy="3991249" cx="91440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Results</a:t>
            </a:r>
          </a:p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99" name="Shape 199"/>
          <p:cNvSpPr/>
          <p:nvPr/>
        </p:nvSpPr>
        <p:spPr>
          <a:xfrm>
            <a:off y="1137825" x="0"/>
            <a:ext cy="4005675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Results</a:t>
            </a:r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206" name="Shape 206"/>
          <p:cNvSpPr/>
          <p:nvPr/>
        </p:nvSpPr>
        <p:spPr>
          <a:xfrm>
            <a:off y="1115175" x="0"/>
            <a:ext cy="4028324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Results</a:t>
            </a:r>
          </a:p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213" name="Shape 213"/>
          <p:cNvSpPr/>
          <p:nvPr/>
        </p:nvSpPr>
        <p:spPr>
          <a:xfrm>
            <a:off y="1115175" x="0"/>
            <a:ext cy="4028324" cx="9143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7" name="Shape 2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Results</a:t>
            </a:r>
          </a:p>
        </p:txBody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[results graphs go here]</a:t>
            </a:r>
          </a:p>
        </p:txBody>
      </p:sp>
      <p:sp>
        <p:nvSpPr>
          <p:cNvPr id="220" name="Shape 220"/>
          <p:cNvSpPr/>
          <p:nvPr/>
        </p:nvSpPr>
        <p:spPr>
          <a:xfrm>
            <a:off y="1108700" x="0"/>
            <a:ext cy="4034800" cx="91440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Results</a:t>
            </a:r>
          </a:p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227" name="Shape 227"/>
          <p:cNvSpPr/>
          <p:nvPr/>
        </p:nvSpPr>
        <p:spPr>
          <a:xfrm>
            <a:off y="1063375" x="0"/>
            <a:ext cy="4080125" cx="91439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1" name="Shape 2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Results</a:t>
            </a:r>
          </a:p>
        </p:txBody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234" name="Shape 234"/>
          <p:cNvSpPr/>
          <p:nvPr/>
        </p:nvSpPr>
        <p:spPr>
          <a:xfrm>
            <a:off y="1063375" x="0"/>
            <a:ext cy="4080125" cx="91439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Results</a:t>
            </a:r>
          </a:p>
        </p:txBody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241" name="Shape 241"/>
          <p:cNvSpPr/>
          <p:nvPr/>
        </p:nvSpPr>
        <p:spPr>
          <a:xfrm>
            <a:off y="1063375" x="0"/>
            <a:ext cy="4080125" cx="91439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Results</a:t>
            </a:r>
          </a:p>
        </p:txBody>
      </p:sp>
      <p:sp>
        <p:nvSpPr>
          <p:cNvPr id="247" name="Shape 247"/>
          <p:cNvSpPr/>
          <p:nvPr/>
        </p:nvSpPr>
        <p:spPr>
          <a:xfrm>
            <a:off y="1200150" x="1662775"/>
            <a:ext cy="3725700" cx="62861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2" name="Shape 25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Conclusion</a:t>
            </a:r>
          </a:p>
        </p:txBody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400" lang="en"/>
              <a:t>- Makes the ordering process more productive</a:t>
            </a:r>
          </a:p>
          <a:p>
            <a:r>
              <a:t/>
            </a:r>
          </a:p>
          <a:p>
            <a:pPr rtl="0" lvl="0">
              <a:buNone/>
            </a:pPr>
            <a:r>
              <a:rPr sz="2400" lang="en"/>
              <a:t>- Users generally satisfied with interface</a:t>
            </a:r>
          </a:p>
          <a:p>
            <a:r>
              <a:t/>
            </a:r>
          </a:p>
          <a:p>
            <a:pPr rtl="0" lvl="0">
              <a:buNone/>
            </a:pPr>
            <a:r>
              <a:rPr sz="2400" lang="en"/>
              <a:t>- Minimal, functional design follows principles taught  </a:t>
            </a:r>
          </a:p>
          <a:p>
            <a:pPr rtl="0" lvl="0">
              <a:buClr>
                <a:schemeClr val="dk1"/>
              </a:buClr>
              <a:buSzPct val="45833"/>
              <a:buFont typeface="Arial"/>
              <a:buNone/>
            </a:pPr>
            <a:r>
              <a:rPr sz="2400" lang="en"/>
              <a:t>  throughout course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Goals of the Interface</a:t>
            </a:r>
          </a:p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400" lang="en"/>
              <a:t>- Reduce errors in ordering</a:t>
            </a:r>
          </a:p>
          <a:p>
            <a:r>
              <a:t/>
            </a:r>
          </a:p>
          <a:p>
            <a:pPr rtl="0" lvl="0">
              <a:buNone/>
            </a:pPr>
            <a:r>
              <a:rPr sz="2400" lang="en"/>
              <a:t>- Benefit deaf individuals and people with accents</a:t>
            </a:r>
          </a:p>
          <a:p>
            <a:r>
              <a:t/>
            </a:r>
          </a:p>
          <a:p>
            <a:pPr rtl="0" lvl="0">
              <a:buNone/>
            </a:pPr>
            <a:r>
              <a:rPr sz="2400" lang="en"/>
              <a:t>- Improve throughput of orders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HCI Considerations</a:t>
            </a:r>
          </a:p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400" lang="en"/>
              <a:t>- Memorability: Relies on recognition over recall</a:t>
            </a:r>
          </a:p>
          <a:p>
            <a:r>
              <a:t/>
            </a:r>
          </a:p>
          <a:p>
            <a:pPr rtl="0" lvl="0">
              <a:buNone/>
            </a:pPr>
            <a:r>
              <a:rPr sz="2400" lang="en"/>
              <a:t>- Learnability: Simple design allows for easy learning curve</a:t>
            </a:r>
          </a:p>
          <a:p>
            <a:r>
              <a:t/>
            </a:r>
          </a:p>
          <a:p>
            <a:pPr rtl="0" lvl="0">
              <a:buNone/>
            </a:pPr>
            <a:r>
              <a:rPr sz="2400" lang="en"/>
              <a:t>- Effectiveness: Users get a better visual impression of</a:t>
            </a:r>
          </a:p>
          <a:p>
            <a:pPr rtl="0" lvl="0">
              <a:buNone/>
            </a:pPr>
            <a:r>
              <a:rPr sz="2400" lang="en"/>
              <a:t>  order          </a:t>
            </a:r>
          </a:p>
          <a:p>
            <a:r>
              <a:t/>
            </a:r>
          </a:p>
          <a:p>
            <a:pPr>
              <a:buNone/>
            </a:pPr>
            <a:r>
              <a:rPr sz="2400" lang="en"/>
              <a:t>- Error handling: Easy to recover from mistakes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/>
          <p:nvPr/>
        </p:nvSpPr>
        <p:spPr>
          <a:xfrm>
            <a:off y="-352020" x="0"/>
            <a:ext cy="5847540" cx="91439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/>
          <p:nvPr/>
        </p:nvSpPr>
        <p:spPr>
          <a:xfrm>
            <a:off y="478255" x="0"/>
            <a:ext cy="4186989" cx="91439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/>
          <p:nvPr/>
        </p:nvSpPr>
        <p:spPr>
          <a:xfrm>
            <a:off y="359491" x="0"/>
            <a:ext cy="4424515" cx="91439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/>
          <p:nvPr/>
        </p:nvSpPr>
        <p:spPr>
          <a:xfrm>
            <a:off y="250129" x="0"/>
            <a:ext cy="4643241" cx="91440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biz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