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3"/>
  </p:notesMasterIdLst>
  <p:sldIdLst>
    <p:sldId id="256" r:id="rId2"/>
    <p:sldId id="257" r:id="rId3"/>
    <p:sldId id="258" r:id="rId4"/>
    <p:sldId id="259" r:id="rId5"/>
    <p:sldId id="260" r:id="rId6"/>
    <p:sldId id="261" r:id="rId7"/>
    <p:sldId id="262" r:id="rId8"/>
    <p:sldId id="263" r:id="rId9"/>
    <p:sldId id="265" r:id="rId10"/>
    <p:sldId id="266" r:id="rId11"/>
    <p:sldId id="267" r:id="rId12"/>
    <p:sldId id="268" r:id="rId13"/>
    <p:sldId id="270" r:id="rId14"/>
    <p:sldId id="271" r:id="rId15"/>
    <p:sldId id="272" r:id="rId16"/>
    <p:sldId id="273" r:id="rId17"/>
    <p:sldId id="298" r:id="rId18"/>
    <p:sldId id="274" r:id="rId19"/>
    <p:sldId id="275" r:id="rId20"/>
    <p:sldId id="276" r:id="rId21"/>
    <p:sldId id="277" r:id="rId22"/>
    <p:sldId id="280" r:id="rId23"/>
    <p:sldId id="281" r:id="rId24"/>
    <p:sldId id="287" r:id="rId25"/>
    <p:sldId id="282" r:id="rId26"/>
    <p:sldId id="283" r:id="rId27"/>
    <p:sldId id="284" r:id="rId28"/>
    <p:sldId id="285" r:id="rId29"/>
    <p:sldId id="286" r:id="rId30"/>
    <p:sldId id="288" r:id="rId31"/>
    <p:sldId id="290" r:id="rId32"/>
    <p:sldId id="291" r:id="rId33"/>
    <p:sldId id="299" r:id="rId34"/>
    <p:sldId id="292" r:id="rId35"/>
    <p:sldId id="293" r:id="rId36"/>
    <p:sldId id="294" r:id="rId37"/>
    <p:sldId id="296" r:id="rId38"/>
    <p:sldId id="295" r:id="rId39"/>
    <p:sldId id="297" r:id="rId40"/>
    <p:sldId id="300" r:id="rId41"/>
    <p:sldId id="301" r:id="rId42"/>
    <p:sldId id="302" r:id="rId43"/>
    <p:sldId id="303" r:id="rId44"/>
    <p:sldId id="304" r:id="rId45"/>
    <p:sldId id="306" r:id="rId46"/>
    <p:sldId id="307" r:id="rId47"/>
    <p:sldId id="308" r:id="rId48"/>
    <p:sldId id="309" r:id="rId49"/>
    <p:sldId id="311" r:id="rId50"/>
    <p:sldId id="312" r:id="rId51"/>
    <p:sldId id="313" r:id="rId5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572" autoAdjust="0"/>
  </p:normalViewPr>
  <p:slideViewPr>
    <p:cSldViewPr>
      <p:cViewPr>
        <p:scale>
          <a:sx n="66" d="100"/>
          <a:sy n="66" d="100"/>
        </p:scale>
        <p:origin x="-1284" y="-93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title>
    <c:autoTitleDeleted val="0"/>
    <c:plotArea>
      <c:layout/>
      <c:pieChart>
        <c:varyColors val="1"/>
        <c:ser>
          <c:idx val="0"/>
          <c:order val="0"/>
          <c:tx>
            <c:strRef>
              <c:f>Sheet1!$B$1</c:f>
              <c:strCache>
                <c:ptCount val="1"/>
                <c:pt idx="0">
                  <c:v>Age Range</c:v>
                </c:pt>
              </c:strCache>
            </c:strRef>
          </c:tx>
          <c:dLbls>
            <c:dLbl>
              <c:idx val="1"/>
              <c:delete val="1"/>
            </c:dLbl>
            <c:dLbl>
              <c:idx val="3"/>
              <c:delete val="1"/>
            </c:dLbl>
            <c:spPr>
              <a:solidFill>
                <a:schemeClr val="bg1"/>
              </a:solidFill>
            </c:spPr>
            <c:txPr>
              <a:bodyPr/>
              <a:lstStyle/>
              <a:p>
                <a:pPr>
                  <a:defRPr sz="2000" b="1"/>
                </a:pPr>
                <a:endParaRPr lang="en-US"/>
              </a:p>
            </c:txPr>
            <c:dLblPos val="ctr"/>
            <c:showLegendKey val="0"/>
            <c:showVal val="1"/>
            <c:showCatName val="0"/>
            <c:showSerName val="0"/>
            <c:showPercent val="0"/>
            <c:showBubbleSize val="0"/>
            <c:showLeaderLines val="1"/>
          </c:dLbls>
          <c:cat>
            <c:strRef>
              <c:f>Sheet1!$A$2:$A$5</c:f>
              <c:strCache>
                <c:ptCount val="4"/>
                <c:pt idx="0">
                  <c:v>18-34</c:v>
                </c:pt>
                <c:pt idx="1">
                  <c:v>35-54</c:v>
                </c:pt>
                <c:pt idx="2">
                  <c:v>55-74</c:v>
                </c:pt>
                <c:pt idx="3">
                  <c:v>75+</c:v>
                </c:pt>
              </c:strCache>
            </c:strRef>
          </c:cat>
          <c:val>
            <c:numRef>
              <c:f>Sheet1!$B$2:$B$5</c:f>
              <c:numCache>
                <c:formatCode>General</c:formatCode>
                <c:ptCount val="4"/>
                <c:pt idx="0">
                  <c:v>2</c:v>
                </c:pt>
                <c:pt idx="1">
                  <c:v>0</c:v>
                </c:pt>
                <c:pt idx="2">
                  <c:v>2</c:v>
                </c:pt>
                <c:pt idx="3">
                  <c:v>0</c:v>
                </c:pt>
              </c:numCache>
            </c:numRef>
          </c:val>
        </c:ser>
        <c:dLbls>
          <c:showLegendKey val="0"/>
          <c:showVal val="0"/>
          <c:showCatName val="0"/>
          <c:showSerName val="0"/>
          <c:showPercent val="0"/>
          <c:showBubbleSize val="0"/>
          <c:showLeaderLines val="1"/>
        </c:dLbls>
        <c:firstSliceAng val="0"/>
      </c:pieChart>
    </c:plotArea>
    <c:legend>
      <c:legendPos val="r"/>
      <c:layout>
        <c:manualLayout>
          <c:xMode val="edge"/>
          <c:yMode val="edge"/>
          <c:x val="0.71392819061679791"/>
          <c:y val="0.36423481439820021"/>
          <c:w val="0.20022092320162835"/>
          <c:h val="0.45748582126534876"/>
        </c:manualLayout>
      </c:layout>
      <c:overlay val="0"/>
      <c:txPr>
        <a:bodyPr/>
        <a:lstStyle/>
        <a:p>
          <a:pPr>
            <a:defRPr sz="20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baseline="0" dirty="0" smtClean="0"/>
              <a:t>Overall Average Pre-Handling Time</a:t>
            </a:r>
            <a:br>
              <a:rPr lang="en-US" baseline="0" dirty="0" smtClean="0"/>
            </a:br>
            <a:r>
              <a:rPr lang="en-US" baseline="0" dirty="0" smtClean="0"/>
              <a:t>When Writing a Letter</a:t>
            </a:r>
          </a:p>
        </c:rich>
      </c:tx>
      <c:layout/>
      <c:overlay val="1"/>
    </c:title>
    <c:autoTitleDeleted val="0"/>
    <c:plotArea>
      <c:layout>
        <c:manualLayout>
          <c:layoutTarget val="inner"/>
          <c:xMode val="edge"/>
          <c:yMode val="edge"/>
          <c:x val="0.21331158257995528"/>
          <c:y val="0.23610665840617787"/>
          <c:w val="0.60204311266647226"/>
          <c:h val="0.56279403963311236"/>
        </c:manualLayout>
      </c:layout>
      <c:lineChart>
        <c:grouping val="standard"/>
        <c:varyColors val="0"/>
        <c:ser>
          <c:idx val="0"/>
          <c:order val="0"/>
          <c:tx>
            <c:strRef>
              <c:f>Sheet1!$B$1</c:f>
              <c:strCache>
                <c:ptCount val="1"/>
                <c:pt idx="0">
                  <c:v>Participant 1</c:v>
                </c:pt>
              </c:strCache>
            </c:strRef>
          </c:tx>
          <c:spPr>
            <a:ln w="63500"/>
          </c:spPr>
          <c:marker>
            <c:symbol val="diamond"/>
            <c:size val="14"/>
          </c:marker>
          <c:cat>
            <c:strRef>
              <c:f>Sheet1!$A$2:$A$4</c:f>
              <c:strCache>
                <c:ptCount val="3"/>
                <c:pt idx="0">
                  <c:v>Procedure 1</c:v>
                </c:pt>
                <c:pt idx="1">
                  <c:v>Procedure 2</c:v>
                </c:pt>
                <c:pt idx="2">
                  <c:v>Precedure 3</c:v>
                </c:pt>
              </c:strCache>
            </c:strRef>
          </c:cat>
          <c:val>
            <c:numRef>
              <c:f>Sheet1!$B$2:$B$4</c:f>
              <c:numCache>
                <c:formatCode>General</c:formatCode>
                <c:ptCount val="3"/>
                <c:pt idx="0">
                  <c:v>4.12</c:v>
                </c:pt>
                <c:pt idx="1">
                  <c:v>2.5299999999999998</c:v>
                </c:pt>
                <c:pt idx="2">
                  <c:v>2.06</c:v>
                </c:pt>
              </c:numCache>
            </c:numRef>
          </c:val>
          <c:smooth val="0"/>
        </c:ser>
        <c:dLbls>
          <c:showLegendKey val="0"/>
          <c:showVal val="0"/>
          <c:showCatName val="0"/>
          <c:showSerName val="0"/>
          <c:showPercent val="0"/>
          <c:showBubbleSize val="0"/>
        </c:dLbls>
        <c:marker val="1"/>
        <c:smooth val="0"/>
        <c:axId val="442336384"/>
        <c:axId val="442418304"/>
      </c:lineChart>
      <c:catAx>
        <c:axId val="442336384"/>
        <c:scaling>
          <c:orientation val="minMax"/>
        </c:scaling>
        <c:delete val="0"/>
        <c:axPos val="b"/>
        <c:title>
          <c:tx>
            <c:rich>
              <a:bodyPr/>
              <a:lstStyle/>
              <a:p>
                <a:pPr>
                  <a:defRPr/>
                </a:pPr>
                <a:r>
                  <a:rPr lang="en-US" dirty="0" smtClean="0"/>
                  <a:t>Procedure</a:t>
                </a:r>
              </a:p>
            </c:rich>
          </c:tx>
          <c:layout>
            <c:manualLayout>
              <c:xMode val="edge"/>
              <c:yMode val="edge"/>
              <c:x val="0.43486937396714292"/>
              <c:y val="0.92343728837376693"/>
            </c:manualLayout>
          </c:layout>
          <c:overlay val="0"/>
        </c:title>
        <c:majorTickMark val="out"/>
        <c:minorTickMark val="none"/>
        <c:tickLblPos val="nextTo"/>
        <c:txPr>
          <a:bodyPr/>
          <a:lstStyle/>
          <a:p>
            <a:pPr>
              <a:defRPr sz="2000" b="0"/>
            </a:pPr>
            <a:endParaRPr lang="en-US"/>
          </a:p>
        </c:txPr>
        <c:crossAx val="442418304"/>
        <c:crosses val="autoZero"/>
        <c:auto val="1"/>
        <c:lblAlgn val="ctr"/>
        <c:lblOffset val="100"/>
        <c:noMultiLvlLbl val="0"/>
      </c:catAx>
      <c:valAx>
        <c:axId val="442418304"/>
        <c:scaling>
          <c:orientation val="minMax"/>
          <c:max val="5"/>
          <c:min val="0"/>
        </c:scaling>
        <c:delete val="0"/>
        <c:axPos val="l"/>
        <c:majorGridlines/>
        <c:title>
          <c:tx>
            <c:rich>
              <a:bodyPr rot="-5400000" vert="horz"/>
              <a:lstStyle/>
              <a:p>
                <a:pPr>
                  <a:defRPr/>
                </a:pPr>
                <a:r>
                  <a:rPr lang="en-US" dirty="0" smtClean="0"/>
                  <a:t>Seconds</a:t>
                </a:r>
                <a:endParaRPr lang="en-US" dirty="0"/>
              </a:p>
            </c:rich>
          </c:tx>
          <c:layout>
            <c:manualLayout>
              <c:xMode val="edge"/>
              <c:yMode val="edge"/>
              <c:x val="0.1111111111111111"/>
              <c:y val="0.38705817966253814"/>
            </c:manualLayout>
          </c:layout>
          <c:overlay val="0"/>
        </c:title>
        <c:numFmt formatCode="General" sourceLinked="1"/>
        <c:majorTickMark val="out"/>
        <c:minorTickMark val="none"/>
        <c:tickLblPos val="nextTo"/>
        <c:crossAx val="442336384"/>
        <c:crosses val="autoZero"/>
        <c:crossBetween val="between"/>
        <c:majorUnit val="1"/>
      </c:valAx>
    </c:plotArea>
    <c:plotVisOnly val="1"/>
    <c:dispBlanksAs val="gap"/>
    <c:showDLblsOverMax val="0"/>
  </c:chart>
  <c:txPr>
    <a:bodyPr/>
    <a:lstStyle/>
    <a:p>
      <a:pPr>
        <a:defRPr sz="1800"/>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baseline="0" dirty="0" smtClean="0"/>
              <a:t>Overall Average Writing Time</a:t>
            </a:r>
            <a:br>
              <a:rPr lang="en-US" baseline="0" dirty="0" smtClean="0"/>
            </a:br>
            <a:r>
              <a:rPr lang="en-US" baseline="0" dirty="0" smtClean="0"/>
              <a:t>When Writing a Letter</a:t>
            </a:r>
          </a:p>
        </c:rich>
      </c:tx>
      <c:layout/>
      <c:overlay val="1"/>
    </c:title>
    <c:autoTitleDeleted val="0"/>
    <c:plotArea>
      <c:layout>
        <c:manualLayout>
          <c:layoutTarget val="inner"/>
          <c:xMode val="edge"/>
          <c:yMode val="edge"/>
          <c:x val="0.21331158257995528"/>
          <c:y val="0.23610665840617787"/>
          <c:w val="0.60204311266647226"/>
          <c:h val="0.56279403963311236"/>
        </c:manualLayout>
      </c:layout>
      <c:lineChart>
        <c:grouping val="standard"/>
        <c:varyColors val="0"/>
        <c:ser>
          <c:idx val="0"/>
          <c:order val="0"/>
          <c:tx>
            <c:strRef>
              <c:f>Sheet1!$B$1</c:f>
              <c:strCache>
                <c:ptCount val="1"/>
                <c:pt idx="0">
                  <c:v>Participant 1</c:v>
                </c:pt>
              </c:strCache>
            </c:strRef>
          </c:tx>
          <c:spPr>
            <a:ln w="63500"/>
          </c:spPr>
          <c:marker>
            <c:symbol val="diamond"/>
            <c:size val="14"/>
          </c:marker>
          <c:cat>
            <c:strRef>
              <c:f>Sheet1!$A$2:$A$4</c:f>
              <c:strCache>
                <c:ptCount val="3"/>
                <c:pt idx="0">
                  <c:v>Procedure 1</c:v>
                </c:pt>
                <c:pt idx="1">
                  <c:v>Procedure 2</c:v>
                </c:pt>
                <c:pt idx="2">
                  <c:v>Precedure 3</c:v>
                </c:pt>
              </c:strCache>
            </c:strRef>
          </c:cat>
          <c:val>
            <c:numRef>
              <c:f>Sheet1!$B$2:$B$4</c:f>
              <c:numCache>
                <c:formatCode>General</c:formatCode>
                <c:ptCount val="3"/>
                <c:pt idx="0">
                  <c:v>1.2190000000000001</c:v>
                </c:pt>
                <c:pt idx="1">
                  <c:v>1.1200000000000001</c:v>
                </c:pt>
                <c:pt idx="2">
                  <c:v>0.94399999999999995</c:v>
                </c:pt>
              </c:numCache>
            </c:numRef>
          </c:val>
          <c:smooth val="0"/>
        </c:ser>
        <c:dLbls>
          <c:showLegendKey val="0"/>
          <c:showVal val="0"/>
          <c:showCatName val="0"/>
          <c:showSerName val="0"/>
          <c:showPercent val="0"/>
          <c:showBubbleSize val="0"/>
        </c:dLbls>
        <c:marker val="1"/>
        <c:smooth val="0"/>
        <c:axId val="452955520"/>
        <c:axId val="452974080"/>
      </c:lineChart>
      <c:catAx>
        <c:axId val="452955520"/>
        <c:scaling>
          <c:orientation val="minMax"/>
        </c:scaling>
        <c:delete val="0"/>
        <c:axPos val="b"/>
        <c:title>
          <c:tx>
            <c:rich>
              <a:bodyPr/>
              <a:lstStyle/>
              <a:p>
                <a:pPr>
                  <a:defRPr/>
                </a:pPr>
                <a:r>
                  <a:rPr lang="en-US" dirty="0" smtClean="0"/>
                  <a:t>Procedure</a:t>
                </a:r>
              </a:p>
            </c:rich>
          </c:tx>
          <c:layout>
            <c:manualLayout>
              <c:xMode val="edge"/>
              <c:yMode val="edge"/>
              <c:x val="0.43486937396714292"/>
              <c:y val="0.92343728837376693"/>
            </c:manualLayout>
          </c:layout>
          <c:overlay val="0"/>
        </c:title>
        <c:majorTickMark val="out"/>
        <c:minorTickMark val="none"/>
        <c:tickLblPos val="nextTo"/>
        <c:txPr>
          <a:bodyPr/>
          <a:lstStyle/>
          <a:p>
            <a:pPr>
              <a:defRPr sz="2000" b="0"/>
            </a:pPr>
            <a:endParaRPr lang="en-US"/>
          </a:p>
        </c:txPr>
        <c:crossAx val="452974080"/>
        <c:crosses val="autoZero"/>
        <c:auto val="1"/>
        <c:lblAlgn val="ctr"/>
        <c:lblOffset val="100"/>
        <c:noMultiLvlLbl val="0"/>
      </c:catAx>
      <c:valAx>
        <c:axId val="452974080"/>
        <c:scaling>
          <c:orientation val="minMax"/>
          <c:max val="2"/>
          <c:min val="0"/>
        </c:scaling>
        <c:delete val="0"/>
        <c:axPos val="l"/>
        <c:majorGridlines/>
        <c:title>
          <c:tx>
            <c:rich>
              <a:bodyPr rot="-5400000" vert="horz"/>
              <a:lstStyle/>
              <a:p>
                <a:pPr>
                  <a:defRPr/>
                </a:pPr>
                <a:r>
                  <a:rPr lang="en-US" dirty="0" smtClean="0"/>
                  <a:t>Seconds</a:t>
                </a:r>
                <a:endParaRPr lang="en-US" dirty="0"/>
              </a:p>
            </c:rich>
          </c:tx>
          <c:layout>
            <c:manualLayout>
              <c:xMode val="edge"/>
              <c:yMode val="edge"/>
              <c:x val="0.1111111111111111"/>
              <c:y val="0.38705817966253814"/>
            </c:manualLayout>
          </c:layout>
          <c:overlay val="0"/>
        </c:title>
        <c:numFmt formatCode="General" sourceLinked="1"/>
        <c:majorTickMark val="out"/>
        <c:minorTickMark val="none"/>
        <c:tickLblPos val="nextTo"/>
        <c:crossAx val="452955520"/>
        <c:crosses val="autoZero"/>
        <c:crossBetween val="between"/>
        <c:majorUnit val="1"/>
      </c:valAx>
    </c:plotArea>
    <c:plotVisOnly val="1"/>
    <c:dispBlanksAs val="gap"/>
    <c:showDLblsOverMax val="0"/>
  </c:chart>
  <c:txPr>
    <a:bodyPr/>
    <a:lstStyle/>
    <a:p>
      <a:pPr>
        <a:defRPr sz="1800"/>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baseline="0" dirty="0" smtClean="0"/>
              <a:t>Overall Average Post-Handling Time</a:t>
            </a:r>
            <a:br>
              <a:rPr lang="en-US" baseline="0" dirty="0" smtClean="0"/>
            </a:br>
            <a:r>
              <a:rPr lang="en-US" baseline="0" dirty="0" smtClean="0"/>
              <a:t>When Writing a Letter</a:t>
            </a:r>
          </a:p>
        </c:rich>
      </c:tx>
      <c:layout/>
      <c:overlay val="1"/>
    </c:title>
    <c:autoTitleDeleted val="0"/>
    <c:plotArea>
      <c:layout>
        <c:manualLayout>
          <c:layoutTarget val="inner"/>
          <c:xMode val="edge"/>
          <c:yMode val="edge"/>
          <c:x val="0.21331158257995528"/>
          <c:y val="0.23610665840617787"/>
          <c:w val="0.60204311266647226"/>
          <c:h val="0.56279403963311236"/>
        </c:manualLayout>
      </c:layout>
      <c:lineChart>
        <c:grouping val="standard"/>
        <c:varyColors val="0"/>
        <c:ser>
          <c:idx val="0"/>
          <c:order val="0"/>
          <c:tx>
            <c:strRef>
              <c:f>Sheet1!$B$1</c:f>
              <c:strCache>
                <c:ptCount val="1"/>
                <c:pt idx="0">
                  <c:v>Participant 1</c:v>
                </c:pt>
              </c:strCache>
            </c:strRef>
          </c:tx>
          <c:spPr>
            <a:ln w="63500"/>
          </c:spPr>
          <c:marker>
            <c:symbol val="diamond"/>
            <c:size val="14"/>
          </c:marker>
          <c:cat>
            <c:strRef>
              <c:f>Sheet1!$A$2:$A$4</c:f>
              <c:strCache>
                <c:ptCount val="3"/>
                <c:pt idx="0">
                  <c:v>Procedure 1</c:v>
                </c:pt>
                <c:pt idx="1">
                  <c:v>Procedure 2</c:v>
                </c:pt>
                <c:pt idx="2">
                  <c:v>Precedure 3</c:v>
                </c:pt>
              </c:strCache>
            </c:strRef>
          </c:cat>
          <c:val>
            <c:numRef>
              <c:f>Sheet1!$B$2:$B$4</c:f>
              <c:numCache>
                <c:formatCode>General</c:formatCode>
                <c:ptCount val="3"/>
                <c:pt idx="0">
                  <c:v>3.0059999999999998</c:v>
                </c:pt>
                <c:pt idx="1">
                  <c:v>2.4860000000000002</c:v>
                </c:pt>
                <c:pt idx="2">
                  <c:v>1.98</c:v>
                </c:pt>
              </c:numCache>
            </c:numRef>
          </c:val>
          <c:smooth val="0"/>
        </c:ser>
        <c:dLbls>
          <c:showLegendKey val="0"/>
          <c:showVal val="0"/>
          <c:showCatName val="0"/>
          <c:showSerName val="0"/>
          <c:showPercent val="0"/>
          <c:showBubbleSize val="0"/>
        </c:dLbls>
        <c:marker val="1"/>
        <c:smooth val="0"/>
        <c:axId val="426650240"/>
        <c:axId val="426656512"/>
      </c:lineChart>
      <c:catAx>
        <c:axId val="426650240"/>
        <c:scaling>
          <c:orientation val="minMax"/>
        </c:scaling>
        <c:delete val="0"/>
        <c:axPos val="b"/>
        <c:title>
          <c:tx>
            <c:rich>
              <a:bodyPr/>
              <a:lstStyle/>
              <a:p>
                <a:pPr>
                  <a:defRPr/>
                </a:pPr>
                <a:r>
                  <a:rPr lang="en-US" dirty="0" smtClean="0"/>
                  <a:t>Procedure</a:t>
                </a:r>
              </a:p>
            </c:rich>
          </c:tx>
          <c:layout>
            <c:manualLayout>
              <c:xMode val="edge"/>
              <c:yMode val="edge"/>
              <c:x val="0.43486937396714292"/>
              <c:y val="0.92343728837376693"/>
            </c:manualLayout>
          </c:layout>
          <c:overlay val="0"/>
        </c:title>
        <c:majorTickMark val="out"/>
        <c:minorTickMark val="none"/>
        <c:tickLblPos val="nextTo"/>
        <c:txPr>
          <a:bodyPr/>
          <a:lstStyle/>
          <a:p>
            <a:pPr>
              <a:defRPr sz="2000" b="0"/>
            </a:pPr>
            <a:endParaRPr lang="en-US"/>
          </a:p>
        </c:txPr>
        <c:crossAx val="426656512"/>
        <c:crosses val="autoZero"/>
        <c:auto val="1"/>
        <c:lblAlgn val="ctr"/>
        <c:lblOffset val="100"/>
        <c:noMultiLvlLbl val="0"/>
      </c:catAx>
      <c:valAx>
        <c:axId val="426656512"/>
        <c:scaling>
          <c:orientation val="minMax"/>
          <c:max val="4"/>
          <c:min val="0"/>
        </c:scaling>
        <c:delete val="0"/>
        <c:axPos val="l"/>
        <c:majorGridlines/>
        <c:title>
          <c:tx>
            <c:rich>
              <a:bodyPr rot="-5400000" vert="horz"/>
              <a:lstStyle/>
              <a:p>
                <a:pPr>
                  <a:defRPr/>
                </a:pPr>
                <a:r>
                  <a:rPr lang="en-US" dirty="0" smtClean="0"/>
                  <a:t>Seconds</a:t>
                </a:r>
                <a:endParaRPr lang="en-US" dirty="0"/>
              </a:p>
            </c:rich>
          </c:tx>
          <c:layout>
            <c:manualLayout>
              <c:xMode val="edge"/>
              <c:yMode val="edge"/>
              <c:x val="0.1111111111111111"/>
              <c:y val="0.38705817966253814"/>
            </c:manualLayout>
          </c:layout>
          <c:overlay val="0"/>
        </c:title>
        <c:numFmt formatCode="General" sourceLinked="1"/>
        <c:majorTickMark val="out"/>
        <c:minorTickMark val="none"/>
        <c:tickLblPos val="nextTo"/>
        <c:crossAx val="426650240"/>
        <c:crosses val="autoZero"/>
        <c:crossBetween val="between"/>
        <c:majorUnit val="1"/>
      </c:valAx>
    </c:plotArea>
    <c:plotVisOnly val="1"/>
    <c:dispBlanksAs val="gap"/>
    <c:showDLblsOverMax val="0"/>
  </c:chart>
  <c:txPr>
    <a:bodyPr/>
    <a:lstStyle/>
    <a:p>
      <a:pPr>
        <a:defRPr sz="1800"/>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baseline="0" dirty="0" smtClean="0"/>
              <a:t>Overall Average Time for All Participants</a:t>
            </a:r>
            <a:br>
              <a:rPr lang="en-US" baseline="0" dirty="0" smtClean="0"/>
            </a:br>
            <a:r>
              <a:rPr lang="en-US" baseline="0" dirty="0" smtClean="0"/>
              <a:t>When Writing a Letter</a:t>
            </a:r>
          </a:p>
        </c:rich>
      </c:tx>
      <c:layout/>
      <c:overlay val="1"/>
    </c:title>
    <c:autoTitleDeleted val="0"/>
    <c:plotArea>
      <c:layout>
        <c:manualLayout>
          <c:layoutTarget val="inner"/>
          <c:xMode val="edge"/>
          <c:yMode val="edge"/>
          <c:x val="0.21331158257995528"/>
          <c:y val="0.23610665840617787"/>
          <c:w val="0.60204311266647226"/>
          <c:h val="0.56279403963311236"/>
        </c:manualLayout>
      </c:layout>
      <c:lineChart>
        <c:grouping val="standard"/>
        <c:varyColors val="0"/>
        <c:ser>
          <c:idx val="0"/>
          <c:order val="0"/>
          <c:tx>
            <c:strRef>
              <c:f>Sheet1!$B$1</c:f>
              <c:strCache>
                <c:ptCount val="1"/>
                <c:pt idx="0">
                  <c:v>Participant 1</c:v>
                </c:pt>
              </c:strCache>
            </c:strRef>
          </c:tx>
          <c:spPr>
            <a:ln w="63500"/>
          </c:spPr>
          <c:marker>
            <c:symbol val="diamond"/>
            <c:size val="14"/>
          </c:marker>
          <c:cat>
            <c:strRef>
              <c:f>Sheet1!$A$2:$A$4</c:f>
              <c:strCache>
                <c:ptCount val="3"/>
                <c:pt idx="0">
                  <c:v>Procedure 1</c:v>
                </c:pt>
                <c:pt idx="1">
                  <c:v>Procedure 2</c:v>
                </c:pt>
                <c:pt idx="2">
                  <c:v>Precedure 3</c:v>
                </c:pt>
              </c:strCache>
            </c:strRef>
          </c:cat>
          <c:val>
            <c:numRef>
              <c:f>Sheet1!$B$2:$B$4</c:f>
              <c:numCache>
                <c:formatCode>General</c:formatCode>
                <c:ptCount val="3"/>
                <c:pt idx="0">
                  <c:v>8.33</c:v>
                </c:pt>
                <c:pt idx="1">
                  <c:v>6.1319999999999997</c:v>
                </c:pt>
                <c:pt idx="2">
                  <c:v>4.9800000000000004</c:v>
                </c:pt>
              </c:numCache>
            </c:numRef>
          </c:val>
          <c:smooth val="0"/>
        </c:ser>
        <c:dLbls>
          <c:showLegendKey val="0"/>
          <c:showVal val="0"/>
          <c:showCatName val="0"/>
          <c:showSerName val="0"/>
          <c:showPercent val="0"/>
          <c:showBubbleSize val="0"/>
        </c:dLbls>
        <c:marker val="1"/>
        <c:smooth val="0"/>
        <c:axId val="426723200"/>
        <c:axId val="426725376"/>
      </c:lineChart>
      <c:catAx>
        <c:axId val="426723200"/>
        <c:scaling>
          <c:orientation val="minMax"/>
        </c:scaling>
        <c:delete val="0"/>
        <c:axPos val="b"/>
        <c:title>
          <c:tx>
            <c:rich>
              <a:bodyPr/>
              <a:lstStyle/>
              <a:p>
                <a:pPr>
                  <a:defRPr/>
                </a:pPr>
                <a:r>
                  <a:rPr lang="en-US" dirty="0" smtClean="0"/>
                  <a:t>Procedure</a:t>
                </a:r>
              </a:p>
            </c:rich>
          </c:tx>
          <c:layout>
            <c:manualLayout>
              <c:xMode val="edge"/>
              <c:yMode val="edge"/>
              <c:x val="0.43486937396714292"/>
              <c:y val="0.92343728837376693"/>
            </c:manualLayout>
          </c:layout>
          <c:overlay val="0"/>
        </c:title>
        <c:majorTickMark val="out"/>
        <c:minorTickMark val="none"/>
        <c:tickLblPos val="nextTo"/>
        <c:txPr>
          <a:bodyPr/>
          <a:lstStyle/>
          <a:p>
            <a:pPr>
              <a:defRPr sz="2000" b="0"/>
            </a:pPr>
            <a:endParaRPr lang="en-US"/>
          </a:p>
        </c:txPr>
        <c:crossAx val="426725376"/>
        <c:crosses val="autoZero"/>
        <c:auto val="1"/>
        <c:lblAlgn val="ctr"/>
        <c:lblOffset val="100"/>
        <c:noMultiLvlLbl val="0"/>
      </c:catAx>
      <c:valAx>
        <c:axId val="426725376"/>
        <c:scaling>
          <c:orientation val="minMax"/>
          <c:max val="9"/>
          <c:min val="0"/>
        </c:scaling>
        <c:delete val="0"/>
        <c:axPos val="l"/>
        <c:majorGridlines/>
        <c:title>
          <c:tx>
            <c:rich>
              <a:bodyPr rot="-5400000" vert="horz"/>
              <a:lstStyle/>
              <a:p>
                <a:pPr>
                  <a:defRPr/>
                </a:pPr>
                <a:r>
                  <a:rPr lang="en-US" dirty="0" smtClean="0"/>
                  <a:t>Seconds</a:t>
                </a:r>
                <a:endParaRPr lang="en-US" dirty="0"/>
              </a:p>
            </c:rich>
          </c:tx>
          <c:layout>
            <c:manualLayout>
              <c:xMode val="edge"/>
              <c:yMode val="edge"/>
              <c:x val="0.1111111111111111"/>
              <c:y val="0.38705817966253814"/>
            </c:manualLayout>
          </c:layout>
          <c:overlay val="0"/>
        </c:title>
        <c:numFmt formatCode="General" sourceLinked="1"/>
        <c:majorTickMark val="out"/>
        <c:minorTickMark val="none"/>
        <c:tickLblPos val="nextTo"/>
        <c:crossAx val="426723200"/>
        <c:crosses val="autoZero"/>
        <c:crossBetween val="between"/>
        <c:majorUnit val="1"/>
      </c:valAx>
    </c:plotArea>
    <c:plotVisOnly val="1"/>
    <c:dispBlanksAs val="gap"/>
    <c:showDLblsOverMax val="0"/>
  </c:chart>
  <c:txPr>
    <a:bodyPr/>
    <a:lstStyle/>
    <a:p>
      <a:pPr>
        <a:defRPr sz="1800"/>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baseline="0" dirty="0" smtClean="0"/>
              <a:t>Overall Average Time for All Participants</a:t>
            </a:r>
            <a:br>
              <a:rPr lang="en-US" baseline="0" dirty="0" smtClean="0"/>
            </a:br>
            <a:r>
              <a:rPr lang="en-US" baseline="0" dirty="0" smtClean="0"/>
              <a:t>When Writing a Letter</a:t>
            </a:r>
          </a:p>
        </c:rich>
      </c:tx>
      <c:layout/>
      <c:overlay val="1"/>
    </c:title>
    <c:autoTitleDeleted val="0"/>
    <c:plotArea>
      <c:layout>
        <c:manualLayout>
          <c:layoutTarget val="inner"/>
          <c:xMode val="edge"/>
          <c:yMode val="edge"/>
          <c:x val="0.21331158257995528"/>
          <c:y val="0.23610665840617787"/>
          <c:w val="0.60204311266647226"/>
          <c:h val="0.56279403963311236"/>
        </c:manualLayout>
      </c:layout>
      <c:lineChart>
        <c:grouping val="standard"/>
        <c:varyColors val="0"/>
        <c:ser>
          <c:idx val="0"/>
          <c:order val="0"/>
          <c:tx>
            <c:strRef>
              <c:f>Sheet1!$B$1</c:f>
              <c:strCache>
                <c:ptCount val="1"/>
                <c:pt idx="0">
                  <c:v>Participant 1</c:v>
                </c:pt>
              </c:strCache>
            </c:strRef>
          </c:tx>
          <c:spPr>
            <a:ln w="63500"/>
          </c:spPr>
          <c:marker>
            <c:symbol val="diamond"/>
            <c:size val="14"/>
          </c:marker>
          <c:cat>
            <c:strRef>
              <c:f>Sheet1!$A$2:$A$4</c:f>
              <c:strCache>
                <c:ptCount val="3"/>
                <c:pt idx="0">
                  <c:v>Procedure 1</c:v>
                </c:pt>
                <c:pt idx="1">
                  <c:v>Procedure 2</c:v>
                </c:pt>
                <c:pt idx="2">
                  <c:v>Precedure 3</c:v>
                </c:pt>
              </c:strCache>
            </c:strRef>
          </c:cat>
          <c:val>
            <c:numRef>
              <c:f>Sheet1!$B$2:$B$4</c:f>
              <c:numCache>
                <c:formatCode>General</c:formatCode>
                <c:ptCount val="3"/>
                <c:pt idx="0">
                  <c:v>6.819</c:v>
                </c:pt>
                <c:pt idx="1">
                  <c:v>5.5960000000000001</c:v>
                </c:pt>
                <c:pt idx="2">
                  <c:v>4.8099999999999996</c:v>
                </c:pt>
              </c:numCache>
            </c:numRef>
          </c:val>
          <c:smooth val="0"/>
        </c:ser>
        <c:dLbls>
          <c:showLegendKey val="0"/>
          <c:showVal val="0"/>
          <c:showCatName val="0"/>
          <c:showSerName val="0"/>
          <c:showPercent val="0"/>
          <c:showBubbleSize val="0"/>
        </c:dLbls>
        <c:marker val="1"/>
        <c:smooth val="0"/>
        <c:axId val="435121152"/>
        <c:axId val="435131520"/>
      </c:lineChart>
      <c:catAx>
        <c:axId val="435121152"/>
        <c:scaling>
          <c:orientation val="minMax"/>
        </c:scaling>
        <c:delete val="0"/>
        <c:axPos val="b"/>
        <c:title>
          <c:tx>
            <c:rich>
              <a:bodyPr/>
              <a:lstStyle/>
              <a:p>
                <a:pPr>
                  <a:defRPr/>
                </a:pPr>
                <a:r>
                  <a:rPr lang="en-US" dirty="0" smtClean="0"/>
                  <a:t>Procedure</a:t>
                </a:r>
              </a:p>
            </c:rich>
          </c:tx>
          <c:layout>
            <c:manualLayout>
              <c:xMode val="edge"/>
              <c:yMode val="edge"/>
              <c:x val="0.43486937396714292"/>
              <c:y val="0.92343728837376693"/>
            </c:manualLayout>
          </c:layout>
          <c:overlay val="0"/>
        </c:title>
        <c:majorTickMark val="out"/>
        <c:minorTickMark val="none"/>
        <c:tickLblPos val="nextTo"/>
        <c:txPr>
          <a:bodyPr/>
          <a:lstStyle/>
          <a:p>
            <a:pPr>
              <a:defRPr sz="2000" b="0"/>
            </a:pPr>
            <a:endParaRPr lang="en-US"/>
          </a:p>
        </c:txPr>
        <c:crossAx val="435131520"/>
        <c:crosses val="autoZero"/>
        <c:auto val="1"/>
        <c:lblAlgn val="ctr"/>
        <c:lblOffset val="100"/>
        <c:noMultiLvlLbl val="0"/>
      </c:catAx>
      <c:valAx>
        <c:axId val="435131520"/>
        <c:scaling>
          <c:orientation val="minMax"/>
          <c:max val="9"/>
          <c:min val="0"/>
        </c:scaling>
        <c:delete val="0"/>
        <c:axPos val="l"/>
        <c:majorGridlines/>
        <c:title>
          <c:tx>
            <c:rich>
              <a:bodyPr rot="-5400000" vert="horz"/>
              <a:lstStyle/>
              <a:p>
                <a:pPr>
                  <a:defRPr/>
                </a:pPr>
                <a:r>
                  <a:rPr lang="en-US" dirty="0" smtClean="0"/>
                  <a:t>Seconds</a:t>
                </a:r>
                <a:endParaRPr lang="en-US" dirty="0"/>
              </a:p>
            </c:rich>
          </c:tx>
          <c:layout>
            <c:manualLayout>
              <c:xMode val="edge"/>
              <c:yMode val="edge"/>
              <c:x val="0.1111111111111111"/>
              <c:y val="0.38705817966253814"/>
            </c:manualLayout>
          </c:layout>
          <c:overlay val="0"/>
        </c:title>
        <c:numFmt formatCode="General" sourceLinked="1"/>
        <c:majorTickMark val="out"/>
        <c:minorTickMark val="none"/>
        <c:tickLblPos val="nextTo"/>
        <c:crossAx val="435121152"/>
        <c:crosses val="autoZero"/>
        <c:crossBetween val="between"/>
        <c:majorUnit val="1"/>
      </c:valAx>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lgn="ctr">
              <a:defRPr sz="1600"/>
            </a:pPr>
            <a:r>
              <a:rPr lang="en-US" sz="2160" dirty="0"/>
              <a:t>Highest Education Degree Received</a:t>
            </a:r>
          </a:p>
        </c:rich>
      </c:tx>
      <c:layout>
        <c:manualLayout>
          <c:xMode val="edge"/>
          <c:yMode val="edge"/>
          <c:x val="0.35163129608798899"/>
          <c:y val="3.8154701250578973E-2"/>
        </c:manualLayout>
      </c:layout>
      <c:overlay val="0"/>
    </c:title>
    <c:autoTitleDeleted val="0"/>
    <c:plotArea>
      <c:layout>
        <c:manualLayout>
          <c:layoutTarget val="inner"/>
          <c:xMode val="edge"/>
          <c:yMode val="edge"/>
          <c:x val="0.26370720643615198"/>
          <c:y val="0.18198630136986302"/>
          <c:w val="0.42003623188405798"/>
          <c:h val="0.79404109589041094"/>
        </c:manualLayout>
      </c:layout>
      <c:pieChart>
        <c:varyColors val="1"/>
        <c:ser>
          <c:idx val="0"/>
          <c:order val="0"/>
          <c:tx>
            <c:strRef>
              <c:f>Sheet1!$B$1</c:f>
              <c:strCache>
                <c:ptCount val="1"/>
                <c:pt idx="0">
                  <c:v>Highest Education Degree Received</c:v>
                </c:pt>
              </c:strCache>
            </c:strRef>
          </c:tx>
          <c:dPt>
            <c:idx val="0"/>
            <c:bubble3D val="0"/>
            <c:spPr>
              <a:solidFill>
                <a:schemeClr val="accent2"/>
              </a:solidFill>
            </c:spPr>
          </c:dPt>
          <c:dPt>
            <c:idx val="1"/>
            <c:bubble3D val="0"/>
            <c:spPr>
              <a:solidFill>
                <a:srgbClr val="00B0F0"/>
              </a:solidFill>
            </c:spPr>
          </c:dPt>
          <c:dPt>
            <c:idx val="2"/>
            <c:bubble3D val="0"/>
            <c:spPr>
              <a:solidFill>
                <a:srgbClr val="00B0F0"/>
              </a:solidFill>
            </c:spPr>
          </c:dPt>
          <c:dPt>
            <c:idx val="3"/>
            <c:bubble3D val="0"/>
            <c:spPr>
              <a:solidFill>
                <a:schemeClr val="accent3"/>
              </a:solidFill>
            </c:spPr>
          </c:dPt>
          <c:dLbls>
            <c:spPr>
              <a:solidFill>
                <a:schemeClr val="bg1"/>
              </a:solidFill>
            </c:spPr>
            <c:txPr>
              <a:bodyPr/>
              <a:lstStyle/>
              <a:p>
                <a:pPr>
                  <a:defRPr sz="2000" b="1"/>
                </a:pPr>
                <a:endParaRPr lang="en-US"/>
              </a:p>
            </c:txPr>
            <c:dLblPos val="ctr"/>
            <c:showLegendKey val="0"/>
            <c:showVal val="1"/>
            <c:showCatName val="0"/>
            <c:showSerName val="0"/>
            <c:showPercent val="0"/>
            <c:showBubbleSize val="0"/>
            <c:showLeaderLines val="1"/>
          </c:dLbls>
          <c:cat>
            <c:strRef>
              <c:f>Sheet1!$A$2:$A$3</c:f>
              <c:strCache>
                <c:ptCount val="2"/>
                <c:pt idx="0">
                  <c:v>Associate degree</c:v>
                </c:pt>
                <c:pt idx="1">
                  <c:v>Doctorate degree</c:v>
                </c:pt>
              </c:strCache>
            </c:strRef>
          </c:cat>
          <c:val>
            <c:numRef>
              <c:f>Sheet1!$B$2:$B$3</c:f>
              <c:numCache>
                <c:formatCode>General</c:formatCode>
                <c:ptCount val="2"/>
                <c:pt idx="0">
                  <c:v>2</c:v>
                </c:pt>
                <c:pt idx="1">
                  <c:v>2</c:v>
                </c:pt>
              </c:numCache>
            </c:numRef>
          </c:val>
        </c:ser>
        <c:dLbls>
          <c:showLegendKey val="0"/>
          <c:showVal val="0"/>
          <c:showCatName val="0"/>
          <c:showSerName val="0"/>
          <c:showPercent val="0"/>
          <c:showBubbleSize val="0"/>
          <c:showLeaderLines val="1"/>
        </c:dLbls>
        <c:firstSliceAng val="0"/>
      </c:pieChart>
    </c:plotArea>
    <c:legend>
      <c:legendPos val="r"/>
      <c:layout>
        <c:manualLayout>
          <c:xMode val="edge"/>
          <c:yMode val="edge"/>
          <c:x val="0.67652305961754777"/>
          <c:y val="0.36765936792147558"/>
          <c:w val="0.32347694038245217"/>
          <c:h val="0.2703022867004638"/>
        </c:manualLayout>
      </c:layout>
      <c:overlay val="0"/>
      <c:txPr>
        <a:bodyPr/>
        <a:lstStyle/>
        <a:p>
          <a:pPr>
            <a:defRPr sz="20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title>
    <c:autoTitleDeleted val="0"/>
    <c:plotArea>
      <c:layout/>
      <c:pieChart>
        <c:varyColors val="1"/>
        <c:ser>
          <c:idx val="0"/>
          <c:order val="0"/>
          <c:tx>
            <c:strRef>
              <c:f>Sheet1!$B$1</c:f>
              <c:strCache>
                <c:ptCount val="1"/>
                <c:pt idx="0">
                  <c:v>Gender</c:v>
                </c:pt>
              </c:strCache>
            </c:strRef>
          </c:tx>
          <c:dLbls>
            <c:spPr>
              <a:solidFill>
                <a:schemeClr val="bg1"/>
              </a:solidFill>
            </c:spPr>
            <c:txPr>
              <a:bodyPr/>
              <a:lstStyle/>
              <a:p>
                <a:pPr>
                  <a:defRPr sz="2000" b="1"/>
                </a:pPr>
                <a:endParaRPr lang="en-US"/>
              </a:p>
            </c:txPr>
            <c:dLblPos val="ctr"/>
            <c:showLegendKey val="0"/>
            <c:showVal val="1"/>
            <c:showCatName val="0"/>
            <c:showSerName val="0"/>
            <c:showPercent val="0"/>
            <c:showBubbleSize val="0"/>
            <c:showLeaderLines val="1"/>
          </c:dLbls>
          <c:cat>
            <c:strRef>
              <c:f>Sheet1!$A$2:$A$3</c:f>
              <c:strCache>
                <c:ptCount val="2"/>
                <c:pt idx="0">
                  <c:v>Male</c:v>
                </c:pt>
                <c:pt idx="1">
                  <c:v>Female</c:v>
                </c:pt>
              </c:strCache>
            </c:strRef>
          </c:cat>
          <c:val>
            <c:numRef>
              <c:f>Sheet1!$B$2:$B$3</c:f>
              <c:numCache>
                <c:formatCode>General</c:formatCode>
                <c:ptCount val="2"/>
                <c:pt idx="0">
                  <c:v>3</c:v>
                </c:pt>
                <c:pt idx="1">
                  <c:v>1</c:v>
                </c:pt>
              </c:numCache>
            </c:numRef>
          </c:val>
        </c:ser>
        <c:dLbls>
          <c:showLegendKey val="0"/>
          <c:showVal val="0"/>
          <c:showCatName val="0"/>
          <c:showSerName val="0"/>
          <c:showPercent val="0"/>
          <c:showBubbleSize val="0"/>
          <c:showLeaderLines val="1"/>
        </c:dLbls>
        <c:firstSliceAng val="0"/>
      </c:pieChart>
    </c:plotArea>
    <c:legend>
      <c:legendPos val="r"/>
      <c:layout>
        <c:manualLayout>
          <c:xMode val="edge"/>
          <c:yMode val="edge"/>
          <c:x val="0.71392819061679791"/>
          <c:y val="0.36423481439820021"/>
          <c:w val="0.26435734778828157"/>
          <c:h val="0.30091963695377771"/>
        </c:manualLayout>
      </c:layout>
      <c:overlay val="0"/>
      <c:txPr>
        <a:bodyPr/>
        <a:lstStyle/>
        <a:p>
          <a:pPr>
            <a:defRPr sz="20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33426882301477023"/>
          <c:y val="1.7543859649122806E-2"/>
        </c:manualLayout>
      </c:layout>
      <c:overlay val="0"/>
    </c:title>
    <c:autoTitleDeleted val="0"/>
    <c:plotArea>
      <c:layout/>
      <c:pieChart>
        <c:varyColors val="1"/>
        <c:ser>
          <c:idx val="0"/>
          <c:order val="0"/>
          <c:tx>
            <c:strRef>
              <c:f>Sheet1!$B$1</c:f>
              <c:strCache>
                <c:ptCount val="1"/>
                <c:pt idx="0">
                  <c:v>Race/Ethnicity</c:v>
                </c:pt>
              </c:strCache>
            </c:strRef>
          </c:tx>
          <c:dLbls>
            <c:spPr>
              <a:solidFill>
                <a:schemeClr val="bg1"/>
              </a:solidFill>
            </c:spPr>
            <c:txPr>
              <a:bodyPr/>
              <a:lstStyle/>
              <a:p>
                <a:pPr>
                  <a:defRPr sz="2000" b="1"/>
                </a:pPr>
                <a:endParaRPr lang="en-US"/>
              </a:p>
            </c:txPr>
            <c:dLblPos val="ctr"/>
            <c:showLegendKey val="0"/>
            <c:showVal val="1"/>
            <c:showCatName val="0"/>
            <c:showSerName val="0"/>
            <c:showPercent val="0"/>
            <c:showBubbleSize val="0"/>
            <c:showLeaderLines val="1"/>
          </c:dLbls>
          <c:cat>
            <c:strRef>
              <c:f>Sheet1!$A$2:$A$4</c:f>
              <c:strCache>
                <c:ptCount val="3"/>
                <c:pt idx="0">
                  <c:v>Hispanic or Latino</c:v>
                </c:pt>
                <c:pt idx="1">
                  <c:v>White</c:v>
                </c:pt>
                <c:pt idx="2">
                  <c:v>Asian/Pacific Islander</c:v>
                </c:pt>
              </c:strCache>
            </c:strRef>
          </c:cat>
          <c:val>
            <c:numRef>
              <c:f>Sheet1!$B$2:$B$4</c:f>
              <c:numCache>
                <c:formatCode>General</c:formatCode>
                <c:ptCount val="3"/>
                <c:pt idx="0">
                  <c:v>1</c:v>
                </c:pt>
                <c:pt idx="1">
                  <c:v>2</c:v>
                </c:pt>
                <c:pt idx="2">
                  <c:v>1</c:v>
                </c:pt>
              </c:numCache>
            </c:numRef>
          </c:val>
        </c:ser>
        <c:dLbls>
          <c:showLegendKey val="0"/>
          <c:showVal val="0"/>
          <c:showCatName val="0"/>
          <c:showSerName val="0"/>
          <c:showPercent val="0"/>
          <c:showBubbleSize val="0"/>
          <c:showLeaderLines val="1"/>
        </c:dLbls>
        <c:firstSliceAng val="0"/>
      </c:pieChart>
    </c:plotArea>
    <c:legend>
      <c:legendPos val="r"/>
      <c:layout>
        <c:manualLayout>
          <c:xMode val="edge"/>
          <c:yMode val="edge"/>
          <c:x val="0.59695383665277135"/>
          <c:y val="0.36423481439820021"/>
          <c:w val="0.38133176367659927"/>
          <c:h val="0.35611801814246902"/>
        </c:manualLayout>
      </c:layout>
      <c:overlay val="0"/>
      <c:txPr>
        <a:bodyPr/>
        <a:lstStyle/>
        <a:p>
          <a:pPr>
            <a:defRPr sz="20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smtClean="0"/>
              <a:t>Locations</a:t>
            </a:r>
            <a:r>
              <a:rPr lang="en-US" baseline="0" dirty="0" smtClean="0"/>
              <a:t> of Common</a:t>
            </a:r>
            <a:br>
              <a:rPr lang="en-US" baseline="0" dirty="0" smtClean="0"/>
            </a:br>
            <a:r>
              <a:rPr lang="en-US" baseline="0" dirty="0" smtClean="0"/>
              <a:t>Whiteboard Use</a:t>
            </a:r>
            <a:endParaRPr lang="en-US" dirty="0"/>
          </a:p>
        </c:rich>
      </c:tx>
      <c:layout>
        <c:manualLayout>
          <c:xMode val="edge"/>
          <c:yMode val="edge"/>
          <c:x val="0.23840616797900263"/>
          <c:y val="5.8649779626603275E-2"/>
        </c:manualLayout>
      </c:layout>
      <c:overlay val="1"/>
    </c:title>
    <c:autoTitleDeleted val="0"/>
    <c:plotArea>
      <c:layout>
        <c:manualLayout>
          <c:layoutTarget val="inner"/>
          <c:xMode val="edge"/>
          <c:yMode val="edge"/>
          <c:x val="0.2363351377952756"/>
          <c:y val="0.35929876689942059"/>
          <c:w val="0.50215124671916012"/>
          <c:h val="0.38568092903481399"/>
        </c:manualLayout>
      </c:layout>
      <c:barChart>
        <c:barDir val="col"/>
        <c:grouping val="clustered"/>
        <c:varyColors val="0"/>
        <c:ser>
          <c:idx val="0"/>
          <c:order val="0"/>
          <c:tx>
            <c:strRef>
              <c:f>Sheet1!$B$1</c:f>
              <c:strCache>
                <c:ptCount val="1"/>
                <c:pt idx="0">
                  <c:v>Column2</c:v>
                </c:pt>
              </c:strCache>
            </c:strRef>
          </c:tx>
          <c:invertIfNegative val="0"/>
          <c:dLbls>
            <c:spPr>
              <a:solidFill>
                <a:schemeClr val="bg1"/>
              </a:solidFill>
            </c:spPr>
            <c:txPr>
              <a:bodyPr/>
              <a:lstStyle/>
              <a:p>
                <a:pPr>
                  <a:defRPr sz="2000" b="1"/>
                </a:pPr>
                <a:endParaRPr lang="en-US"/>
              </a:p>
            </c:txPr>
            <c:dLblPos val="outEnd"/>
            <c:showLegendKey val="0"/>
            <c:showVal val="1"/>
            <c:showCatName val="0"/>
            <c:showSerName val="0"/>
            <c:showPercent val="0"/>
            <c:showBubbleSize val="0"/>
            <c:showLeaderLines val="0"/>
          </c:dLbls>
          <c:cat>
            <c:strRef>
              <c:f>Sheet1!$A$2:$A$4</c:f>
              <c:strCache>
                <c:ptCount val="3"/>
                <c:pt idx="0">
                  <c:v>School</c:v>
                </c:pt>
                <c:pt idx="1">
                  <c:v>Home</c:v>
                </c:pt>
                <c:pt idx="2">
                  <c:v>Office</c:v>
                </c:pt>
              </c:strCache>
            </c:strRef>
          </c:cat>
          <c:val>
            <c:numRef>
              <c:f>Sheet1!$B$2:$B$4</c:f>
              <c:numCache>
                <c:formatCode>General</c:formatCode>
                <c:ptCount val="3"/>
                <c:pt idx="0">
                  <c:v>4</c:v>
                </c:pt>
                <c:pt idx="1">
                  <c:v>3</c:v>
                </c:pt>
                <c:pt idx="2">
                  <c:v>1</c:v>
                </c:pt>
              </c:numCache>
            </c:numRef>
          </c:val>
        </c:ser>
        <c:dLbls>
          <c:showLegendKey val="0"/>
          <c:showVal val="0"/>
          <c:showCatName val="0"/>
          <c:showSerName val="0"/>
          <c:showPercent val="0"/>
          <c:showBubbleSize val="0"/>
        </c:dLbls>
        <c:gapWidth val="150"/>
        <c:axId val="424080128"/>
        <c:axId val="424082048"/>
      </c:barChart>
      <c:catAx>
        <c:axId val="424080128"/>
        <c:scaling>
          <c:orientation val="minMax"/>
        </c:scaling>
        <c:delete val="0"/>
        <c:axPos val="b"/>
        <c:title>
          <c:tx>
            <c:rich>
              <a:bodyPr/>
              <a:lstStyle/>
              <a:p>
                <a:pPr>
                  <a:defRPr/>
                </a:pPr>
                <a:r>
                  <a:rPr lang="en-US" dirty="0" smtClean="0"/>
                  <a:t>Location</a:t>
                </a:r>
                <a:endParaRPr lang="en-US" dirty="0"/>
              </a:p>
            </c:rich>
          </c:tx>
          <c:layout>
            <c:manualLayout>
              <c:xMode val="edge"/>
              <c:yMode val="edge"/>
              <c:x val="0.42397326115485562"/>
              <c:y val="0.8907077127407268"/>
            </c:manualLayout>
          </c:layout>
          <c:overlay val="0"/>
        </c:title>
        <c:majorTickMark val="out"/>
        <c:minorTickMark val="none"/>
        <c:tickLblPos val="nextTo"/>
        <c:crossAx val="424082048"/>
        <c:crosses val="autoZero"/>
        <c:auto val="1"/>
        <c:lblAlgn val="ctr"/>
        <c:lblOffset val="100"/>
        <c:noMultiLvlLbl val="0"/>
      </c:catAx>
      <c:valAx>
        <c:axId val="424082048"/>
        <c:scaling>
          <c:orientation val="minMax"/>
          <c:max val="4"/>
          <c:min val="0"/>
        </c:scaling>
        <c:delete val="0"/>
        <c:axPos val="l"/>
        <c:title>
          <c:tx>
            <c:rich>
              <a:bodyPr rot="-5400000" vert="horz"/>
              <a:lstStyle/>
              <a:p>
                <a:pPr>
                  <a:defRPr/>
                </a:pPr>
                <a:r>
                  <a:rPr lang="en-US" baseline="0" dirty="0" smtClean="0"/>
                  <a:t>Responses</a:t>
                </a:r>
                <a:endParaRPr lang="en-US" dirty="0"/>
              </a:p>
            </c:rich>
          </c:tx>
          <c:layout>
            <c:manualLayout>
              <c:xMode val="edge"/>
              <c:yMode val="edge"/>
              <c:x val="9.166666666666666E-2"/>
              <c:y val="0.3564317901527369"/>
            </c:manualLayout>
          </c:layout>
          <c:overlay val="0"/>
        </c:title>
        <c:numFmt formatCode="General" sourceLinked="1"/>
        <c:majorTickMark val="out"/>
        <c:minorTickMark val="none"/>
        <c:tickLblPos val="nextTo"/>
        <c:crossAx val="424080128"/>
        <c:crosses val="autoZero"/>
        <c:crossBetween val="between"/>
        <c:majorUnit val="1"/>
      </c:valAx>
    </c:plotArea>
    <c:plotVisOnly val="1"/>
    <c:dispBlanksAs val="gap"/>
    <c:showDLblsOverMax val="0"/>
  </c:chart>
  <c:txPr>
    <a:bodyPr/>
    <a:lstStyle/>
    <a:p>
      <a:pPr>
        <a:defRPr sz="18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smtClean="0"/>
              <a:t>Magnetic</a:t>
            </a:r>
            <a:r>
              <a:rPr lang="en-US" baseline="0" dirty="0" smtClean="0"/>
              <a:t> Whiteboard Was Fun to Use</a:t>
            </a:r>
            <a:endParaRPr lang="en-US" dirty="0"/>
          </a:p>
        </c:rich>
      </c:tx>
      <c:layout>
        <c:manualLayout>
          <c:xMode val="edge"/>
          <c:yMode val="edge"/>
          <c:x val="8.9218832020997368E-2"/>
          <c:y val="5.8649779626603275E-2"/>
        </c:manualLayout>
      </c:layout>
      <c:overlay val="1"/>
    </c:title>
    <c:autoTitleDeleted val="0"/>
    <c:plotArea>
      <c:layout>
        <c:manualLayout>
          <c:layoutTarget val="inner"/>
          <c:xMode val="edge"/>
          <c:yMode val="edge"/>
          <c:x val="0.2363351377952756"/>
          <c:y val="0.20835537067300547"/>
          <c:w val="0.50215124671916012"/>
          <c:h val="0.31957336700836925"/>
        </c:manualLayout>
      </c:layout>
      <c:barChart>
        <c:barDir val="col"/>
        <c:grouping val="clustered"/>
        <c:varyColors val="0"/>
        <c:ser>
          <c:idx val="0"/>
          <c:order val="0"/>
          <c:tx>
            <c:strRef>
              <c:f>Sheet1!$B$1</c:f>
              <c:strCache>
                <c:ptCount val="1"/>
                <c:pt idx="0">
                  <c:v>Column2</c:v>
                </c:pt>
              </c:strCache>
            </c:strRef>
          </c:tx>
          <c:invertIfNegative val="0"/>
          <c:dLbls>
            <c:dLbl>
              <c:idx val="2"/>
              <c:delete val="1"/>
            </c:dLbl>
            <c:dLbl>
              <c:idx val="3"/>
              <c:delete val="1"/>
            </c:dLbl>
            <c:dLbl>
              <c:idx val="4"/>
              <c:delete val="1"/>
            </c:dLbl>
            <c:spPr>
              <a:solidFill>
                <a:schemeClr val="bg1"/>
              </a:solidFill>
            </c:spPr>
            <c:txPr>
              <a:bodyPr/>
              <a:lstStyle/>
              <a:p>
                <a:pPr>
                  <a:defRPr sz="2000" b="1"/>
                </a:pPr>
                <a:endParaRPr lang="en-US"/>
              </a:p>
            </c:txPr>
            <c:dLblPos val="outEnd"/>
            <c:showLegendKey val="0"/>
            <c:showVal val="1"/>
            <c:showCatName val="0"/>
            <c:showSerName val="0"/>
            <c:showPercent val="0"/>
            <c:showBubbleSize val="0"/>
            <c:showLeaderLines val="0"/>
          </c:dLbls>
          <c:cat>
            <c:strRef>
              <c:f>Sheet1!$A$2:$A$6</c:f>
              <c:strCache>
                <c:ptCount val="5"/>
                <c:pt idx="0">
                  <c:v>Strongly Agree</c:v>
                </c:pt>
                <c:pt idx="1">
                  <c:v>Agree</c:v>
                </c:pt>
                <c:pt idx="2">
                  <c:v>Neither</c:v>
                </c:pt>
                <c:pt idx="3">
                  <c:v>Disagree</c:v>
                </c:pt>
                <c:pt idx="4">
                  <c:v>Strongly Disagree</c:v>
                </c:pt>
              </c:strCache>
            </c:strRef>
          </c:cat>
          <c:val>
            <c:numRef>
              <c:f>Sheet1!$B$2:$B$6</c:f>
              <c:numCache>
                <c:formatCode>General</c:formatCode>
                <c:ptCount val="5"/>
                <c:pt idx="0">
                  <c:v>1</c:v>
                </c:pt>
                <c:pt idx="1">
                  <c:v>3</c:v>
                </c:pt>
                <c:pt idx="2">
                  <c:v>0</c:v>
                </c:pt>
                <c:pt idx="3">
                  <c:v>0</c:v>
                </c:pt>
                <c:pt idx="4">
                  <c:v>0</c:v>
                </c:pt>
              </c:numCache>
            </c:numRef>
          </c:val>
        </c:ser>
        <c:dLbls>
          <c:showLegendKey val="0"/>
          <c:showVal val="0"/>
          <c:showCatName val="0"/>
          <c:showSerName val="0"/>
          <c:showPercent val="0"/>
          <c:showBubbleSize val="0"/>
        </c:dLbls>
        <c:gapWidth val="150"/>
        <c:axId val="427670528"/>
        <c:axId val="428201088"/>
      </c:barChart>
      <c:catAx>
        <c:axId val="427670528"/>
        <c:scaling>
          <c:orientation val="minMax"/>
        </c:scaling>
        <c:delete val="0"/>
        <c:axPos val="b"/>
        <c:title>
          <c:tx>
            <c:rich>
              <a:bodyPr/>
              <a:lstStyle/>
              <a:p>
                <a:pPr>
                  <a:defRPr/>
                </a:pPr>
                <a:r>
                  <a:rPr lang="en-US" dirty="0" smtClean="0"/>
                  <a:t>Rating</a:t>
                </a:r>
                <a:endParaRPr lang="en-US" dirty="0"/>
              </a:p>
            </c:rich>
          </c:tx>
          <c:layout>
            <c:manualLayout>
              <c:xMode val="edge"/>
              <c:yMode val="edge"/>
              <c:x val="0.37605659448818896"/>
              <c:y val="0.79322339424553068"/>
            </c:manualLayout>
          </c:layout>
          <c:overlay val="0"/>
        </c:title>
        <c:majorTickMark val="out"/>
        <c:minorTickMark val="none"/>
        <c:tickLblPos val="nextTo"/>
        <c:txPr>
          <a:bodyPr/>
          <a:lstStyle/>
          <a:p>
            <a:pPr>
              <a:defRPr sz="1400"/>
            </a:pPr>
            <a:endParaRPr lang="en-US"/>
          </a:p>
        </c:txPr>
        <c:crossAx val="428201088"/>
        <c:crosses val="autoZero"/>
        <c:auto val="1"/>
        <c:lblAlgn val="ctr"/>
        <c:lblOffset val="100"/>
        <c:noMultiLvlLbl val="0"/>
      </c:catAx>
      <c:valAx>
        <c:axId val="428201088"/>
        <c:scaling>
          <c:orientation val="minMax"/>
          <c:max val="4"/>
          <c:min val="0"/>
        </c:scaling>
        <c:delete val="0"/>
        <c:axPos val="l"/>
        <c:title>
          <c:tx>
            <c:rich>
              <a:bodyPr rot="-5400000" vert="horz"/>
              <a:lstStyle/>
              <a:p>
                <a:pPr>
                  <a:defRPr/>
                </a:pPr>
                <a:r>
                  <a:rPr lang="en-US" baseline="0" dirty="0" smtClean="0"/>
                  <a:t>Responses</a:t>
                </a:r>
                <a:endParaRPr lang="en-US" dirty="0"/>
              </a:p>
            </c:rich>
          </c:tx>
          <c:layout>
            <c:manualLayout>
              <c:xMode val="edge"/>
              <c:yMode val="edge"/>
              <c:x val="9.166666666666666E-2"/>
              <c:y val="0.23693482890110434"/>
            </c:manualLayout>
          </c:layout>
          <c:overlay val="0"/>
        </c:title>
        <c:numFmt formatCode="General" sourceLinked="1"/>
        <c:majorTickMark val="out"/>
        <c:minorTickMark val="none"/>
        <c:tickLblPos val="nextTo"/>
        <c:crossAx val="427670528"/>
        <c:crosses val="autoZero"/>
        <c:crossBetween val="between"/>
        <c:majorUnit val="1"/>
      </c:valAx>
    </c:plotArea>
    <c:plotVisOnly val="1"/>
    <c:dispBlanksAs val="gap"/>
    <c:showDLblsOverMax val="0"/>
  </c:chart>
  <c:txPr>
    <a:bodyPr/>
    <a:lstStyle/>
    <a:p>
      <a:pPr>
        <a:defRPr sz="18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smtClean="0"/>
              <a:t>Helpfulness</a:t>
            </a:r>
            <a:r>
              <a:rPr lang="en-US" baseline="0" dirty="0" smtClean="0"/>
              <a:t> of Magnetized Tools</a:t>
            </a:r>
            <a:br>
              <a:rPr lang="en-US" baseline="0" dirty="0" smtClean="0"/>
            </a:br>
            <a:r>
              <a:rPr lang="en-US" baseline="0" dirty="0" smtClean="0"/>
              <a:t>in Accomplishing Task</a:t>
            </a:r>
            <a:endParaRPr lang="en-US" dirty="0"/>
          </a:p>
        </c:rich>
      </c:tx>
      <c:layout>
        <c:manualLayout>
          <c:xMode val="edge"/>
          <c:yMode val="edge"/>
          <c:x val="0.24135413628851948"/>
          <c:y val="6.1538461538461542E-2"/>
        </c:manualLayout>
      </c:layout>
      <c:overlay val="0"/>
    </c:title>
    <c:autoTitleDeleted val="0"/>
    <c:plotArea>
      <c:layout>
        <c:manualLayout>
          <c:layoutTarget val="inner"/>
          <c:xMode val="edge"/>
          <c:yMode val="edge"/>
          <c:x val="0.11167638767376299"/>
          <c:y val="0.24687825560266505"/>
          <c:w val="0.7955386653057257"/>
          <c:h val="0.55214294367050276"/>
        </c:manualLayout>
      </c:layout>
      <c:barChart>
        <c:barDir val="col"/>
        <c:grouping val="clustered"/>
        <c:varyColors val="0"/>
        <c:ser>
          <c:idx val="0"/>
          <c:order val="0"/>
          <c:tx>
            <c:strRef>
              <c:f>Sheet1!$B$1</c:f>
              <c:strCache>
                <c:ptCount val="1"/>
                <c:pt idx="0">
                  <c:v>Column1</c:v>
                </c:pt>
              </c:strCache>
            </c:strRef>
          </c:tx>
          <c:invertIfNegative val="0"/>
          <c:cat>
            <c:strRef>
              <c:f>Sheet1!$A$2:$A$11</c:f>
              <c:strCache>
                <c:ptCount val="10"/>
                <c:pt idx="0">
                  <c:v>Very Helpful</c:v>
                </c:pt>
                <c:pt idx="9">
                  <c:v>Unhelpful</c:v>
                </c:pt>
              </c:strCache>
            </c:strRef>
          </c:cat>
          <c:val>
            <c:numRef>
              <c:f>Sheet1!$B$2:$B$11</c:f>
              <c:numCache>
                <c:formatCode>General</c:formatCode>
                <c:ptCount val="10"/>
                <c:pt idx="0">
                  <c:v>2</c:v>
                </c:pt>
                <c:pt idx="1">
                  <c:v>1</c:v>
                </c:pt>
                <c:pt idx="5">
                  <c:v>1</c:v>
                </c:pt>
              </c:numCache>
            </c:numRef>
          </c:val>
        </c:ser>
        <c:dLbls>
          <c:showLegendKey val="0"/>
          <c:showVal val="0"/>
          <c:showCatName val="0"/>
          <c:showSerName val="0"/>
          <c:showPercent val="0"/>
          <c:showBubbleSize val="0"/>
        </c:dLbls>
        <c:gapWidth val="150"/>
        <c:axId val="440410112"/>
        <c:axId val="440412032"/>
      </c:barChart>
      <c:catAx>
        <c:axId val="440410112"/>
        <c:scaling>
          <c:orientation val="minMax"/>
        </c:scaling>
        <c:delete val="0"/>
        <c:axPos val="b"/>
        <c:title>
          <c:tx>
            <c:rich>
              <a:bodyPr/>
              <a:lstStyle/>
              <a:p>
                <a:pPr>
                  <a:defRPr/>
                </a:pPr>
                <a:r>
                  <a:rPr lang="en-US" dirty="0" smtClean="0"/>
                  <a:t>Semantic</a:t>
                </a:r>
                <a:r>
                  <a:rPr lang="en-US" baseline="0" dirty="0" smtClean="0"/>
                  <a:t> Rating</a:t>
                </a:r>
                <a:endParaRPr lang="en-US" dirty="0"/>
              </a:p>
            </c:rich>
          </c:tx>
          <c:layout>
            <c:manualLayout>
              <c:xMode val="edge"/>
              <c:yMode val="edge"/>
              <c:x val="0.42510158452415669"/>
              <c:y val="0.89230769230769236"/>
            </c:manualLayout>
          </c:layout>
          <c:overlay val="0"/>
        </c:title>
        <c:majorTickMark val="out"/>
        <c:minorTickMark val="none"/>
        <c:tickLblPos val="nextTo"/>
        <c:txPr>
          <a:bodyPr/>
          <a:lstStyle/>
          <a:p>
            <a:pPr>
              <a:defRPr sz="1800"/>
            </a:pPr>
            <a:endParaRPr lang="en-US"/>
          </a:p>
        </c:txPr>
        <c:crossAx val="440412032"/>
        <c:crosses val="autoZero"/>
        <c:auto val="1"/>
        <c:lblAlgn val="ctr"/>
        <c:lblOffset val="100"/>
        <c:noMultiLvlLbl val="0"/>
      </c:catAx>
      <c:valAx>
        <c:axId val="440412032"/>
        <c:scaling>
          <c:orientation val="minMax"/>
          <c:max val="4"/>
          <c:min val="0"/>
        </c:scaling>
        <c:delete val="0"/>
        <c:axPos val="l"/>
        <c:title>
          <c:tx>
            <c:rich>
              <a:bodyPr rot="-5400000" vert="horz"/>
              <a:lstStyle/>
              <a:p>
                <a:pPr>
                  <a:defRPr/>
                </a:pPr>
                <a:r>
                  <a:rPr lang="en-US" dirty="0" smtClean="0"/>
                  <a:t>Responses</a:t>
                </a:r>
                <a:endParaRPr lang="en-US" dirty="0"/>
              </a:p>
            </c:rich>
          </c:tx>
          <c:layout>
            <c:manualLayout>
              <c:xMode val="edge"/>
              <c:yMode val="edge"/>
              <c:x val="9.4759162049188311E-3"/>
              <c:y val="0.49371249747627699"/>
            </c:manualLayout>
          </c:layout>
          <c:overlay val="0"/>
        </c:title>
        <c:numFmt formatCode="General" sourceLinked="1"/>
        <c:majorTickMark val="out"/>
        <c:minorTickMark val="none"/>
        <c:tickLblPos val="nextTo"/>
        <c:crossAx val="440410112"/>
        <c:crosses val="autoZero"/>
        <c:crossBetween val="between"/>
        <c:majorUnit val="1"/>
        <c:minorUnit val="0.1"/>
      </c:valAx>
    </c:plotArea>
    <c:plotVisOnly val="1"/>
    <c:dispBlanksAs val="gap"/>
    <c:showDLblsOverMax val="0"/>
  </c:chart>
  <c:txPr>
    <a:bodyPr/>
    <a:lstStyle/>
    <a:p>
      <a:pPr>
        <a:defRPr sz="1800"/>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smtClean="0"/>
              <a:t>Time</a:t>
            </a:r>
            <a:r>
              <a:rPr lang="en-US" baseline="0" dirty="0" smtClean="0"/>
              <a:t> to Write a Single Letter</a:t>
            </a:r>
          </a:p>
        </c:rich>
      </c:tx>
      <c:layout/>
      <c:overlay val="1"/>
    </c:title>
    <c:autoTitleDeleted val="0"/>
    <c:plotArea>
      <c:layout>
        <c:manualLayout>
          <c:layoutTarget val="inner"/>
          <c:xMode val="edge"/>
          <c:yMode val="edge"/>
          <c:x val="0.11763257023427627"/>
          <c:y val="0.1855980705100771"/>
          <c:w val="0.60204311266647226"/>
          <c:h val="0.59927246422474068"/>
        </c:manualLayout>
      </c:layout>
      <c:lineChart>
        <c:grouping val="standard"/>
        <c:varyColors val="0"/>
        <c:ser>
          <c:idx val="0"/>
          <c:order val="0"/>
          <c:tx>
            <c:strRef>
              <c:f>Sheet1!$B$1</c:f>
              <c:strCache>
                <c:ptCount val="1"/>
                <c:pt idx="0">
                  <c:v>Participant 1</c:v>
                </c:pt>
              </c:strCache>
            </c:strRef>
          </c:tx>
          <c:spPr>
            <a:ln w="63500"/>
          </c:spPr>
          <c:marker>
            <c:symbol val="diamond"/>
            <c:size val="14"/>
          </c:marker>
          <c:cat>
            <c:strRef>
              <c:f>Sheet1!$A$2:$A$4</c:f>
              <c:strCache>
                <c:ptCount val="3"/>
                <c:pt idx="0">
                  <c:v>Procedure 1</c:v>
                </c:pt>
                <c:pt idx="1">
                  <c:v>Procedure 2</c:v>
                </c:pt>
                <c:pt idx="2">
                  <c:v>Precedure 3</c:v>
                </c:pt>
              </c:strCache>
            </c:strRef>
          </c:cat>
          <c:val>
            <c:numRef>
              <c:f>Sheet1!$B$2:$B$4</c:f>
              <c:numCache>
                <c:formatCode>General</c:formatCode>
                <c:ptCount val="3"/>
                <c:pt idx="0">
                  <c:v>6.15</c:v>
                </c:pt>
                <c:pt idx="1">
                  <c:v>5</c:v>
                </c:pt>
                <c:pt idx="2">
                  <c:v>4.6500000000000004</c:v>
                </c:pt>
              </c:numCache>
            </c:numRef>
          </c:val>
          <c:smooth val="0"/>
        </c:ser>
        <c:ser>
          <c:idx val="1"/>
          <c:order val="1"/>
          <c:tx>
            <c:strRef>
              <c:f>Sheet1!$C$1</c:f>
              <c:strCache>
                <c:ptCount val="1"/>
                <c:pt idx="0">
                  <c:v>Participant 2</c:v>
                </c:pt>
              </c:strCache>
            </c:strRef>
          </c:tx>
          <c:spPr>
            <a:ln w="63500"/>
          </c:spPr>
          <c:marker>
            <c:symbol val="square"/>
            <c:size val="14"/>
          </c:marker>
          <c:cat>
            <c:strRef>
              <c:f>Sheet1!$A$2:$A$4</c:f>
              <c:strCache>
                <c:ptCount val="3"/>
                <c:pt idx="0">
                  <c:v>Procedure 1</c:v>
                </c:pt>
                <c:pt idx="1">
                  <c:v>Procedure 2</c:v>
                </c:pt>
                <c:pt idx="2">
                  <c:v>Precedure 3</c:v>
                </c:pt>
              </c:strCache>
            </c:strRef>
          </c:cat>
          <c:val>
            <c:numRef>
              <c:f>Sheet1!$C$2:$C$4</c:f>
              <c:numCache>
                <c:formatCode>General</c:formatCode>
                <c:ptCount val="3"/>
                <c:pt idx="0">
                  <c:v>8.2799999999999994</c:v>
                </c:pt>
                <c:pt idx="1">
                  <c:v>7.99</c:v>
                </c:pt>
                <c:pt idx="2">
                  <c:v>5.37</c:v>
                </c:pt>
              </c:numCache>
            </c:numRef>
          </c:val>
          <c:smooth val="0"/>
        </c:ser>
        <c:ser>
          <c:idx val="2"/>
          <c:order val="2"/>
          <c:tx>
            <c:strRef>
              <c:f>Sheet1!$D$1</c:f>
              <c:strCache>
                <c:ptCount val="1"/>
                <c:pt idx="0">
                  <c:v>Participant 3</c:v>
                </c:pt>
              </c:strCache>
            </c:strRef>
          </c:tx>
          <c:spPr>
            <a:ln w="63500"/>
          </c:spPr>
          <c:marker>
            <c:symbol val="triangle"/>
            <c:size val="14"/>
          </c:marker>
          <c:cat>
            <c:strRef>
              <c:f>Sheet1!$A$2:$A$4</c:f>
              <c:strCache>
                <c:ptCount val="3"/>
                <c:pt idx="0">
                  <c:v>Procedure 1</c:v>
                </c:pt>
                <c:pt idx="1">
                  <c:v>Procedure 2</c:v>
                </c:pt>
                <c:pt idx="2">
                  <c:v>Precedure 3</c:v>
                </c:pt>
              </c:strCache>
            </c:strRef>
          </c:cat>
          <c:val>
            <c:numRef>
              <c:f>Sheet1!$D$2:$D$4</c:f>
              <c:numCache>
                <c:formatCode>General</c:formatCode>
                <c:ptCount val="3"/>
                <c:pt idx="0">
                  <c:v>11.81</c:v>
                </c:pt>
                <c:pt idx="1">
                  <c:v>7.13</c:v>
                </c:pt>
                <c:pt idx="2">
                  <c:v>5.03</c:v>
                </c:pt>
              </c:numCache>
            </c:numRef>
          </c:val>
          <c:smooth val="0"/>
        </c:ser>
        <c:ser>
          <c:idx val="3"/>
          <c:order val="3"/>
          <c:tx>
            <c:strRef>
              <c:f>Sheet1!$E$1</c:f>
              <c:strCache>
                <c:ptCount val="1"/>
                <c:pt idx="0">
                  <c:v>Participant 4</c:v>
                </c:pt>
              </c:strCache>
            </c:strRef>
          </c:tx>
          <c:spPr>
            <a:ln w="63500"/>
          </c:spPr>
          <c:marker>
            <c:symbol val="x"/>
            <c:size val="14"/>
          </c:marker>
          <c:cat>
            <c:strRef>
              <c:f>Sheet1!$A$2:$A$4</c:f>
              <c:strCache>
                <c:ptCount val="3"/>
                <c:pt idx="0">
                  <c:v>Procedure 1</c:v>
                </c:pt>
                <c:pt idx="1">
                  <c:v>Procedure 2</c:v>
                </c:pt>
                <c:pt idx="2">
                  <c:v>Precedure 3</c:v>
                </c:pt>
              </c:strCache>
            </c:strRef>
          </c:cat>
          <c:val>
            <c:numRef>
              <c:f>Sheet1!$E$2:$E$4</c:f>
              <c:numCache>
                <c:formatCode>General</c:formatCode>
                <c:ptCount val="3"/>
                <c:pt idx="0">
                  <c:v>7.08</c:v>
                </c:pt>
                <c:pt idx="1">
                  <c:v>4.41</c:v>
                </c:pt>
                <c:pt idx="2">
                  <c:v>4.87</c:v>
                </c:pt>
              </c:numCache>
            </c:numRef>
          </c:val>
          <c:smooth val="0"/>
        </c:ser>
        <c:dLbls>
          <c:showLegendKey val="0"/>
          <c:showVal val="0"/>
          <c:showCatName val="0"/>
          <c:showSerName val="0"/>
          <c:showPercent val="0"/>
          <c:showBubbleSize val="0"/>
        </c:dLbls>
        <c:marker val="1"/>
        <c:smooth val="0"/>
        <c:axId val="442400128"/>
        <c:axId val="442402304"/>
      </c:lineChart>
      <c:catAx>
        <c:axId val="442400128"/>
        <c:scaling>
          <c:orientation val="minMax"/>
        </c:scaling>
        <c:delete val="0"/>
        <c:axPos val="b"/>
        <c:title>
          <c:tx>
            <c:rich>
              <a:bodyPr/>
              <a:lstStyle/>
              <a:p>
                <a:pPr>
                  <a:defRPr/>
                </a:pPr>
                <a:r>
                  <a:rPr lang="en-US" dirty="0" smtClean="0"/>
                  <a:t>Procedure</a:t>
                </a:r>
              </a:p>
            </c:rich>
          </c:tx>
          <c:layout>
            <c:manualLayout>
              <c:xMode val="edge"/>
              <c:yMode val="edge"/>
              <c:x val="0.34844962088072323"/>
              <c:y val="0.92343728837376704"/>
            </c:manualLayout>
          </c:layout>
          <c:overlay val="0"/>
        </c:title>
        <c:majorTickMark val="out"/>
        <c:minorTickMark val="none"/>
        <c:tickLblPos val="nextTo"/>
        <c:txPr>
          <a:bodyPr/>
          <a:lstStyle/>
          <a:p>
            <a:pPr>
              <a:defRPr sz="2000" b="0"/>
            </a:pPr>
            <a:endParaRPr lang="en-US"/>
          </a:p>
        </c:txPr>
        <c:crossAx val="442402304"/>
        <c:crosses val="autoZero"/>
        <c:auto val="1"/>
        <c:lblAlgn val="ctr"/>
        <c:lblOffset val="100"/>
        <c:noMultiLvlLbl val="0"/>
      </c:catAx>
      <c:valAx>
        <c:axId val="442402304"/>
        <c:scaling>
          <c:orientation val="minMax"/>
        </c:scaling>
        <c:delete val="0"/>
        <c:axPos val="l"/>
        <c:majorGridlines/>
        <c:title>
          <c:tx>
            <c:rich>
              <a:bodyPr rot="-5400000" vert="horz"/>
              <a:lstStyle/>
              <a:p>
                <a:pPr>
                  <a:defRPr/>
                </a:pPr>
                <a:r>
                  <a:rPr lang="en-US" dirty="0" smtClean="0"/>
                  <a:t>Seconds</a:t>
                </a:r>
                <a:endParaRPr lang="en-US" dirty="0"/>
              </a:p>
            </c:rich>
          </c:tx>
          <c:layout/>
          <c:overlay val="0"/>
        </c:title>
        <c:numFmt formatCode="General" sourceLinked="1"/>
        <c:majorTickMark val="out"/>
        <c:minorTickMark val="none"/>
        <c:tickLblPos val="nextTo"/>
        <c:crossAx val="442400128"/>
        <c:crosses val="autoZero"/>
        <c:crossBetween val="between"/>
      </c:valAx>
    </c:plotArea>
    <c:legend>
      <c:legendPos val="r"/>
      <c:layout/>
      <c:overlay val="0"/>
      <c:txPr>
        <a:bodyPr/>
        <a:lstStyle/>
        <a:p>
          <a:pPr>
            <a:defRPr sz="24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smtClean="0"/>
              <a:t>Time</a:t>
            </a:r>
            <a:r>
              <a:rPr lang="en-US" baseline="0" dirty="0" smtClean="0"/>
              <a:t> to Erase a Single Letter</a:t>
            </a:r>
          </a:p>
        </c:rich>
      </c:tx>
      <c:layout/>
      <c:overlay val="1"/>
    </c:title>
    <c:autoTitleDeleted val="0"/>
    <c:plotArea>
      <c:layout>
        <c:manualLayout>
          <c:layoutTarget val="inner"/>
          <c:xMode val="edge"/>
          <c:yMode val="edge"/>
          <c:x val="0.11763257023427627"/>
          <c:y val="0.1855980705100771"/>
          <c:w val="0.60204311266647226"/>
          <c:h val="0.59927246422474068"/>
        </c:manualLayout>
      </c:layout>
      <c:lineChart>
        <c:grouping val="standard"/>
        <c:varyColors val="0"/>
        <c:ser>
          <c:idx val="0"/>
          <c:order val="0"/>
          <c:tx>
            <c:strRef>
              <c:f>Sheet1!$B$1</c:f>
              <c:strCache>
                <c:ptCount val="1"/>
                <c:pt idx="0">
                  <c:v>Participant 1</c:v>
                </c:pt>
              </c:strCache>
            </c:strRef>
          </c:tx>
          <c:spPr>
            <a:ln w="63500"/>
          </c:spPr>
          <c:marker>
            <c:symbol val="diamond"/>
            <c:size val="14"/>
          </c:marker>
          <c:cat>
            <c:strRef>
              <c:f>Sheet1!$A$2:$A$4</c:f>
              <c:strCache>
                <c:ptCount val="3"/>
                <c:pt idx="0">
                  <c:v>Procedure 1</c:v>
                </c:pt>
                <c:pt idx="1">
                  <c:v>Procedure 2</c:v>
                </c:pt>
                <c:pt idx="2">
                  <c:v>Precedure 3</c:v>
                </c:pt>
              </c:strCache>
            </c:strRef>
          </c:cat>
          <c:val>
            <c:numRef>
              <c:f>Sheet1!$B$2:$B$4</c:f>
              <c:numCache>
                <c:formatCode>General</c:formatCode>
                <c:ptCount val="3"/>
                <c:pt idx="0">
                  <c:v>6.08</c:v>
                </c:pt>
                <c:pt idx="1">
                  <c:v>6.18</c:v>
                </c:pt>
                <c:pt idx="2">
                  <c:v>4.12</c:v>
                </c:pt>
              </c:numCache>
            </c:numRef>
          </c:val>
          <c:smooth val="0"/>
        </c:ser>
        <c:ser>
          <c:idx val="1"/>
          <c:order val="1"/>
          <c:tx>
            <c:strRef>
              <c:f>Sheet1!$C$1</c:f>
              <c:strCache>
                <c:ptCount val="1"/>
                <c:pt idx="0">
                  <c:v>Participant 2</c:v>
                </c:pt>
              </c:strCache>
            </c:strRef>
          </c:tx>
          <c:spPr>
            <a:ln w="63500"/>
          </c:spPr>
          <c:marker>
            <c:symbol val="square"/>
            <c:size val="14"/>
          </c:marker>
          <c:cat>
            <c:strRef>
              <c:f>Sheet1!$A$2:$A$4</c:f>
              <c:strCache>
                <c:ptCount val="3"/>
                <c:pt idx="0">
                  <c:v>Procedure 1</c:v>
                </c:pt>
                <c:pt idx="1">
                  <c:v>Procedure 2</c:v>
                </c:pt>
                <c:pt idx="2">
                  <c:v>Precedure 3</c:v>
                </c:pt>
              </c:strCache>
            </c:strRef>
          </c:cat>
          <c:val>
            <c:numRef>
              <c:f>Sheet1!$C$2:$C$4</c:f>
              <c:numCache>
                <c:formatCode>General</c:formatCode>
                <c:ptCount val="3"/>
                <c:pt idx="0">
                  <c:v>7.93</c:v>
                </c:pt>
                <c:pt idx="1">
                  <c:v>6.65</c:v>
                </c:pt>
                <c:pt idx="2">
                  <c:v>6.76</c:v>
                </c:pt>
              </c:numCache>
            </c:numRef>
          </c:val>
          <c:smooth val="0"/>
        </c:ser>
        <c:ser>
          <c:idx val="2"/>
          <c:order val="2"/>
          <c:tx>
            <c:strRef>
              <c:f>Sheet1!$D$1</c:f>
              <c:strCache>
                <c:ptCount val="1"/>
                <c:pt idx="0">
                  <c:v>Participant 3</c:v>
                </c:pt>
              </c:strCache>
            </c:strRef>
          </c:tx>
          <c:spPr>
            <a:ln w="63500"/>
          </c:spPr>
          <c:marker>
            <c:symbol val="triangle"/>
            <c:size val="14"/>
          </c:marker>
          <c:cat>
            <c:strRef>
              <c:f>Sheet1!$A$2:$A$4</c:f>
              <c:strCache>
                <c:ptCount val="3"/>
                <c:pt idx="0">
                  <c:v>Procedure 1</c:v>
                </c:pt>
                <c:pt idx="1">
                  <c:v>Procedure 2</c:v>
                </c:pt>
                <c:pt idx="2">
                  <c:v>Precedure 3</c:v>
                </c:pt>
              </c:strCache>
            </c:strRef>
          </c:cat>
          <c:val>
            <c:numRef>
              <c:f>Sheet1!$D$2:$D$4</c:f>
              <c:numCache>
                <c:formatCode>General</c:formatCode>
                <c:ptCount val="3"/>
                <c:pt idx="0">
                  <c:v>6.78</c:v>
                </c:pt>
                <c:pt idx="1">
                  <c:v>4.8600000000000003</c:v>
                </c:pt>
                <c:pt idx="2">
                  <c:v>3.8</c:v>
                </c:pt>
              </c:numCache>
            </c:numRef>
          </c:val>
          <c:smooth val="0"/>
        </c:ser>
        <c:ser>
          <c:idx val="3"/>
          <c:order val="3"/>
          <c:tx>
            <c:strRef>
              <c:f>Sheet1!$E$1</c:f>
              <c:strCache>
                <c:ptCount val="1"/>
                <c:pt idx="0">
                  <c:v>Participant 4</c:v>
                </c:pt>
              </c:strCache>
            </c:strRef>
          </c:tx>
          <c:spPr>
            <a:ln w="63500"/>
          </c:spPr>
          <c:marker>
            <c:symbol val="x"/>
            <c:size val="14"/>
          </c:marker>
          <c:cat>
            <c:strRef>
              <c:f>Sheet1!$A$2:$A$4</c:f>
              <c:strCache>
                <c:ptCount val="3"/>
                <c:pt idx="0">
                  <c:v>Procedure 1</c:v>
                </c:pt>
                <c:pt idx="1">
                  <c:v>Procedure 2</c:v>
                </c:pt>
                <c:pt idx="2">
                  <c:v>Precedure 3</c:v>
                </c:pt>
              </c:strCache>
            </c:strRef>
          </c:cat>
          <c:val>
            <c:numRef>
              <c:f>Sheet1!$E$2:$E$4</c:f>
              <c:numCache>
                <c:formatCode>General</c:formatCode>
                <c:ptCount val="3"/>
                <c:pt idx="0">
                  <c:v>6.5</c:v>
                </c:pt>
                <c:pt idx="1">
                  <c:v>4.71</c:v>
                </c:pt>
                <c:pt idx="2">
                  <c:v>4.5599999999999996</c:v>
                </c:pt>
              </c:numCache>
            </c:numRef>
          </c:val>
          <c:smooth val="0"/>
        </c:ser>
        <c:dLbls>
          <c:showLegendKey val="0"/>
          <c:showVal val="0"/>
          <c:showCatName val="0"/>
          <c:showSerName val="0"/>
          <c:showPercent val="0"/>
          <c:showBubbleSize val="0"/>
        </c:dLbls>
        <c:marker val="1"/>
        <c:smooth val="0"/>
        <c:axId val="441041280"/>
        <c:axId val="442241024"/>
      </c:lineChart>
      <c:catAx>
        <c:axId val="441041280"/>
        <c:scaling>
          <c:orientation val="minMax"/>
        </c:scaling>
        <c:delete val="0"/>
        <c:axPos val="b"/>
        <c:title>
          <c:tx>
            <c:rich>
              <a:bodyPr/>
              <a:lstStyle/>
              <a:p>
                <a:pPr>
                  <a:defRPr/>
                </a:pPr>
                <a:r>
                  <a:rPr lang="en-US" dirty="0" smtClean="0"/>
                  <a:t>Procedure</a:t>
                </a:r>
              </a:p>
            </c:rich>
          </c:tx>
          <c:layout>
            <c:manualLayout>
              <c:xMode val="edge"/>
              <c:yMode val="edge"/>
              <c:x val="0.34844962088072323"/>
              <c:y val="0.92343728837376704"/>
            </c:manualLayout>
          </c:layout>
          <c:overlay val="0"/>
        </c:title>
        <c:majorTickMark val="out"/>
        <c:minorTickMark val="none"/>
        <c:tickLblPos val="nextTo"/>
        <c:txPr>
          <a:bodyPr/>
          <a:lstStyle/>
          <a:p>
            <a:pPr>
              <a:defRPr sz="2000" b="0"/>
            </a:pPr>
            <a:endParaRPr lang="en-US"/>
          </a:p>
        </c:txPr>
        <c:crossAx val="442241024"/>
        <c:crosses val="autoZero"/>
        <c:auto val="1"/>
        <c:lblAlgn val="ctr"/>
        <c:lblOffset val="100"/>
        <c:noMultiLvlLbl val="0"/>
      </c:catAx>
      <c:valAx>
        <c:axId val="442241024"/>
        <c:scaling>
          <c:orientation val="minMax"/>
        </c:scaling>
        <c:delete val="0"/>
        <c:axPos val="l"/>
        <c:majorGridlines/>
        <c:title>
          <c:tx>
            <c:rich>
              <a:bodyPr rot="-5400000" vert="horz"/>
              <a:lstStyle/>
              <a:p>
                <a:pPr>
                  <a:defRPr/>
                </a:pPr>
                <a:r>
                  <a:rPr lang="en-US" dirty="0" smtClean="0"/>
                  <a:t>Seconds</a:t>
                </a:r>
                <a:endParaRPr lang="en-US" dirty="0"/>
              </a:p>
            </c:rich>
          </c:tx>
          <c:layout/>
          <c:overlay val="0"/>
        </c:title>
        <c:numFmt formatCode="General" sourceLinked="1"/>
        <c:majorTickMark val="out"/>
        <c:minorTickMark val="none"/>
        <c:tickLblPos val="nextTo"/>
        <c:crossAx val="441041280"/>
        <c:crosses val="autoZero"/>
        <c:crossBetween val="between"/>
      </c:valAx>
    </c:plotArea>
    <c:legend>
      <c:legendPos val="r"/>
      <c:layout/>
      <c:overlay val="0"/>
      <c:txPr>
        <a:bodyPr/>
        <a:lstStyle/>
        <a:p>
          <a:pPr>
            <a:defRPr sz="2400"/>
          </a:pPr>
          <a:endParaRPr lang="en-US"/>
        </a:p>
      </c:txPr>
    </c:legend>
    <c:plotVisOnly val="1"/>
    <c:dispBlanksAs val="gap"/>
    <c:showDLblsOverMax val="0"/>
  </c:chart>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F06CE63-4721-4ED3-8A75-807774873336}" type="datetimeFigureOut">
              <a:rPr lang="en-US" smtClean="0"/>
              <a:t>11/12/2013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2C04A08-ECF1-4490-AAE5-3CAB560E75C0}" type="slidenum">
              <a:rPr lang="en-US" smtClean="0"/>
              <a:t>‹#›</a:t>
            </a:fld>
            <a:endParaRPr lang="en-US"/>
          </a:p>
        </p:txBody>
      </p:sp>
    </p:spTree>
    <p:extLst>
      <p:ext uri="{BB962C8B-B14F-4D97-AF65-F5344CB8AC3E}">
        <p14:creationId xmlns:p14="http://schemas.microsoft.com/office/powerpoint/2010/main" val="32572969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www.whiteyboard.com/whiteboard.html"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(According to  Emily, Thomas. </a:t>
            </a:r>
            <a:r>
              <a:rPr lang="en-US" sz="1200" u="sng" kern="1200" dirty="0" smtClean="0">
                <a:solidFill>
                  <a:schemeClr val="tx1"/>
                </a:solidFill>
                <a:effectLst/>
                <a:latin typeface="+mn-lt"/>
                <a:ea typeface="+mn-ea"/>
                <a:cs typeface="+mn-cs"/>
                <a:hlinkClick r:id="rId3"/>
              </a:rPr>
              <a:t>"Reporter"</a:t>
            </a:r>
            <a:r>
              <a:rPr lang="en-US" sz="1200" kern="1200" dirty="0" smtClean="0">
                <a:solidFill>
                  <a:schemeClr val="tx1"/>
                </a:solidFill>
                <a:effectLst/>
                <a:latin typeface="+mn-lt"/>
                <a:ea typeface="+mn-ea"/>
                <a:cs typeface="+mn-cs"/>
              </a:rPr>
              <a:t>. </a:t>
            </a:r>
            <a:r>
              <a:rPr lang="en-US" sz="1200" i="1" kern="1200" dirty="0" smtClean="0">
                <a:solidFill>
                  <a:schemeClr val="tx1"/>
                </a:solidFill>
                <a:effectLst/>
                <a:latin typeface="+mn-lt"/>
                <a:ea typeface="+mn-ea"/>
                <a:cs typeface="+mn-cs"/>
              </a:rPr>
              <a:t>Marketing</a:t>
            </a:r>
            <a:r>
              <a:rPr lang="en-US" sz="1200" kern="1200" dirty="0" smtClean="0">
                <a:solidFill>
                  <a:schemeClr val="tx1"/>
                </a:solidFill>
                <a:effectLst/>
                <a:latin typeface="+mn-lt"/>
                <a:ea typeface="+mn-ea"/>
                <a:cs typeface="+mn-cs"/>
              </a:rPr>
              <a:t>. Retrieved 30 July 2011) (http://www.whiteyboard.com/history-of-whiteboards.html)</a:t>
            </a:r>
            <a:endParaRPr lang="en-US" dirty="0"/>
          </a:p>
        </p:txBody>
      </p:sp>
      <p:sp>
        <p:nvSpPr>
          <p:cNvPr id="4" name="Slide Number Placeholder 3"/>
          <p:cNvSpPr>
            <a:spLocks noGrp="1"/>
          </p:cNvSpPr>
          <p:nvPr>
            <p:ph type="sldNum" sz="quarter" idx="10"/>
          </p:nvPr>
        </p:nvSpPr>
        <p:spPr/>
        <p:txBody>
          <a:bodyPr/>
          <a:lstStyle/>
          <a:p>
            <a:fld id="{62C04A08-ECF1-4490-AAE5-3CAB560E75C0}" type="slidenum">
              <a:rPr lang="en-US" smtClean="0"/>
              <a:t>2</a:t>
            </a:fld>
            <a:endParaRPr lang="en-US"/>
          </a:p>
        </p:txBody>
      </p:sp>
    </p:spTree>
    <p:extLst>
      <p:ext uri="{BB962C8B-B14F-4D97-AF65-F5344CB8AC3E}">
        <p14:creationId xmlns:p14="http://schemas.microsoft.com/office/powerpoint/2010/main" val="990680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http://cdn.instructables.com/FJ3/VCQI/FORZTJCK/FJ3VCQIFORZTJCK.LARGE.jpg</a:t>
            </a:r>
          </a:p>
        </p:txBody>
      </p:sp>
      <p:sp>
        <p:nvSpPr>
          <p:cNvPr id="4" name="Slide Number Placeholder 3"/>
          <p:cNvSpPr>
            <a:spLocks noGrp="1"/>
          </p:cNvSpPr>
          <p:nvPr>
            <p:ph type="sldNum" sz="quarter" idx="10"/>
          </p:nvPr>
        </p:nvSpPr>
        <p:spPr/>
        <p:txBody>
          <a:bodyPr/>
          <a:lstStyle/>
          <a:p>
            <a:fld id="{62C04A08-ECF1-4490-AAE5-3CAB560E75C0}" type="slidenum">
              <a:rPr lang="en-US" smtClean="0"/>
              <a:t>3</a:t>
            </a:fld>
            <a:endParaRPr lang="en-US"/>
          </a:p>
        </p:txBody>
      </p:sp>
    </p:spTree>
    <p:extLst>
      <p:ext uri="{BB962C8B-B14F-4D97-AF65-F5344CB8AC3E}">
        <p14:creationId xmlns:p14="http://schemas.microsoft.com/office/powerpoint/2010/main" val="571002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19609E0-896E-4E05-B98F-97CDAE315AF9}" type="datetimeFigureOut">
              <a:rPr lang="en-US" smtClean="0"/>
              <a:t>11/12/2013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A3E3CC-3933-4F42-BAF8-CF17FFAC718B}" type="slidenum">
              <a:rPr lang="en-US" smtClean="0"/>
              <a:t>‹#›</a:t>
            </a:fld>
            <a:endParaRPr lang="en-US"/>
          </a:p>
        </p:txBody>
      </p:sp>
    </p:spTree>
    <p:extLst>
      <p:ext uri="{BB962C8B-B14F-4D97-AF65-F5344CB8AC3E}">
        <p14:creationId xmlns:p14="http://schemas.microsoft.com/office/powerpoint/2010/main" val="36186604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19609E0-896E-4E05-B98F-97CDAE315AF9}" type="datetimeFigureOut">
              <a:rPr lang="en-US" smtClean="0"/>
              <a:t>11/12/2013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A3E3CC-3933-4F42-BAF8-CF17FFAC718B}" type="slidenum">
              <a:rPr lang="en-US" smtClean="0"/>
              <a:t>‹#›</a:t>
            </a:fld>
            <a:endParaRPr lang="en-US"/>
          </a:p>
        </p:txBody>
      </p:sp>
    </p:spTree>
    <p:extLst>
      <p:ext uri="{BB962C8B-B14F-4D97-AF65-F5344CB8AC3E}">
        <p14:creationId xmlns:p14="http://schemas.microsoft.com/office/powerpoint/2010/main" val="37688617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19609E0-896E-4E05-B98F-97CDAE315AF9}" type="datetimeFigureOut">
              <a:rPr lang="en-US" smtClean="0"/>
              <a:t>11/12/2013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A3E3CC-3933-4F42-BAF8-CF17FFAC718B}" type="slidenum">
              <a:rPr lang="en-US" smtClean="0"/>
              <a:t>‹#›</a:t>
            </a:fld>
            <a:endParaRPr lang="en-US"/>
          </a:p>
        </p:txBody>
      </p:sp>
    </p:spTree>
    <p:extLst>
      <p:ext uri="{BB962C8B-B14F-4D97-AF65-F5344CB8AC3E}">
        <p14:creationId xmlns:p14="http://schemas.microsoft.com/office/powerpoint/2010/main" val="16510239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19609E0-896E-4E05-B98F-97CDAE315AF9}" type="datetimeFigureOut">
              <a:rPr lang="en-US" smtClean="0"/>
              <a:t>11/12/2013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A3E3CC-3933-4F42-BAF8-CF17FFAC718B}" type="slidenum">
              <a:rPr lang="en-US" smtClean="0"/>
              <a:t>‹#›</a:t>
            </a:fld>
            <a:endParaRPr lang="en-US"/>
          </a:p>
        </p:txBody>
      </p:sp>
    </p:spTree>
    <p:extLst>
      <p:ext uri="{BB962C8B-B14F-4D97-AF65-F5344CB8AC3E}">
        <p14:creationId xmlns:p14="http://schemas.microsoft.com/office/powerpoint/2010/main" val="23301808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19609E0-896E-4E05-B98F-97CDAE315AF9}" type="datetimeFigureOut">
              <a:rPr lang="en-US" smtClean="0"/>
              <a:t>11/12/2013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A3E3CC-3933-4F42-BAF8-CF17FFAC718B}" type="slidenum">
              <a:rPr lang="en-US" smtClean="0"/>
              <a:t>‹#›</a:t>
            </a:fld>
            <a:endParaRPr lang="en-US"/>
          </a:p>
        </p:txBody>
      </p:sp>
    </p:spTree>
    <p:extLst>
      <p:ext uri="{BB962C8B-B14F-4D97-AF65-F5344CB8AC3E}">
        <p14:creationId xmlns:p14="http://schemas.microsoft.com/office/powerpoint/2010/main" val="21253866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19609E0-896E-4E05-B98F-97CDAE315AF9}" type="datetimeFigureOut">
              <a:rPr lang="en-US" smtClean="0"/>
              <a:t>11/12/2013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A3E3CC-3933-4F42-BAF8-CF17FFAC718B}" type="slidenum">
              <a:rPr lang="en-US" smtClean="0"/>
              <a:t>‹#›</a:t>
            </a:fld>
            <a:endParaRPr lang="en-US"/>
          </a:p>
        </p:txBody>
      </p:sp>
    </p:spTree>
    <p:extLst>
      <p:ext uri="{BB962C8B-B14F-4D97-AF65-F5344CB8AC3E}">
        <p14:creationId xmlns:p14="http://schemas.microsoft.com/office/powerpoint/2010/main" val="15060308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19609E0-896E-4E05-B98F-97CDAE315AF9}" type="datetimeFigureOut">
              <a:rPr lang="en-US" smtClean="0"/>
              <a:t>11/12/2013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A3E3CC-3933-4F42-BAF8-CF17FFAC718B}" type="slidenum">
              <a:rPr lang="en-US" smtClean="0"/>
              <a:t>‹#›</a:t>
            </a:fld>
            <a:endParaRPr lang="en-US"/>
          </a:p>
        </p:txBody>
      </p:sp>
    </p:spTree>
    <p:extLst>
      <p:ext uri="{BB962C8B-B14F-4D97-AF65-F5344CB8AC3E}">
        <p14:creationId xmlns:p14="http://schemas.microsoft.com/office/powerpoint/2010/main" val="24080236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19609E0-896E-4E05-B98F-97CDAE315AF9}" type="datetimeFigureOut">
              <a:rPr lang="en-US" smtClean="0"/>
              <a:t>11/12/2013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A3E3CC-3933-4F42-BAF8-CF17FFAC718B}" type="slidenum">
              <a:rPr lang="en-US" smtClean="0"/>
              <a:t>‹#›</a:t>
            </a:fld>
            <a:endParaRPr lang="en-US"/>
          </a:p>
        </p:txBody>
      </p:sp>
    </p:spTree>
    <p:extLst>
      <p:ext uri="{BB962C8B-B14F-4D97-AF65-F5344CB8AC3E}">
        <p14:creationId xmlns:p14="http://schemas.microsoft.com/office/powerpoint/2010/main" val="41032200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9609E0-896E-4E05-B98F-97CDAE315AF9}" type="datetimeFigureOut">
              <a:rPr lang="en-US" smtClean="0"/>
              <a:t>11/12/2013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A3E3CC-3933-4F42-BAF8-CF17FFAC718B}" type="slidenum">
              <a:rPr lang="en-US" smtClean="0"/>
              <a:t>‹#›</a:t>
            </a:fld>
            <a:endParaRPr lang="en-US"/>
          </a:p>
        </p:txBody>
      </p:sp>
    </p:spTree>
    <p:extLst>
      <p:ext uri="{BB962C8B-B14F-4D97-AF65-F5344CB8AC3E}">
        <p14:creationId xmlns:p14="http://schemas.microsoft.com/office/powerpoint/2010/main" val="6817216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19609E0-896E-4E05-B98F-97CDAE315AF9}" type="datetimeFigureOut">
              <a:rPr lang="en-US" smtClean="0"/>
              <a:t>11/12/2013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A3E3CC-3933-4F42-BAF8-CF17FFAC718B}" type="slidenum">
              <a:rPr lang="en-US" smtClean="0"/>
              <a:t>‹#›</a:t>
            </a:fld>
            <a:endParaRPr lang="en-US"/>
          </a:p>
        </p:txBody>
      </p:sp>
    </p:spTree>
    <p:extLst>
      <p:ext uri="{BB962C8B-B14F-4D97-AF65-F5344CB8AC3E}">
        <p14:creationId xmlns:p14="http://schemas.microsoft.com/office/powerpoint/2010/main" val="208473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19609E0-896E-4E05-B98F-97CDAE315AF9}" type="datetimeFigureOut">
              <a:rPr lang="en-US" smtClean="0"/>
              <a:t>11/12/2013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A3E3CC-3933-4F42-BAF8-CF17FFAC718B}" type="slidenum">
              <a:rPr lang="en-US" smtClean="0"/>
              <a:t>‹#›</a:t>
            </a:fld>
            <a:endParaRPr lang="en-US"/>
          </a:p>
        </p:txBody>
      </p:sp>
    </p:spTree>
    <p:extLst>
      <p:ext uri="{BB962C8B-B14F-4D97-AF65-F5344CB8AC3E}">
        <p14:creationId xmlns:p14="http://schemas.microsoft.com/office/powerpoint/2010/main" val="27049828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19609E0-896E-4E05-B98F-97CDAE315AF9}" type="datetimeFigureOut">
              <a:rPr lang="en-US" smtClean="0"/>
              <a:t>11/12/2013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A3E3CC-3933-4F42-BAF8-CF17FFAC718B}" type="slidenum">
              <a:rPr lang="en-US" smtClean="0"/>
              <a:t>‹#›</a:t>
            </a:fld>
            <a:endParaRPr lang="en-US"/>
          </a:p>
        </p:txBody>
      </p:sp>
    </p:spTree>
    <p:extLst>
      <p:ext uri="{BB962C8B-B14F-4D97-AF65-F5344CB8AC3E}">
        <p14:creationId xmlns:p14="http://schemas.microsoft.com/office/powerpoint/2010/main" val="20935495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Magnetically-Enhanced Whiteboard</a:t>
            </a:r>
            <a:endParaRPr lang="en-US" dirty="0"/>
          </a:p>
        </p:txBody>
      </p:sp>
      <p:sp>
        <p:nvSpPr>
          <p:cNvPr id="3" name="Subtitle 2"/>
          <p:cNvSpPr>
            <a:spLocks noGrp="1"/>
          </p:cNvSpPr>
          <p:nvPr>
            <p:ph type="subTitle" idx="1"/>
          </p:nvPr>
        </p:nvSpPr>
        <p:spPr/>
        <p:txBody>
          <a:bodyPr>
            <a:normAutofit fontScale="92500" lnSpcReduction="10000"/>
          </a:bodyPr>
          <a:lstStyle/>
          <a:p>
            <a:r>
              <a:rPr lang="en-US" i="1" dirty="0" smtClean="0"/>
              <a:t>Group 19</a:t>
            </a:r>
            <a:br>
              <a:rPr lang="en-US" i="1" dirty="0" smtClean="0"/>
            </a:br>
            <a:r>
              <a:rPr lang="en-US" dirty="0" smtClean="0"/>
              <a:t/>
            </a:r>
            <a:br>
              <a:rPr lang="en-US" dirty="0" smtClean="0"/>
            </a:br>
            <a:r>
              <a:rPr lang="en-US" dirty="0" smtClean="0"/>
              <a:t>Jason Cooper, Yenny Lozada</a:t>
            </a:r>
            <a:br>
              <a:rPr lang="en-US" dirty="0" smtClean="0"/>
            </a:br>
            <a:r>
              <a:rPr lang="en-US" dirty="0" smtClean="0"/>
              <a:t>Tulsi Parikh, Marcelo Trujillo</a:t>
            </a:r>
            <a:endParaRPr lang="en-US" dirty="0"/>
          </a:p>
        </p:txBody>
      </p:sp>
    </p:spTree>
    <p:extLst>
      <p:ext uri="{BB962C8B-B14F-4D97-AF65-F5344CB8AC3E}">
        <p14:creationId xmlns:p14="http://schemas.microsoft.com/office/powerpoint/2010/main" val="299657384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You-Choose Layout</a:t>
            </a:r>
            <a:endParaRPr lang="en-US" dirty="0"/>
          </a:p>
        </p:txBody>
      </p:sp>
      <p:sp>
        <p:nvSpPr>
          <p:cNvPr id="20" name="Rectangle 19"/>
          <p:cNvSpPr/>
          <p:nvPr/>
        </p:nvSpPr>
        <p:spPr>
          <a:xfrm>
            <a:off x="4686300" y="3810000"/>
            <a:ext cx="4229100" cy="2819400"/>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4838700" y="5715000"/>
            <a:ext cx="3962400" cy="762000"/>
            <a:chOff x="4838700" y="3962400"/>
            <a:chExt cx="3962400" cy="762000"/>
          </a:xfrm>
        </p:grpSpPr>
        <p:sp>
          <p:nvSpPr>
            <p:cNvPr id="21" name="Rectangle 20"/>
            <p:cNvSpPr/>
            <p:nvPr/>
          </p:nvSpPr>
          <p:spPr>
            <a:xfrm>
              <a:off x="6800850" y="3962400"/>
              <a:ext cx="2000250" cy="762000"/>
            </a:xfrm>
            <a:prstGeom prst="rect">
              <a:avLst/>
            </a:prstGeom>
            <a:solidFill>
              <a:schemeClr val="accent1">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Markers</a:t>
              </a:r>
              <a:endParaRPr lang="en-US" dirty="0">
                <a:solidFill>
                  <a:schemeClr val="tx1"/>
                </a:solidFill>
              </a:endParaRPr>
            </a:p>
          </p:txBody>
        </p:sp>
        <p:sp>
          <p:nvSpPr>
            <p:cNvPr id="22" name="Rectangle 21"/>
            <p:cNvSpPr/>
            <p:nvPr/>
          </p:nvSpPr>
          <p:spPr>
            <a:xfrm rot="16200000">
              <a:off x="6057900" y="4114800"/>
              <a:ext cx="762000" cy="457200"/>
            </a:xfrm>
            <a:prstGeom prst="rect">
              <a:avLst/>
            </a:prstGeom>
            <a:solidFill>
              <a:schemeClr val="accent3">
                <a:lumMod val="20000"/>
                <a:lumOff val="8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Eraser</a:t>
              </a:r>
              <a:endParaRPr lang="en-US" dirty="0">
                <a:solidFill>
                  <a:schemeClr val="tx1"/>
                </a:solidFill>
              </a:endParaRPr>
            </a:p>
          </p:txBody>
        </p:sp>
        <p:sp>
          <p:nvSpPr>
            <p:cNvPr id="25" name="Rectangle 24"/>
            <p:cNvSpPr/>
            <p:nvPr/>
          </p:nvSpPr>
          <p:spPr>
            <a:xfrm>
              <a:off x="4838700" y="3962400"/>
              <a:ext cx="1219200" cy="762000"/>
            </a:xfrm>
            <a:prstGeom prst="rect">
              <a:avLst/>
            </a:prstGeom>
            <a:solidFill>
              <a:schemeClr val="accent5">
                <a:lumMod val="20000"/>
                <a:lumOff val="80000"/>
              </a:schemeClr>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Fun Tools</a:t>
              </a:r>
              <a:endParaRPr lang="en-US" dirty="0">
                <a:solidFill>
                  <a:schemeClr val="tx1"/>
                </a:solidFill>
              </a:endParaRPr>
            </a:p>
          </p:txBody>
        </p:sp>
      </p:grpSp>
      <p:sp>
        <p:nvSpPr>
          <p:cNvPr id="19" name="Rectangle 18"/>
          <p:cNvSpPr/>
          <p:nvPr/>
        </p:nvSpPr>
        <p:spPr>
          <a:xfrm>
            <a:off x="4838700" y="3971925"/>
            <a:ext cx="3962400" cy="1600200"/>
          </a:xfrm>
          <a:prstGeom prst="rect">
            <a:avLst/>
          </a:prstGeom>
          <a:solidFill>
            <a:schemeClr val="accent4">
              <a:lumMod val="20000"/>
              <a:lumOff val="8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Drawing Region</a:t>
            </a:r>
            <a:endParaRPr lang="en-US" dirty="0"/>
          </a:p>
        </p:txBody>
      </p:sp>
      <p:grpSp>
        <p:nvGrpSpPr>
          <p:cNvPr id="2048" name="Group 2047"/>
          <p:cNvGrpSpPr/>
          <p:nvPr/>
        </p:nvGrpSpPr>
        <p:grpSpPr>
          <a:xfrm>
            <a:off x="190500" y="1600200"/>
            <a:ext cx="4229100" cy="2819400"/>
            <a:chOff x="190500" y="1600200"/>
            <a:chExt cx="4229100" cy="2819400"/>
          </a:xfrm>
        </p:grpSpPr>
        <p:grpSp>
          <p:nvGrpSpPr>
            <p:cNvPr id="9" name="Group 8"/>
            <p:cNvGrpSpPr/>
            <p:nvPr/>
          </p:nvGrpSpPr>
          <p:grpSpPr>
            <a:xfrm>
              <a:off x="190500" y="1600200"/>
              <a:ext cx="4229100" cy="2819400"/>
              <a:chOff x="190500" y="1600200"/>
              <a:chExt cx="4229100" cy="2819400"/>
            </a:xfrm>
          </p:grpSpPr>
          <p:sp>
            <p:nvSpPr>
              <p:cNvPr id="4" name="Rectangle 3"/>
              <p:cNvSpPr/>
              <p:nvPr/>
            </p:nvSpPr>
            <p:spPr>
              <a:xfrm>
                <a:off x="190500" y="1600200"/>
                <a:ext cx="4229100" cy="2819400"/>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p:nvGrpSpPr>
            <p:grpSpPr>
              <a:xfrm>
                <a:off x="304800" y="1720326"/>
                <a:ext cx="4006326" cy="2590800"/>
                <a:chOff x="304800" y="1720326"/>
                <a:chExt cx="4006326" cy="2590800"/>
              </a:xfrm>
            </p:grpSpPr>
            <p:sp>
              <p:nvSpPr>
                <p:cNvPr id="3" name="Rectangle 2"/>
                <p:cNvSpPr/>
                <p:nvPr/>
              </p:nvSpPr>
              <p:spPr>
                <a:xfrm>
                  <a:off x="3217881" y="3549126"/>
                  <a:ext cx="1093245" cy="762000"/>
                </a:xfrm>
                <a:prstGeom prst="rect">
                  <a:avLst/>
                </a:prstGeom>
                <a:solidFill>
                  <a:schemeClr val="accent1">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Markers</a:t>
                  </a:r>
                  <a:endParaRPr lang="en-US" dirty="0">
                    <a:solidFill>
                      <a:schemeClr val="tx1"/>
                    </a:solidFill>
                  </a:endParaRPr>
                </a:p>
              </p:txBody>
            </p:sp>
            <p:sp>
              <p:nvSpPr>
                <p:cNvPr id="23" name="Rectangle 22"/>
                <p:cNvSpPr/>
                <p:nvPr/>
              </p:nvSpPr>
              <p:spPr>
                <a:xfrm rot="16200000">
                  <a:off x="152400" y="2731548"/>
                  <a:ext cx="762000" cy="457200"/>
                </a:xfrm>
                <a:prstGeom prst="rect">
                  <a:avLst/>
                </a:prstGeom>
                <a:solidFill>
                  <a:schemeClr val="accent3">
                    <a:lumMod val="20000"/>
                    <a:lumOff val="8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Eraser</a:t>
                  </a:r>
                  <a:endParaRPr lang="en-US" dirty="0">
                    <a:solidFill>
                      <a:schemeClr val="tx1"/>
                    </a:solidFill>
                  </a:endParaRPr>
                </a:p>
              </p:txBody>
            </p:sp>
            <p:sp>
              <p:nvSpPr>
                <p:cNvPr id="24" name="Rectangle 23"/>
                <p:cNvSpPr/>
                <p:nvPr/>
              </p:nvSpPr>
              <p:spPr>
                <a:xfrm>
                  <a:off x="3091926" y="1720326"/>
                  <a:ext cx="1219200" cy="762000"/>
                </a:xfrm>
                <a:prstGeom prst="rect">
                  <a:avLst/>
                </a:prstGeom>
                <a:solidFill>
                  <a:schemeClr val="accent5">
                    <a:lumMod val="20000"/>
                    <a:lumOff val="80000"/>
                  </a:schemeClr>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Fun Tools</a:t>
                  </a:r>
                  <a:endParaRPr lang="en-US" dirty="0">
                    <a:solidFill>
                      <a:schemeClr val="tx1"/>
                    </a:solidFill>
                  </a:endParaRPr>
                </a:p>
              </p:txBody>
            </p:sp>
            <p:sp>
              <p:nvSpPr>
                <p:cNvPr id="33" name="Rectangle 32"/>
                <p:cNvSpPr/>
                <p:nvPr/>
              </p:nvSpPr>
              <p:spPr>
                <a:xfrm>
                  <a:off x="304800" y="1730190"/>
                  <a:ext cx="1175273" cy="762000"/>
                </a:xfrm>
                <a:prstGeom prst="rect">
                  <a:avLst/>
                </a:prstGeom>
                <a:solidFill>
                  <a:schemeClr val="accent1">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Markers</a:t>
                  </a:r>
                  <a:endParaRPr lang="en-US" dirty="0">
                    <a:solidFill>
                      <a:schemeClr val="tx1"/>
                    </a:solidFill>
                  </a:endParaRPr>
                </a:p>
              </p:txBody>
            </p:sp>
          </p:grpSp>
        </p:grpSp>
        <p:sp>
          <p:nvSpPr>
            <p:cNvPr id="12" name="Freeform 11"/>
            <p:cNvSpPr/>
            <p:nvPr/>
          </p:nvSpPr>
          <p:spPr>
            <a:xfrm>
              <a:off x="311151" y="1730375"/>
              <a:ext cx="3981151" cy="2593975"/>
            </a:xfrm>
            <a:custGeom>
              <a:avLst/>
              <a:gdLst>
                <a:gd name="connsiteX0" fmla="*/ 0 w 2721685"/>
                <a:gd name="connsiteY0" fmla="*/ 0 h 1731981"/>
                <a:gd name="connsiteX1" fmla="*/ 1420010 w 2721685"/>
                <a:gd name="connsiteY1" fmla="*/ 10758 h 1731981"/>
                <a:gd name="connsiteX2" fmla="*/ 1420010 w 2721685"/>
                <a:gd name="connsiteY2" fmla="*/ 828339 h 1731981"/>
                <a:gd name="connsiteX3" fmla="*/ 2721685 w 2721685"/>
                <a:gd name="connsiteY3" fmla="*/ 828339 h 1731981"/>
                <a:gd name="connsiteX4" fmla="*/ 2721685 w 2721685"/>
                <a:gd name="connsiteY4" fmla="*/ 1731981 h 1731981"/>
                <a:gd name="connsiteX5" fmla="*/ 1570617 w 2721685"/>
                <a:gd name="connsiteY5" fmla="*/ 1699708 h 1731981"/>
                <a:gd name="connsiteX6" fmla="*/ 1549102 w 2721685"/>
                <a:gd name="connsiteY6" fmla="*/ 1710466 h 1731981"/>
                <a:gd name="connsiteX7" fmla="*/ 1570617 w 2721685"/>
                <a:gd name="connsiteY7" fmla="*/ 1699708 h 1731981"/>
                <a:gd name="connsiteX0" fmla="*/ 0 w 2721685"/>
                <a:gd name="connsiteY0" fmla="*/ 0 h 1731981"/>
                <a:gd name="connsiteX1" fmla="*/ 1420010 w 2721685"/>
                <a:gd name="connsiteY1" fmla="*/ 10758 h 1731981"/>
                <a:gd name="connsiteX2" fmla="*/ 1420010 w 2721685"/>
                <a:gd name="connsiteY2" fmla="*/ 828339 h 1731981"/>
                <a:gd name="connsiteX3" fmla="*/ 2721685 w 2721685"/>
                <a:gd name="connsiteY3" fmla="*/ 828339 h 1731981"/>
                <a:gd name="connsiteX4" fmla="*/ 2721685 w 2721685"/>
                <a:gd name="connsiteY4" fmla="*/ 1731981 h 1731981"/>
                <a:gd name="connsiteX5" fmla="*/ 1570617 w 2721685"/>
                <a:gd name="connsiteY5" fmla="*/ 1699708 h 1731981"/>
                <a:gd name="connsiteX6" fmla="*/ 1549102 w 2721685"/>
                <a:gd name="connsiteY6" fmla="*/ 1710466 h 1731981"/>
                <a:gd name="connsiteX0" fmla="*/ 0 w 2721685"/>
                <a:gd name="connsiteY0" fmla="*/ 0 h 1731981"/>
                <a:gd name="connsiteX1" fmla="*/ 1420010 w 2721685"/>
                <a:gd name="connsiteY1" fmla="*/ 10758 h 1731981"/>
                <a:gd name="connsiteX2" fmla="*/ 1420010 w 2721685"/>
                <a:gd name="connsiteY2" fmla="*/ 828339 h 1731981"/>
                <a:gd name="connsiteX3" fmla="*/ 2721685 w 2721685"/>
                <a:gd name="connsiteY3" fmla="*/ 828339 h 1731981"/>
                <a:gd name="connsiteX4" fmla="*/ 2721685 w 2721685"/>
                <a:gd name="connsiteY4" fmla="*/ 1731981 h 1731981"/>
                <a:gd name="connsiteX5" fmla="*/ 1570617 w 2721685"/>
                <a:gd name="connsiteY5" fmla="*/ 1699708 h 1731981"/>
                <a:gd name="connsiteX6" fmla="*/ 1516829 w 2721685"/>
                <a:gd name="connsiteY6" fmla="*/ 1721223 h 1731981"/>
                <a:gd name="connsiteX0" fmla="*/ 0 w 2721685"/>
                <a:gd name="connsiteY0" fmla="*/ 0 h 1731981"/>
                <a:gd name="connsiteX1" fmla="*/ 1420010 w 2721685"/>
                <a:gd name="connsiteY1" fmla="*/ 10758 h 1731981"/>
                <a:gd name="connsiteX2" fmla="*/ 1420010 w 2721685"/>
                <a:gd name="connsiteY2" fmla="*/ 828339 h 1731981"/>
                <a:gd name="connsiteX3" fmla="*/ 2721685 w 2721685"/>
                <a:gd name="connsiteY3" fmla="*/ 828339 h 1731981"/>
                <a:gd name="connsiteX4" fmla="*/ 2721685 w 2721685"/>
                <a:gd name="connsiteY4" fmla="*/ 1731981 h 1731981"/>
                <a:gd name="connsiteX5" fmla="*/ 1570617 w 2721685"/>
                <a:gd name="connsiteY5" fmla="*/ 1699708 h 1731981"/>
                <a:gd name="connsiteX0" fmla="*/ 0 w 2721685"/>
                <a:gd name="connsiteY0" fmla="*/ 0 h 1731981"/>
                <a:gd name="connsiteX1" fmla="*/ 1420010 w 2721685"/>
                <a:gd name="connsiteY1" fmla="*/ 10758 h 1731981"/>
                <a:gd name="connsiteX2" fmla="*/ 1420010 w 2721685"/>
                <a:gd name="connsiteY2" fmla="*/ 828339 h 1731981"/>
                <a:gd name="connsiteX3" fmla="*/ 2721685 w 2721685"/>
                <a:gd name="connsiteY3" fmla="*/ 828339 h 1731981"/>
                <a:gd name="connsiteX4" fmla="*/ 2721685 w 2721685"/>
                <a:gd name="connsiteY4" fmla="*/ 1731981 h 1731981"/>
                <a:gd name="connsiteX0" fmla="*/ 0 w 2721685"/>
                <a:gd name="connsiteY0" fmla="*/ 0 h 1795908"/>
                <a:gd name="connsiteX1" fmla="*/ 1420010 w 2721685"/>
                <a:gd name="connsiteY1" fmla="*/ 10758 h 1795908"/>
                <a:gd name="connsiteX2" fmla="*/ 1420010 w 2721685"/>
                <a:gd name="connsiteY2" fmla="*/ 828339 h 1795908"/>
                <a:gd name="connsiteX3" fmla="*/ 2721685 w 2721685"/>
                <a:gd name="connsiteY3" fmla="*/ 828339 h 1795908"/>
                <a:gd name="connsiteX4" fmla="*/ 2721685 w 2721685"/>
                <a:gd name="connsiteY4" fmla="*/ 1731981 h 1795908"/>
                <a:gd name="connsiteX5" fmla="*/ 2689412 w 2721685"/>
                <a:gd name="connsiteY5" fmla="*/ 1721224 h 1795908"/>
                <a:gd name="connsiteX0" fmla="*/ 0 w 2721685"/>
                <a:gd name="connsiteY0" fmla="*/ 0 h 1793403"/>
                <a:gd name="connsiteX1" fmla="*/ 1420010 w 2721685"/>
                <a:gd name="connsiteY1" fmla="*/ 10758 h 1793403"/>
                <a:gd name="connsiteX2" fmla="*/ 1420010 w 2721685"/>
                <a:gd name="connsiteY2" fmla="*/ 828339 h 1793403"/>
                <a:gd name="connsiteX3" fmla="*/ 2721685 w 2721685"/>
                <a:gd name="connsiteY3" fmla="*/ 828339 h 1793403"/>
                <a:gd name="connsiteX4" fmla="*/ 2721685 w 2721685"/>
                <a:gd name="connsiteY4" fmla="*/ 1731981 h 1793403"/>
                <a:gd name="connsiteX5" fmla="*/ 1968650 w 2721685"/>
                <a:gd name="connsiteY5" fmla="*/ 1710466 h 1793403"/>
                <a:gd name="connsiteX0" fmla="*/ 0 w 2721685"/>
                <a:gd name="connsiteY0" fmla="*/ 0 h 3550026"/>
                <a:gd name="connsiteX1" fmla="*/ 1420010 w 2721685"/>
                <a:gd name="connsiteY1" fmla="*/ 10758 h 3550026"/>
                <a:gd name="connsiteX2" fmla="*/ 1420010 w 2721685"/>
                <a:gd name="connsiteY2" fmla="*/ 828339 h 3550026"/>
                <a:gd name="connsiteX3" fmla="*/ 2721685 w 2721685"/>
                <a:gd name="connsiteY3" fmla="*/ 828339 h 3550026"/>
                <a:gd name="connsiteX4" fmla="*/ 2721685 w 2721685"/>
                <a:gd name="connsiteY4" fmla="*/ 1731981 h 3550026"/>
                <a:gd name="connsiteX5" fmla="*/ 2377441 w 2721685"/>
                <a:gd name="connsiteY5" fmla="*/ 3550024 h 3550026"/>
                <a:gd name="connsiteX0" fmla="*/ 0 w 2721685"/>
                <a:gd name="connsiteY0" fmla="*/ 0 h 1764158"/>
                <a:gd name="connsiteX1" fmla="*/ 1420010 w 2721685"/>
                <a:gd name="connsiteY1" fmla="*/ 10758 h 1764158"/>
                <a:gd name="connsiteX2" fmla="*/ 1420010 w 2721685"/>
                <a:gd name="connsiteY2" fmla="*/ 828339 h 1764158"/>
                <a:gd name="connsiteX3" fmla="*/ 2721685 w 2721685"/>
                <a:gd name="connsiteY3" fmla="*/ 828339 h 1764158"/>
                <a:gd name="connsiteX4" fmla="*/ 2721685 w 2721685"/>
                <a:gd name="connsiteY4" fmla="*/ 1731981 h 1764158"/>
                <a:gd name="connsiteX5" fmla="*/ 1043493 w 2721685"/>
                <a:gd name="connsiteY5" fmla="*/ 1463040 h 1764158"/>
                <a:gd name="connsiteX0" fmla="*/ 0 w 2721685"/>
                <a:gd name="connsiteY0" fmla="*/ 0 h 1731981"/>
                <a:gd name="connsiteX1" fmla="*/ 1420010 w 2721685"/>
                <a:gd name="connsiteY1" fmla="*/ 10758 h 1731981"/>
                <a:gd name="connsiteX2" fmla="*/ 1420010 w 2721685"/>
                <a:gd name="connsiteY2" fmla="*/ 828339 h 1731981"/>
                <a:gd name="connsiteX3" fmla="*/ 2721685 w 2721685"/>
                <a:gd name="connsiteY3" fmla="*/ 828339 h 1731981"/>
                <a:gd name="connsiteX4" fmla="*/ 2721685 w 2721685"/>
                <a:gd name="connsiteY4" fmla="*/ 1731981 h 1731981"/>
                <a:gd name="connsiteX0" fmla="*/ 0 w 2721685"/>
                <a:gd name="connsiteY0" fmla="*/ 0 h 1790332"/>
                <a:gd name="connsiteX1" fmla="*/ 1420010 w 2721685"/>
                <a:gd name="connsiteY1" fmla="*/ 10758 h 1790332"/>
                <a:gd name="connsiteX2" fmla="*/ 1420010 w 2721685"/>
                <a:gd name="connsiteY2" fmla="*/ 828339 h 1790332"/>
                <a:gd name="connsiteX3" fmla="*/ 2721685 w 2721685"/>
                <a:gd name="connsiteY3" fmla="*/ 828339 h 1790332"/>
                <a:gd name="connsiteX4" fmla="*/ 2721685 w 2721685"/>
                <a:gd name="connsiteY4" fmla="*/ 1731981 h 1790332"/>
                <a:gd name="connsiteX5" fmla="*/ 2700170 w 2721685"/>
                <a:gd name="connsiteY5" fmla="*/ 1699708 h 1790332"/>
                <a:gd name="connsiteX0" fmla="*/ 0 w 2721685"/>
                <a:gd name="connsiteY0" fmla="*/ 0 h 3313378"/>
                <a:gd name="connsiteX1" fmla="*/ 1420010 w 2721685"/>
                <a:gd name="connsiteY1" fmla="*/ 10758 h 3313378"/>
                <a:gd name="connsiteX2" fmla="*/ 1420010 w 2721685"/>
                <a:gd name="connsiteY2" fmla="*/ 828339 h 3313378"/>
                <a:gd name="connsiteX3" fmla="*/ 2721685 w 2721685"/>
                <a:gd name="connsiteY3" fmla="*/ 828339 h 3313378"/>
                <a:gd name="connsiteX4" fmla="*/ 2721685 w 2721685"/>
                <a:gd name="connsiteY4" fmla="*/ 1731981 h 3313378"/>
                <a:gd name="connsiteX5" fmla="*/ 1011220 w 2721685"/>
                <a:gd name="connsiteY5" fmla="*/ 3313355 h 3313378"/>
                <a:gd name="connsiteX0" fmla="*/ 0 w 2721685"/>
                <a:gd name="connsiteY0" fmla="*/ 0 h 1731981"/>
                <a:gd name="connsiteX1" fmla="*/ 1420010 w 2721685"/>
                <a:gd name="connsiteY1" fmla="*/ 10758 h 1731981"/>
                <a:gd name="connsiteX2" fmla="*/ 1420010 w 2721685"/>
                <a:gd name="connsiteY2" fmla="*/ 828339 h 1731981"/>
                <a:gd name="connsiteX3" fmla="*/ 2721685 w 2721685"/>
                <a:gd name="connsiteY3" fmla="*/ 828339 h 1731981"/>
                <a:gd name="connsiteX4" fmla="*/ 2721685 w 2721685"/>
                <a:gd name="connsiteY4" fmla="*/ 1731981 h 1731981"/>
                <a:gd name="connsiteX0" fmla="*/ 0 w 2721685"/>
                <a:gd name="connsiteY0" fmla="*/ 0 h 828339"/>
                <a:gd name="connsiteX1" fmla="*/ 1420010 w 2721685"/>
                <a:gd name="connsiteY1" fmla="*/ 10758 h 828339"/>
                <a:gd name="connsiteX2" fmla="*/ 1420010 w 2721685"/>
                <a:gd name="connsiteY2" fmla="*/ 828339 h 828339"/>
                <a:gd name="connsiteX3" fmla="*/ 2721685 w 2721685"/>
                <a:gd name="connsiteY3" fmla="*/ 828339 h 828339"/>
                <a:gd name="connsiteX0" fmla="*/ 0 w 2721685"/>
                <a:gd name="connsiteY0" fmla="*/ 0 h 828339"/>
                <a:gd name="connsiteX1" fmla="*/ 1420010 w 2721685"/>
                <a:gd name="connsiteY1" fmla="*/ 10758 h 828339"/>
                <a:gd name="connsiteX2" fmla="*/ 1420010 w 2721685"/>
                <a:gd name="connsiteY2" fmla="*/ 828339 h 828339"/>
                <a:gd name="connsiteX3" fmla="*/ 2721685 w 2721685"/>
                <a:gd name="connsiteY3" fmla="*/ 828339 h 828339"/>
                <a:gd name="connsiteX0" fmla="*/ 0 w 2818105"/>
                <a:gd name="connsiteY0" fmla="*/ 0 h 828339"/>
                <a:gd name="connsiteX1" fmla="*/ 1420010 w 2818105"/>
                <a:gd name="connsiteY1" fmla="*/ 10758 h 828339"/>
                <a:gd name="connsiteX2" fmla="*/ 1420010 w 2818105"/>
                <a:gd name="connsiteY2" fmla="*/ 828339 h 828339"/>
                <a:gd name="connsiteX3" fmla="*/ 2721685 w 2818105"/>
                <a:gd name="connsiteY3" fmla="*/ 828339 h 828339"/>
                <a:gd name="connsiteX4" fmla="*/ 2721685 w 2818105"/>
                <a:gd name="connsiteY4" fmla="*/ 817581 h 828339"/>
                <a:gd name="connsiteX0" fmla="*/ 0 w 2739453"/>
                <a:gd name="connsiteY0" fmla="*/ 0 h 2398957"/>
                <a:gd name="connsiteX1" fmla="*/ 1420010 w 2739453"/>
                <a:gd name="connsiteY1" fmla="*/ 10758 h 2398957"/>
                <a:gd name="connsiteX2" fmla="*/ 1420010 w 2739453"/>
                <a:gd name="connsiteY2" fmla="*/ 828339 h 2398957"/>
                <a:gd name="connsiteX3" fmla="*/ 2721685 w 2739453"/>
                <a:gd name="connsiteY3" fmla="*/ 828339 h 2398957"/>
                <a:gd name="connsiteX4" fmla="*/ 1097280 w 2739453"/>
                <a:gd name="connsiteY4" fmla="*/ 2398955 h 2398957"/>
                <a:gd name="connsiteX0" fmla="*/ 0 w 2739453"/>
                <a:gd name="connsiteY0" fmla="*/ 0 h 2398957"/>
                <a:gd name="connsiteX1" fmla="*/ 1420010 w 2739453"/>
                <a:gd name="connsiteY1" fmla="*/ 10758 h 2398957"/>
                <a:gd name="connsiteX2" fmla="*/ 1420010 w 2739453"/>
                <a:gd name="connsiteY2" fmla="*/ 828339 h 2398957"/>
                <a:gd name="connsiteX3" fmla="*/ 2721685 w 2739453"/>
                <a:gd name="connsiteY3" fmla="*/ 828339 h 2398957"/>
                <a:gd name="connsiteX4" fmla="*/ 1097280 w 2739453"/>
                <a:gd name="connsiteY4" fmla="*/ 2398955 h 2398957"/>
                <a:gd name="connsiteX0" fmla="*/ 0 w 2739453"/>
                <a:gd name="connsiteY0" fmla="*/ 0 h 2398957"/>
                <a:gd name="connsiteX1" fmla="*/ 1420010 w 2739453"/>
                <a:gd name="connsiteY1" fmla="*/ 10758 h 2398957"/>
                <a:gd name="connsiteX2" fmla="*/ 1420010 w 2739453"/>
                <a:gd name="connsiteY2" fmla="*/ 828339 h 2398957"/>
                <a:gd name="connsiteX3" fmla="*/ 2721685 w 2739453"/>
                <a:gd name="connsiteY3" fmla="*/ 828339 h 2398957"/>
                <a:gd name="connsiteX4" fmla="*/ 1097280 w 2739453"/>
                <a:gd name="connsiteY4" fmla="*/ 2398955 h 2398957"/>
                <a:gd name="connsiteX0" fmla="*/ 0 w 2739453"/>
                <a:gd name="connsiteY0" fmla="*/ 0 h 2398957"/>
                <a:gd name="connsiteX1" fmla="*/ 1420010 w 2739453"/>
                <a:gd name="connsiteY1" fmla="*/ 10758 h 2398957"/>
                <a:gd name="connsiteX2" fmla="*/ 1420010 w 2739453"/>
                <a:gd name="connsiteY2" fmla="*/ 828339 h 2398957"/>
                <a:gd name="connsiteX3" fmla="*/ 2721685 w 2739453"/>
                <a:gd name="connsiteY3" fmla="*/ 828339 h 2398957"/>
                <a:gd name="connsiteX4" fmla="*/ 1097280 w 2739453"/>
                <a:gd name="connsiteY4" fmla="*/ 2398955 h 2398957"/>
                <a:gd name="connsiteX0" fmla="*/ 0 w 2721685"/>
                <a:gd name="connsiteY0" fmla="*/ 0 h 2398955"/>
                <a:gd name="connsiteX1" fmla="*/ 1420010 w 2721685"/>
                <a:gd name="connsiteY1" fmla="*/ 10758 h 2398955"/>
                <a:gd name="connsiteX2" fmla="*/ 1420010 w 2721685"/>
                <a:gd name="connsiteY2" fmla="*/ 828339 h 2398955"/>
                <a:gd name="connsiteX3" fmla="*/ 2721685 w 2721685"/>
                <a:gd name="connsiteY3" fmla="*/ 828339 h 2398955"/>
                <a:gd name="connsiteX4" fmla="*/ 1097280 w 2721685"/>
                <a:gd name="connsiteY4" fmla="*/ 2398955 h 2398955"/>
                <a:gd name="connsiteX0" fmla="*/ 0 w 2721685"/>
                <a:gd name="connsiteY0" fmla="*/ 0 h 1742739"/>
                <a:gd name="connsiteX1" fmla="*/ 1420010 w 2721685"/>
                <a:gd name="connsiteY1" fmla="*/ 10758 h 1742739"/>
                <a:gd name="connsiteX2" fmla="*/ 1420010 w 2721685"/>
                <a:gd name="connsiteY2" fmla="*/ 828339 h 1742739"/>
                <a:gd name="connsiteX3" fmla="*/ 2721685 w 2721685"/>
                <a:gd name="connsiteY3" fmla="*/ 828339 h 1742739"/>
                <a:gd name="connsiteX4" fmla="*/ 2710927 w 2721685"/>
                <a:gd name="connsiteY4" fmla="*/ 1742739 h 1742739"/>
                <a:gd name="connsiteX0" fmla="*/ 0 w 2743200"/>
                <a:gd name="connsiteY0" fmla="*/ 0 h 1775012"/>
                <a:gd name="connsiteX1" fmla="*/ 1420010 w 2743200"/>
                <a:gd name="connsiteY1" fmla="*/ 10758 h 1775012"/>
                <a:gd name="connsiteX2" fmla="*/ 1420010 w 2743200"/>
                <a:gd name="connsiteY2" fmla="*/ 828339 h 1775012"/>
                <a:gd name="connsiteX3" fmla="*/ 2721685 w 2743200"/>
                <a:gd name="connsiteY3" fmla="*/ 828339 h 1775012"/>
                <a:gd name="connsiteX4" fmla="*/ 2743200 w 2743200"/>
                <a:gd name="connsiteY4" fmla="*/ 1775012 h 1775012"/>
                <a:gd name="connsiteX0" fmla="*/ 0 w 2732442"/>
                <a:gd name="connsiteY0" fmla="*/ 0 h 1775012"/>
                <a:gd name="connsiteX1" fmla="*/ 1420010 w 2732442"/>
                <a:gd name="connsiteY1" fmla="*/ 10758 h 1775012"/>
                <a:gd name="connsiteX2" fmla="*/ 1420010 w 2732442"/>
                <a:gd name="connsiteY2" fmla="*/ 828339 h 1775012"/>
                <a:gd name="connsiteX3" fmla="*/ 2721685 w 2732442"/>
                <a:gd name="connsiteY3" fmla="*/ 828339 h 1775012"/>
                <a:gd name="connsiteX4" fmla="*/ 2732442 w 2732442"/>
                <a:gd name="connsiteY4" fmla="*/ 1775012 h 1775012"/>
                <a:gd name="connsiteX0" fmla="*/ 0 w 2743200"/>
                <a:gd name="connsiteY0" fmla="*/ 0 h 1742739"/>
                <a:gd name="connsiteX1" fmla="*/ 1420010 w 2743200"/>
                <a:gd name="connsiteY1" fmla="*/ 10758 h 1742739"/>
                <a:gd name="connsiteX2" fmla="*/ 1420010 w 2743200"/>
                <a:gd name="connsiteY2" fmla="*/ 828339 h 1742739"/>
                <a:gd name="connsiteX3" fmla="*/ 2721685 w 2743200"/>
                <a:gd name="connsiteY3" fmla="*/ 828339 h 1742739"/>
                <a:gd name="connsiteX4" fmla="*/ 2743200 w 2743200"/>
                <a:gd name="connsiteY4" fmla="*/ 1742739 h 1742739"/>
                <a:gd name="connsiteX0" fmla="*/ 0 w 2721685"/>
                <a:gd name="connsiteY0" fmla="*/ 0 h 1742739"/>
                <a:gd name="connsiteX1" fmla="*/ 1420010 w 2721685"/>
                <a:gd name="connsiteY1" fmla="*/ 10758 h 1742739"/>
                <a:gd name="connsiteX2" fmla="*/ 1420010 w 2721685"/>
                <a:gd name="connsiteY2" fmla="*/ 828339 h 1742739"/>
                <a:gd name="connsiteX3" fmla="*/ 2721685 w 2721685"/>
                <a:gd name="connsiteY3" fmla="*/ 828339 h 1742739"/>
                <a:gd name="connsiteX4" fmla="*/ 2721684 w 2721685"/>
                <a:gd name="connsiteY4" fmla="*/ 1742739 h 1742739"/>
                <a:gd name="connsiteX0" fmla="*/ 0 w 2721685"/>
                <a:gd name="connsiteY0" fmla="*/ 0 h 1808324"/>
                <a:gd name="connsiteX1" fmla="*/ 1420010 w 2721685"/>
                <a:gd name="connsiteY1" fmla="*/ 10758 h 1808324"/>
                <a:gd name="connsiteX2" fmla="*/ 1420010 w 2721685"/>
                <a:gd name="connsiteY2" fmla="*/ 828339 h 1808324"/>
                <a:gd name="connsiteX3" fmla="*/ 2721685 w 2721685"/>
                <a:gd name="connsiteY3" fmla="*/ 828339 h 1808324"/>
                <a:gd name="connsiteX4" fmla="*/ 2721684 w 2721685"/>
                <a:gd name="connsiteY4" fmla="*/ 1742739 h 1808324"/>
                <a:gd name="connsiteX5" fmla="*/ 2715634 w 2721685"/>
                <a:gd name="connsiteY5" fmla="*/ 1735119 h 1808324"/>
                <a:gd name="connsiteX0" fmla="*/ 0 w 2721685"/>
                <a:gd name="connsiteY0" fmla="*/ 0 h 1789286"/>
                <a:gd name="connsiteX1" fmla="*/ 1420010 w 2721685"/>
                <a:gd name="connsiteY1" fmla="*/ 10758 h 1789286"/>
                <a:gd name="connsiteX2" fmla="*/ 1420010 w 2721685"/>
                <a:gd name="connsiteY2" fmla="*/ 828339 h 1789286"/>
                <a:gd name="connsiteX3" fmla="*/ 2721685 w 2721685"/>
                <a:gd name="connsiteY3" fmla="*/ 828339 h 1789286"/>
                <a:gd name="connsiteX4" fmla="*/ 2721684 w 2721685"/>
                <a:gd name="connsiteY4" fmla="*/ 1742739 h 1789286"/>
                <a:gd name="connsiteX5" fmla="*/ 1686934 w 2721685"/>
                <a:gd name="connsiteY5" fmla="*/ 1627169 h 1789286"/>
                <a:gd name="connsiteX0" fmla="*/ 0 w 2721685"/>
                <a:gd name="connsiteY0" fmla="*/ 0 h 1742739"/>
                <a:gd name="connsiteX1" fmla="*/ 1420010 w 2721685"/>
                <a:gd name="connsiteY1" fmla="*/ 10758 h 1742739"/>
                <a:gd name="connsiteX2" fmla="*/ 1420010 w 2721685"/>
                <a:gd name="connsiteY2" fmla="*/ 828339 h 1742739"/>
                <a:gd name="connsiteX3" fmla="*/ 2721685 w 2721685"/>
                <a:gd name="connsiteY3" fmla="*/ 828339 h 1742739"/>
                <a:gd name="connsiteX4" fmla="*/ 2721684 w 2721685"/>
                <a:gd name="connsiteY4" fmla="*/ 1742739 h 1742739"/>
                <a:gd name="connsiteX5" fmla="*/ 1686934 w 2721685"/>
                <a:gd name="connsiteY5" fmla="*/ 1627169 h 1742739"/>
                <a:gd name="connsiteX0" fmla="*/ 0 w 2721685"/>
                <a:gd name="connsiteY0" fmla="*/ 0 h 1742739"/>
                <a:gd name="connsiteX1" fmla="*/ 1420010 w 2721685"/>
                <a:gd name="connsiteY1" fmla="*/ 10758 h 1742739"/>
                <a:gd name="connsiteX2" fmla="*/ 1420010 w 2721685"/>
                <a:gd name="connsiteY2" fmla="*/ 828339 h 1742739"/>
                <a:gd name="connsiteX3" fmla="*/ 2721685 w 2721685"/>
                <a:gd name="connsiteY3" fmla="*/ 828339 h 1742739"/>
                <a:gd name="connsiteX4" fmla="*/ 2721684 w 2721685"/>
                <a:gd name="connsiteY4" fmla="*/ 1742739 h 1742739"/>
                <a:gd name="connsiteX5" fmla="*/ 1572634 w 2721685"/>
                <a:gd name="connsiteY5" fmla="*/ 1738294 h 1742739"/>
                <a:gd name="connsiteX0" fmla="*/ 0 w 2721685"/>
                <a:gd name="connsiteY0" fmla="*/ 0 h 1747819"/>
                <a:gd name="connsiteX1" fmla="*/ 1420010 w 2721685"/>
                <a:gd name="connsiteY1" fmla="*/ 10758 h 1747819"/>
                <a:gd name="connsiteX2" fmla="*/ 1420010 w 2721685"/>
                <a:gd name="connsiteY2" fmla="*/ 828339 h 1747819"/>
                <a:gd name="connsiteX3" fmla="*/ 2721685 w 2721685"/>
                <a:gd name="connsiteY3" fmla="*/ 828339 h 1747819"/>
                <a:gd name="connsiteX4" fmla="*/ 2721684 w 2721685"/>
                <a:gd name="connsiteY4" fmla="*/ 1742739 h 1747819"/>
                <a:gd name="connsiteX5" fmla="*/ 1544059 w 2721685"/>
                <a:gd name="connsiteY5" fmla="*/ 1747819 h 1747819"/>
                <a:gd name="connsiteX0" fmla="*/ 0 w 2721685"/>
                <a:gd name="connsiteY0" fmla="*/ 0 h 1742739"/>
                <a:gd name="connsiteX1" fmla="*/ 1420010 w 2721685"/>
                <a:gd name="connsiteY1" fmla="*/ 10758 h 1742739"/>
                <a:gd name="connsiteX2" fmla="*/ 1420010 w 2721685"/>
                <a:gd name="connsiteY2" fmla="*/ 828339 h 1742739"/>
                <a:gd name="connsiteX3" fmla="*/ 2721685 w 2721685"/>
                <a:gd name="connsiteY3" fmla="*/ 828339 h 1742739"/>
                <a:gd name="connsiteX4" fmla="*/ 2721684 w 2721685"/>
                <a:gd name="connsiteY4" fmla="*/ 1742739 h 1742739"/>
                <a:gd name="connsiteX5" fmla="*/ 1550409 w 2721685"/>
                <a:gd name="connsiteY5" fmla="*/ 1738294 h 1742739"/>
                <a:gd name="connsiteX0" fmla="*/ 0 w 2721685"/>
                <a:gd name="connsiteY0" fmla="*/ 0 h 1742739"/>
                <a:gd name="connsiteX1" fmla="*/ 1420010 w 2721685"/>
                <a:gd name="connsiteY1" fmla="*/ 10758 h 1742739"/>
                <a:gd name="connsiteX2" fmla="*/ 1420010 w 2721685"/>
                <a:gd name="connsiteY2" fmla="*/ 828339 h 1742739"/>
                <a:gd name="connsiteX3" fmla="*/ 2721685 w 2721685"/>
                <a:gd name="connsiteY3" fmla="*/ 828339 h 1742739"/>
                <a:gd name="connsiteX4" fmla="*/ 2721684 w 2721685"/>
                <a:gd name="connsiteY4" fmla="*/ 1742739 h 1742739"/>
                <a:gd name="connsiteX5" fmla="*/ 1550409 w 2721685"/>
                <a:gd name="connsiteY5" fmla="*/ 1738294 h 1742739"/>
                <a:gd name="connsiteX6" fmla="*/ 1547234 w 2721685"/>
                <a:gd name="connsiteY6" fmla="*/ 1722419 h 1742739"/>
                <a:gd name="connsiteX0" fmla="*/ 0 w 2721685"/>
                <a:gd name="connsiteY0" fmla="*/ 0 h 1742739"/>
                <a:gd name="connsiteX1" fmla="*/ 1420010 w 2721685"/>
                <a:gd name="connsiteY1" fmla="*/ 10758 h 1742739"/>
                <a:gd name="connsiteX2" fmla="*/ 1420010 w 2721685"/>
                <a:gd name="connsiteY2" fmla="*/ 828339 h 1742739"/>
                <a:gd name="connsiteX3" fmla="*/ 2721685 w 2721685"/>
                <a:gd name="connsiteY3" fmla="*/ 828339 h 1742739"/>
                <a:gd name="connsiteX4" fmla="*/ 2721684 w 2721685"/>
                <a:gd name="connsiteY4" fmla="*/ 1742739 h 1742739"/>
                <a:gd name="connsiteX5" fmla="*/ 1550409 w 2721685"/>
                <a:gd name="connsiteY5" fmla="*/ 1738294 h 1742739"/>
                <a:gd name="connsiteX6" fmla="*/ 1334509 w 2721685"/>
                <a:gd name="connsiteY6" fmla="*/ 1582719 h 1742739"/>
                <a:gd name="connsiteX0" fmla="*/ 0 w 2721685"/>
                <a:gd name="connsiteY0" fmla="*/ 0 h 1742739"/>
                <a:gd name="connsiteX1" fmla="*/ 1420010 w 2721685"/>
                <a:gd name="connsiteY1" fmla="*/ 10758 h 1742739"/>
                <a:gd name="connsiteX2" fmla="*/ 1420010 w 2721685"/>
                <a:gd name="connsiteY2" fmla="*/ 828339 h 1742739"/>
                <a:gd name="connsiteX3" fmla="*/ 2721685 w 2721685"/>
                <a:gd name="connsiteY3" fmla="*/ 828339 h 1742739"/>
                <a:gd name="connsiteX4" fmla="*/ 2721684 w 2721685"/>
                <a:gd name="connsiteY4" fmla="*/ 1742739 h 1742739"/>
                <a:gd name="connsiteX5" fmla="*/ 1550409 w 2721685"/>
                <a:gd name="connsiteY5" fmla="*/ 1738294 h 1742739"/>
                <a:gd name="connsiteX6" fmla="*/ 1334509 w 2721685"/>
                <a:gd name="connsiteY6" fmla="*/ 1582719 h 1742739"/>
                <a:gd name="connsiteX0" fmla="*/ 0 w 2721685"/>
                <a:gd name="connsiteY0" fmla="*/ 0 h 2586019"/>
                <a:gd name="connsiteX1" fmla="*/ 1420010 w 2721685"/>
                <a:gd name="connsiteY1" fmla="*/ 10758 h 2586019"/>
                <a:gd name="connsiteX2" fmla="*/ 1420010 w 2721685"/>
                <a:gd name="connsiteY2" fmla="*/ 828339 h 2586019"/>
                <a:gd name="connsiteX3" fmla="*/ 2721685 w 2721685"/>
                <a:gd name="connsiteY3" fmla="*/ 828339 h 2586019"/>
                <a:gd name="connsiteX4" fmla="*/ 2721684 w 2721685"/>
                <a:gd name="connsiteY4" fmla="*/ 1742739 h 2586019"/>
                <a:gd name="connsiteX5" fmla="*/ 1550409 w 2721685"/>
                <a:gd name="connsiteY5" fmla="*/ 1738294 h 2586019"/>
                <a:gd name="connsiteX6" fmla="*/ 1550409 w 2721685"/>
                <a:gd name="connsiteY6" fmla="*/ 2586019 h 2586019"/>
                <a:gd name="connsiteX0" fmla="*/ 0 w 2721685"/>
                <a:gd name="connsiteY0" fmla="*/ 0 h 2649732"/>
                <a:gd name="connsiteX1" fmla="*/ 1420010 w 2721685"/>
                <a:gd name="connsiteY1" fmla="*/ 10758 h 2649732"/>
                <a:gd name="connsiteX2" fmla="*/ 1420010 w 2721685"/>
                <a:gd name="connsiteY2" fmla="*/ 828339 h 2649732"/>
                <a:gd name="connsiteX3" fmla="*/ 2721685 w 2721685"/>
                <a:gd name="connsiteY3" fmla="*/ 828339 h 2649732"/>
                <a:gd name="connsiteX4" fmla="*/ 2721684 w 2721685"/>
                <a:gd name="connsiteY4" fmla="*/ 1742739 h 2649732"/>
                <a:gd name="connsiteX5" fmla="*/ 1550409 w 2721685"/>
                <a:gd name="connsiteY5" fmla="*/ 1738294 h 2649732"/>
                <a:gd name="connsiteX6" fmla="*/ 1550409 w 2721685"/>
                <a:gd name="connsiteY6" fmla="*/ 2586019 h 2649732"/>
                <a:gd name="connsiteX7" fmla="*/ 1547234 w 2721685"/>
                <a:gd name="connsiteY7" fmla="*/ 2589194 h 2649732"/>
                <a:gd name="connsiteX0" fmla="*/ 0 w 2721685"/>
                <a:gd name="connsiteY0" fmla="*/ 0 h 2635343"/>
                <a:gd name="connsiteX1" fmla="*/ 1420010 w 2721685"/>
                <a:gd name="connsiteY1" fmla="*/ 10758 h 2635343"/>
                <a:gd name="connsiteX2" fmla="*/ 1420010 w 2721685"/>
                <a:gd name="connsiteY2" fmla="*/ 828339 h 2635343"/>
                <a:gd name="connsiteX3" fmla="*/ 2721685 w 2721685"/>
                <a:gd name="connsiteY3" fmla="*/ 828339 h 2635343"/>
                <a:gd name="connsiteX4" fmla="*/ 2721684 w 2721685"/>
                <a:gd name="connsiteY4" fmla="*/ 1742739 h 2635343"/>
                <a:gd name="connsiteX5" fmla="*/ 1550409 w 2721685"/>
                <a:gd name="connsiteY5" fmla="*/ 1738294 h 2635343"/>
                <a:gd name="connsiteX6" fmla="*/ 1550409 w 2721685"/>
                <a:gd name="connsiteY6" fmla="*/ 2586019 h 2635343"/>
                <a:gd name="connsiteX7" fmla="*/ 1020184 w 2721685"/>
                <a:gd name="connsiteY7" fmla="*/ 2519344 h 2635343"/>
                <a:gd name="connsiteX0" fmla="*/ 0 w 2721685"/>
                <a:gd name="connsiteY0" fmla="*/ 0 h 2586019"/>
                <a:gd name="connsiteX1" fmla="*/ 1420010 w 2721685"/>
                <a:gd name="connsiteY1" fmla="*/ 10758 h 2586019"/>
                <a:gd name="connsiteX2" fmla="*/ 1420010 w 2721685"/>
                <a:gd name="connsiteY2" fmla="*/ 828339 h 2586019"/>
                <a:gd name="connsiteX3" fmla="*/ 2721685 w 2721685"/>
                <a:gd name="connsiteY3" fmla="*/ 828339 h 2586019"/>
                <a:gd name="connsiteX4" fmla="*/ 2721684 w 2721685"/>
                <a:gd name="connsiteY4" fmla="*/ 1742739 h 2586019"/>
                <a:gd name="connsiteX5" fmla="*/ 1550409 w 2721685"/>
                <a:gd name="connsiteY5" fmla="*/ 1738294 h 2586019"/>
                <a:gd name="connsiteX6" fmla="*/ 1550409 w 2721685"/>
                <a:gd name="connsiteY6" fmla="*/ 2586019 h 2586019"/>
                <a:gd name="connsiteX7" fmla="*/ 1020184 w 2721685"/>
                <a:gd name="connsiteY7" fmla="*/ 2519344 h 2586019"/>
                <a:gd name="connsiteX0" fmla="*/ 0 w 2721685"/>
                <a:gd name="connsiteY0" fmla="*/ 0 h 2586019"/>
                <a:gd name="connsiteX1" fmla="*/ 1420010 w 2721685"/>
                <a:gd name="connsiteY1" fmla="*/ 10758 h 2586019"/>
                <a:gd name="connsiteX2" fmla="*/ 1420010 w 2721685"/>
                <a:gd name="connsiteY2" fmla="*/ 828339 h 2586019"/>
                <a:gd name="connsiteX3" fmla="*/ 2721685 w 2721685"/>
                <a:gd name="connsiteY3" fmla="*/ 828339 h 2586019"/>
                <a:gd name="connsiteX4" fmla="*/ 2721684 w 2721685"/>
                <a:gd name="connsiteY4" fmla="*/ 1742739 h 2586019"/>
                <a:gd name="connsiteX5" fmla="*/ 1550409 w 2721685"/>
                <a:gd name="connsiteY5" fmla="*/ 1738294 h 2586019"/>
                <a:gd name="connsiteX6" fmla="*/ 1550409 w 2721685"/>
                <a:gd name="connsiteY6" fmla="*/ 2586019 h 2586019"/>
                <a:gd name="connsiteX7" fmla="*/ 474084 w 2721685"/>
                <a:gd name="connsiteY7" fmla="*/ 2554269 h 2586019"/>
                <a:gd name="connsiteX0" fmla="*/ 1259466 w 3981151"/>
                <a:gd name="connsiteY0" fmla="*/ 0 h 2592369"/>
                <a:gd name="connsiteX1" fmla="*/ 2679476 w 3981151"/>
                <a:gd name="connsiteY1" fmla="*/ 10758 h 2592369"/>
                <a:gd name="connsiteX2" fmla="*/ 2679476 w 3981151"/>
                <a:gd name="connsiteY2" fmla="*/ 828339 h 2592369"/>
                <a:gd name="connsiteX3" fmla="*/ 3981151 w 3981151"/>
                <a:gd name="connsiteY3" fmla="*/ 828339 h 2592369"/>
                <a:gd name="connsiteX4" fmla="*/ 3981150 w 3981151"/>
                <a:gd name="connsiteY4" fmla="*/ 1742739 h 2592369"/>
                <a:gd name="connsiteX5" fmla="*/ 2809875 w 3981151"/>
                <a:gd name="connsiteY5" fmla="*/ 1738294 h 2592369"/>
                <a:gd name="connsiteX6" fmla="*/ 2809875 w 3981151"/>
                <a:gd name="connsiteY6" fmla="*/ 2586019 h 2592369"/>
                <a:gd name="connsiteX7" fmla="*/ 0 w 3981151"/>
                <a:gd name="connsiteY7" fmla="*/ 2592369 h 2592369"/>
                <a:gd name="connsiteX0" fmla="*/ 1468518 w 4190203"/>
                <a:gd name="connsiteY0" fmla="*/ 0 h 2595544"/>
                <a:gd name="connsiteX1" fmla="*/ 2888528 w 4190203"/>
                <a:gd name="connsiteY1" fmla="*/ 10758 h 2595544"/>
                <a:gd name="connsiteX2" fmla="*/ 2888528 w 4190203"/>
                <a:gd name="connsiteY2" fmla="*/ 828339 h 2595544"/>
                <a:gd name="connsiteX3" fmla="*/ 4190203 w 4190203"/>
                <a:gd name="connsiteY3" fmla="*/ 828339 h 2595544"/>
                <a:gd name="connsiteX4" fmla="*/ 4190202 w 4190203"/>
                <a:gd name="connsiteY4" fmla="*/ 1742739 h 2595544"/>
                <a:gd name="connsiteX5" fmla="*/ 3018927 w 4190203"/>
                <a:gd name="connsiteY5" fmla="*/ 1738294 h 2595544"/>
                <a:gd name="connsiteX6" fmla="*/ 3018927 w 4190203"/>
                <a:gd name="connsiteY6" fmla="*/ 2586019 h 2595544"/>
                <a:gd name="connsiteX7" fmla="*/ 209052 w 4190203"/>
                <a:gd name="connsiteY7" fmla="*/ 2592369 h 2595544"/>
                <a:gd name="connsiteX8" fmla="*/ 205877 w 4190203"/>
                <a:gd name="connsiteY8" fmla="*/ 2595544 h 2595544"/>
                <a:gd name="connsiteX0" fmla="*/ 1418499 w 4140184"/>
                <a:gd name="connsiteY0" fmla="*/ 0 h 2592371"/>
                <a:gd name="connsiteX1" fmla="*/ 2838509 w 4140184"/>
                <a:gd name="connsiteY1" fmla="*/ 10758 h 2592371"/>
                <a:gd name="connsiteX2" fmla="*/ 2838509 w 4140184"/>
                <a:gd name="connsiteY2" fmla="*/ 828339 h 2592371"/>
                <a:gd name="connsiteX3" fmla="*/ 4140184 w 4140184"/>
                <a:gd name="connsiteY3" fmla="*/ 828339 h 2592371"/>
                <a:gd name="connsiteX4" fmla="*/ 4140183 w 4140184"/>
                <a:gd name="connsiteY4" fmla="*/ 1742739 h 2592371"/>
                <a:gd name="connsiteX5" fmla="*/ 2968908 w 4140184"/>
                <a:gd name="connsiteY5" fmla="*/ 1738294 h 2592371"/>
                <a:gd name="connsiteX6" fmla="*/ 2968908 w 4140184"/>
                <a:gd name="connsiteY6" fmla="*/ 2586019 h 2592371"/>
                <a:gd name="connsiteX7" fmla="*/ 159033 w 4140184"/>
                <a:gd name="connsiteY7" fmla="*/ 2592369 h 2592371"/>
                <a:gd name="connsiteX8" fmla="*/ 406683 w 4140184"/>
                <a:gd name="connsiteY8" fmla="*/ 1862119 h 2592371"/>
                <a:gd name="connsiteX0" fmla="*/ 1259466 w 3981151"/>
                <a:gd name="connsiteY0" fmla="*/ 0 h 2592369"/>
                <a:gd name="connsiteX1" fmla="*/ 2679476 w 3981151"/>
                <a:gd name="connsiteY1" fmla="*/ 10758 h 2592369"/>
                <a:gd name="connsiteX2" fmla="*/ 2679476 w 3981151"/>
                <a:gd name="connsiteY2" fmla="*/ 828339 h 2592369"/>
                <a:gd name="connsiteX3" fmla="*/ 3981151 w 3981151"/>
                <a:gd name="connsiteY3" fmla="*/ 828339 h 2592369"/>
                <a:gd name="connsiteX4" fmla="*/ 3981150 w 3981151"/>
                <a:gd name="connsiteY4" fmla="*/ 1742739 h 2592369"/>
                <a:gd name="connsiteX5" fmla="*/ 2809875 w 3981151"/>
                <a:gd name="connsiteY5" fmla="*/ 1738294 h 2592369"/>
                <a:gd name="connsiteX6" fmla="*/ 2809875 w 3981151"/>
                <a:gd name="connsiteY6" fmla="*/ 2586019 h 2592369"/>
                <a:gd name="connsiteX7" fmla="*/ 0 w 3981151"/>
                <a:gd name="connsiteY7" fmla="*/ 2592369 h 2592369"/>
                <a:gd name="connsiteX8" fmla="*/ 247650 w 3981151"/>
                <a:gd name="connsiteY8" fmla="*/ 1862119 h 2592369"/>
                <a:gd name="connsiteX0" fmla="*/ 1259466 w 3981151"/>
                <a:gd name="connsiteY0" fmla="*/ 0 h 2592369"/>
                <a:gd name="connsiteX1" fmla="*/ 2679476 w 3981151"/>
                <a:gd name="connsiteY1" fmla="*/ 10758 h 2592369"/>
                <a:gd name="connsiteX2" fmla="*/ 2679476 w 3981151"/>
                <a:gd name="connsiteY2" fmla="*/ 828339 h 2592369"/>
                <a:gd name="connsiteX3" fmla="*/ 3981151 w 3981151"/>
                <a:gd name="connsiteY3" fmla="*/ 828339 h 2592369"/>
                <a:gd name="connsiteX4" fmla="*/ 3981150 w 3981151"/>
                <a:gd name="connsiteY4" fmla="*/ 1742739 h 2592369"/>
                <a:gd name="connsiteX5" fmla="*/ 2809875 w 3981151"/>
                <a:gd name="connsiteY5" fmla="*/ 1738294 h 2592369"/>
                <a:gd name="connsiteX6" fmla="*/ 2809875 w 3981151"/>
                <a:gd name="connsiteY6" fmla="*/ 2586019 h 2592369"/>
                <a:gd name="connsiteX7" fmla="*/ 0 w 3981151"/>
                <a:gd name="connsiteY7" fmla="*/ 2592369 h 2592369"/>
                <a:gd name="connsiteX8" fmla="*/ 0 w 3981151"/>
                <a:gd name="connsiteY8" fmla="*/ 1693844 h 2592369"/>
                <a:gd name="connsiteX0" fmla="*/ 1265817 w 3987502"/>
                <a:gd name="connsiteY0" fmla="*/ 0 h 2592369"/>
                <a:gd name="connsiteX1" fmla="*/ 2685827 w 3987502"/>
                <a:gd name="connsiteY1" fmla="*/ 10758 h 2592369"/>
                <a:gd name="connsiteX2" fmla="*/ 2685827 w 3987502"/>
                <a:gd name="connsiteY2" fmla="*/ 828339 h 2592369"/>
                <a:gd name="connsiteX3" fmla="*/ 3987502 w 3987502"/>
                <a:gd name="connsiteY3" fmla="*/ 828339 h 2592369"/>
                <a:gd name="connsiteX4" fmla="*/ 3987501 w 3987502"/>
                <a:gd name="connsiteY4" fmla="*/ 1742739 h 2592369"/>
                <a:gd name="connsiteX5" fmla="*/ 2816226 w 3987502"/>
                <a:gd name="connsiteY5" fmla="*/ 1738294 h 2592369"/>
                <a:gd name="connsiteX6" fmla="*/ 2816226 w 3987502"/>
                <a:gd name="connsiteY6" fmla="*/ 2586019 h 2592369"/>
                <a:gd name="connsiteX7" fmla="*/ 6351 w 3987502"/>
                <a:gd name="connsiteY7" fmla="*/ 2592369 h 2592369"/>
                <a:gd name="connsiteX8" fmla="*/ 6351 w 3987502"/>
                <a:gd name="connsiteY8" fmla="*/ 1693844 h 2592369"/>
                <a:gd name="connsiteX9" fmla="*/ 0 w 3987502"/>
                <a:gd name="connsiteY9" fmla="*/ 1690669 h 2592369"/>
                <a:gd name="connsiteX0" fmla="*/ 1259468 w 3981153"/>
                <a:gd name="connsiteY0" fmla="*/ 0 h 2592369"/>
                <a:gd name="connsiteX1" fmla="*/ 2679478 w 3981153"/>
                <a:gd name="connsiteY1" fmla="*/ 10758 h 2592369"/>
                <a:gd name="connsiteX2" fmla="*/ 2679478 w 3981153"/>
                <a:gd name="connsiteY2" fmla="*/ 828339 h 2592369"/>
                <a:gd name="connsiteX3" fmla="*/ 3981153 w 3981153"/>
                <a:gd name="connsiteY3" fmla="*/ 828339 h 2592369"/>
                <a:gd name="connsiteX4" fmla="*/ 3981152 w 3981153"/>
                <a:gd name="connsiteY4" fmla="*/ 1742739 h 2592369"/>
                <a:gd name="connsiteX5" fmla="*/ 2809877 w 3981153"/>
                <a:gd name="connsiteY5" fmla="*/ 1738294 h 2592369"/>
                <a:gd name="connsiteX6" fmla="*/ 2809877 w 3981153"/>
                <a:gd name="connsiteY6" fmla="*/ 2586019 h 2592369"/>
                <a:gd name="connsiteX7" fmla="*/ 2 w 3981153"/>
                <a:gd name="connsiteY7" fmla="*/ 2592369 h 2592369"/>
                <a:gd name="connsiteX8" fmla="*/ 2 w 3981153"/>
                <a:gd name="connsiteY8" fmla="*/ 1693844 h 2592369"/>
                <a:gd name="connsiteX9" fmla="*/ 574676 w 3981153"/>
                <a:gd name="connsiteY9" fmla="*/ 1792269 h 2592369"/>
                <a:gd name="connsiteX0" fmla="*/ 1259466 w 3981151"/>
                <a:gd name="connsiteY0" fmla="*/ 0 h 2592369"/>
                <a:gd name="connsiteX1" fmla="*/ 2679476 w 3981151"/>
                <a:gd name="connsiteY1" fmla="*/ 10758 h 2592369"/>
                <a:gd name="connsiteX2" fmla="*/ 2679476 w 3981151"/>
                <a:gd name="connsiteY2" fmla="*/ 828339 h 2592369"/>
                <a:gd name="connsiteX3" fmla="*/ 3981151 w 3981151"/>
                <a:gd name="connsiteY3" fmla="*/ 828339 h 2592369"/>
                <a:gd name="connsiteX4" fmla="*/ 3981150 w 3981151"/>
                <a:gd name="connsiteY4" fmla="*/ 1742739 h 2592369"/>
                <a:gd name="connsiteX5" fmla="*/ 2809875 w 3981151"/>
                <a:gd name="connsiteY5" fmla="*/ 1738294 h 2592369"/>
                <a:gd name="connsiteX6" fmla="*/ 2809875 w 3981151"/>
                <a:gd name="connsiteY6" fmla="*/ 2586019 h 2592369"/>
                <a:gd name="connsiteX7" fmla="*/ 0 w 3981151"/>
                <a:gd name="connsiteY7" fmla="*/ 2592369 h 2592369"/>
                <a:gd name="connsiteX8" fmla="*/ 0 w 3981151"/>
                <a:gd name="connsiteY8" fmla="*/ 1693844 h 2592369"/>
                <a:gd name="connsiteX9" fmla="*/ 574674 w 3981151"/>
                <a:gd name="connsiteY9" fmla="*/ 1792269 h 2592369"/>
                <a:gd name="connsiteX0" fmla="*/ 1259466 w 3981151"/>
                <a:gd name="connsiteY0" fmla="*/ 0 h 2592369"/>
                <a:gd name="connsiteX1" fmla="*/ 2679476 w 3981151"/>
                <a:gd name="connsiteY1" fmla="*/ 10758 h 2592369"/>
                <a:gd name="connsiteX2" fmla="*/ 2679476 w 3981151"/>
                <a:gd name="connsiteY2" fmla="*/ 828339 h 2592369"/>
                <a:gd name="connsiteX3" fmla="*/ 3981151 w 3981151"/>
                <a:gd name="connsiteY3" fmla="*/ 828339 h 2592369"/>
                <a:gd name="connsiteX4" fmla="*/ 3981150 w 3981151"/>
                <a:gd name="connsiteY4" fmla="*/ 1742739 h 2592369"/>
                <a:gd name="connsiteX5" fmla="*/ 2809875 w 3981151"/>
                <a:gd name="connsiteY5" fmla="*/ 1738294 h 2592369"/>
                <a:gd name="connsiteX6" fmla="*/ 2809875 w 3981151"/>
                <a:gd name="connsiteY6" fmla="*/ 2586019 h 2592369"/>
                <a:gd name="connsiteX7" fmla="*/ 0 w 3981151"/>
                <a:gd name="connsiteY7" fmla="*/ 2592369 h 2592369"/>
                <a:gd name="connsiteX8" fmla="*/ 0 w 3981151"/>
                <a:gd name="connsiteY8" fmla="*/ 1693844 h 2592369"/>
                <a:gd name="connsiteX9" fmla="*/ 539749 w 3981151"/>
                <a:gd name="connsiteY9" fmla="*/ 1709719 h 2592369"/>
                <a:gd name="connsiteX0" fmla="*/ 1259466 w 3981151"/>
                <a:gd name="connsiteY0" fmla="*/ 0 h 2592369"/>
                <a:gd name="connsiteX1" fmla="*/ 2679476 w 3981151"/>
                <a:gd name="connsiteY1" fmla="*/ 10758 h 2592369"/>
                <a:gd name="connsiteX2" fmla="*/ 2679476 w 3981151"/>
                <a:gd name="connsiteY2" fmla="*/ 828339 h 2592369"/>
                <a:gd name="connsiteX3" fmla="*/ 3981151 w 3981151"/>
                <a:gd name="connsiteY3" fmla="*/ 828339 h 2592369"/>
                <a:gd name="connsiteX4" fmla="*/ 3981150 w 3981151"/>
                <a:gd name="connsiteY4" fmla="*/ 1742739 h 2592369"/>
                <a:gd name="connsiteX5" fmla="*/ 2809875 w 3981151"/>
                <a:gd name="connsiteY5" fmla="*/ 1738294 h 2592369"/>
                <a:gd name="connsiteX6" fmla="*/ 2809875 w 3981151"/>
                <a:gd name="connsiteY6" fmla="*/ 2586019 h 2592369"/>
                <a:gd name="connsiteX7" fmla="*/ 0 w 3981151"/>
                <a:gd name="connsiteY7" fmla="*/ 2592369 h 2592369"/>
                <a:gd name="connsiteX8" fmla="*/ 0 w 3981151"/>
                <a:gd name="connsiteY8" fmla="*/ 1693844 h 2592369"/>
                <a:gd name="connsiteX9" fmla="*/ 539749 w 3981151"/>
                <a:gd name="connsiteY9" fmla="*/ 1693844 h 2592369"/>
                <a:gd name="connsiteX0" fmla="*/ 1259466 w 3981151"/>
                <a:gd name="connsiteY0" fmla="*/ 0 h 2592369"/>
                <a:gd name="connsiteX1" fmla="*/ 2679476 w 3981151"/>
                <a:gd name="connsiteY1" fmla="*/ 10758 h 2592369"/>
                <a:gd name="connsiteX2" fmla="*/ 2679476 w 3981151"/>
                <a:gd name="connsiteY2" fmla="*/ 828339 h 2592369"/>
                <a:gd name="connsiteX3" fmla="*/ 3981151 w 3981151"/>
                <a:gd name="connsiteY3" fmla="*/ 828339 h 2592369"/>
                <a:gd name="connsiteX4" fmla="*/ 3981150 w 3981151"/>
                <a:gd name="connsiteY4" fmla="*/ 1742739 h 2592369"/>
                <a:gd name="connsiteX5" fmla="*/ 2809875 w 3981151"/>
                <a:gd name="connsiteY5" fmla="*/ 1738294 h 2592369"/>
                <a:gd name="connsiteX6" fmla="*/ 2809875 w 3981151"/>
                <a:gd name="connsiteY6" fmla="*/ 2586019 h 2592369"/>
                <a:gd name="connsiteX7" fmla="*/ 0 w 3981151"/>
                <a:gd name="connsiteY7" fmla="*/ 2592369 h 2592369"/>
                <a:gd name="connsiteX8" fmla="*/ 0 w 3981151"/>
                <a:gd name="connsiteY8" fmla="*/ 1693844 h 2592369"/>
                <a:gd name="connsiteX9" fmla="*/ 539749 w 3981151"/>
                <a:gd name="connsiteY9" fmla="*/ 1693844 h 2592369"/>
                <a:gd name="connsiteX10" fmla="*/ 527049 w 3981151"/>
                <a:gd name="connsiteY10" fmla="*/ 1684319 h 2592369"/>
                <a:gd name="connsiteX0" fmla="*/ 1259466 w 3981151"/>
                <a:gd name="connsiteY0" fmla="*/ 0 h 2592369"/>
                <a:gd name="connsiteX1" fmla="*/ 2679476 w 3981151"/>
                <a:gd name="connsiteY1" fmla="*/ 10758 h 2592369"/>
                <a:gd name="connsiteX2" fmla="*/ 2679476 w 3981151"/>
                <a:gd name="connsiteY2" fmla="*/ 828339 h 2592369"/>
                <a:gd name="connsiteX3" fmla="*/ 3981151 w 3981151"/>
                <a:gd name="connsiteY3" fmla="*/ 828339 h 2592369"/>
                <a:gd name="connsiteX4" fmla="*/ 3981150 w 3981151"/>
                <a:gd name="connsiteY4" fmla="*/ 1742739 h 2592369"/>
                <a:gd name="connsiteX5" fmla="*/ 2809875 w 3981151"/>
                <a:gd name="connsiteY5" fmla="*/ 1738294 h 2592369"/>
                <a:gd name="connsiteX6" fmla="*/ 2809875 w 3981151"/>
                <a:gd name="connsiteY6" fmla="*/ 2586019 h 2592369"/>
                <a:gd name="connsiteX7" fmla="*/ 0 w 3981151"/>
                <a:gd name="connsiteY7" fmla="*/ 2592369 h 2592369"/>
                <a:gd name="connsiteX8" fmla="*/ 0 w 3981151"/>
                <a:gd name="connsiteY8" fmla="*/ 1693844 h 2592369"/>
                <a:gd name="connsiteX9" fmla="*/ 539749 w 3981151"/>
                <a:gd name="connsiteY9" fmla="*/ 1693844 h 2592369"/>
                <a:gd name="connsiteX10" fmla="*/ 552449 w 3981151"/>
                <a:gd name="connsiteY10" fmla="*/ 1004869 h 2592369"/>
                <a:gd name="connsiteX0" fmla="*/ 1259466 w 3981151"/>
                <a:gd name="connsiteY0" fmla="*/ 0 h 2592369"/>
                <a:gd name="connsiteX1" fmla="*/ 2679476 w 3981151"/>
                <a:gd name="connsiteY1" fmla="*/ 10758 h 2592369"/>
                <a:gd name="connsiteX2" fmla="*/ 2679476 w 3981151"/>
                <a:gd name="connsiteY2" fmla="*/ 828339 h 2592369"/>
                <a:gd name="connsiteX3" fmla="*/ 3981151 w 3981151"/>
                <a:gd name="connsiteY3" fmla="*/ 828339 h 2592369"/>
                <a:gd name="connsiteX4" fmla="*/ 3981150 w 3981151"/>
                <a:gd name="connsiteY4" fmla="*/ 1742739 h 2592369"/>
                <a:gd name="connsiteX5" fmla="*/ 2809875 w 3981151"/>
                <a:gd name="connsiteY5" fmla="*/ 1738294 h 2592369"/>
                <a:gd name="connsiteX6" fmla="*/ 2809875 w 3981151"/>
                <a:gd name="connsiteY6" fmla="*/ 2586019 h 2592369"/>
                <a:gd name="connsiteX7" fmla="*/ 0 w 3981151"/>
                <a:gd name="connsiteY7" fmla="*/ 2592369 h 2592369"/>
                <a:gd name="connsiteX8" fmla="*/ 0 w 3981151"/>
                <a:gd name="connsiteY8" fmla="*/ 1693844 h 2592369"/>
                <a:gd name="connsiteX9" fmla="*/ 539749 w 3981151"/>
                <a:gd name="connsiteY9" fmla="*/ 1693844 h 2592369"/>
                <a:gd name="connsiteX10" fmla="*/ 552449 w 3981151"/>
                <a:gd name="connsiteY10" fmla="*/ 1004869 h 2592369"/>
                <a:gd name="connsiteX0" fmla="*/ 1259466 w 3981151"/>
                <a:gd name="connsiteY0" fmla="*/ 0 h 2592369"/>
                <a:gd name="connsiteX1" fmla="*/ 2679476 w 3981151"/>
                <a:gd name="connsiteY1" fmla="*/ 10758 h 2592369"/>
                <a:gd name="connsiteX2" fmla="*/ 2679476 w 3981151"/>
                <a:gd name="connsiteY2" fmla="*/ 828339 h 2592369"/>
                <a:gd name="connsiteX3" fmla="*/ 3981151 w 3981151"/>
                <a:gd name="connsiteY3" fmla="*/ 828339 h 2592369"/>
                <a:gd name="connsiteX4" fmla="*/ 3981150 w 3981151"/>
                <a:gd name="connsiteY4" fmla="*/ 1742739 h 2592369"/>
                <a:gd name="connsiteX5" fmla="*/ 2809875 w 3981151"/>
                <a:gd name="connsiteY5" fmla="*/ 1738294 h 2592369"/>
                <a:gd name="connsiteX6" fmla="*/ 2809875 w 3981151"/>
                <a:gd name="connsiteY6" fmla="*/ 2586019 h 2592369"/>
                <a:gd name="connsiteX7" fmla="*/ 0 w 3981151"/>
                <a:gd name="connsiteY7" fmla="*/ 2592369 h 2592369"/>
                <a:gd name="connsiteX8" fmla="*/ 0 w 3981151"/>
                <a:gd name="connsiteY8" fmla="*/ 1693844 h 2592369"/>
                <a:gd name="connsiteX9" fmla="*/ 539749 w 3981151"/>
                <a:gd name="connsiteY9" fmla="*/ 1693844 h 2592369"/>
                <a:gd name="connsiteX10" fmla="*/ 552449 w 3981151"/>
                <a:gd name="connsiteY10" fmla="*/ 846119 h 2592369"/>
                <a:gd name="connsiteX0" fmla="*/ 1259466 w 3981151"/>
                <a:gd name="connsiteY0" fmla="*/ 0 h 2592369"/>
                <a:gd name="connsiteX1" fmla="*/ 2679476 w 3981151"/>
                <a:gd name="connsiteY1" fmla="*/ 10758 h 2592369"/>
                <a:gd name="connsiteX2" fmla="*/ 2679476 w 3981151"/>
                <a:gd name="connsiteY2" fmla="*/ 828339 h 2592369"/>
                <a:gd name="connsiteX3" fmla="*/ 3981151 w 3981151"/>
                <a:gd name="connsiteY3" fmla="*/ 828339 h 2592369"/>
                <a:gd name="connsiteX4" fmla="*/ 3981150 w 3981151"/>
                <a:gd name="connsiteY4" fmla="*/ 1742739 h 2592369"/>
                <a:gd name="connsiteX5" fmla="*/ 2809875 w 3981151"/>
                <a:gd name="connsiteY5" fmla="*/ 1738294 h 2592369"/>
                <a:gd name="connsiteX6" fmla="*/ 2809875 w 3981151"/>
                <a:gd name="connsiteY6" fmla="*/ 2586019 h 2592369"/>
                <a:gd name="connsiteX7" fmla="*/ 0 w 3981151"/>
                <a:gd name="connsiteY7" fmla="*/ 2592369 h 2592369"/>
                <a:gd name="connsiteX8" fmla="*/ 0 w 3981151"/>
                <a:gd name="connsiteY8" fmla="*/ 1693844 h 2592369"/>
                <a:gd name="connsiteX9" fmla="*/ 539749 w 3981151"/>
                <a:gd name="connsiteY9" fmla="*/ 1693844 h 2592369"/>
                <a:gd name="connsiteX10" fmla="*/ 552449 w 3981151"/>
                <a:gd name="connsiteY10" fmla="*/ 846119 h 2592369"/>
                <a:gd name="connsiteX11" fmla="*/ 555624 w 3981151"/>
                <a:gd name="connsiteY11" fmla="*/ 842944 h 2592369"/>
                <a:gd name="connsiteX0" fmla="*/ 1259466 w 3981151"/>
                <a:gd name="connsiteY0" fmla="*/ 0 h 2592369"/>
                <a:gd name="connsiteX1" fmla="*/ 2679476 w 3981151"/>
                <a:gd name="connsiteY1" fmla="*/ 10758 h 2592369"/>
                <a:gd name="connsiteX2" fmla="*/ 2679476 w 3981151"/>
                <a:gd name="connsiteY2" fmla="*/ 828339 h 2592369"/>
                <a:gd name="connsiteX3" fmla="*/ 3981151 w 3981151"/>
                <a:gd name="connsiteY3" fmla="*/ 828339 h 2592369"/>
                <a:gd name="connsiteX4" fmla="*/ 3981150 w 3981151"/>
                <a:gd name="connsiteY4" fmla="*/ 1742739 h 2592369"/>
                <a:gd name="connsiteX5" fmla="*/ 2809875 w 3981151"/>
                <a:gd name="connsiteY5" fmla="*/ 1738294 h 2592369"/>
                <a:gd name="connsiteX6" fmla="*/ 2809875 w 3981151"/>
                <a:gd name="connsiteY6" fmla="*/ 2586019 h 2592369"/>
                <a:gd name="connsiteX7" fmla="*/ 0 w 3981151"/>
                <a:gd name="connsiteY7" fmla="*/ 2592369 h 2592369"/>
                <a:gd name="connsiteX8" fmla="*/ 0 w 3981151"/>
                <a:gd name="connsiteY8" fmla="*/ 1693844 h 2592369"/>
                <a:gd name="connsiteX9" fmla="*/ 539749 w 3981151"/>
                <a:gd name="connsiteY9" fmla="*/ 1693844 h 2592369"/>
                <a:gd name="connsiteX10" fmla="*/ 552449 w 3981151"/>
                <a:gd name="connsiteY10" fmla="*/ 846119 h 2592369"/>
                <a:gd name="connsiteX11" fmla="*/ 1273174 w 3981151"/>
                <a:gd name="connsiteY11" fmla="*/ 861994 h 2592369"/>
                <a:gd name="connsiteX0" fmla="*/ 1259466 w 3981151"/>
                <a:gd name="connsiteY0" fmla="*/ 0 h 2592369"/>
                <a:gd name="connsiteX1" fmla="*/ 2679476 w 3981151"/>
                <a:gd name="connsiteY1" fmla="*/ 10758 h 2592369"/>
                <a:gd name="connsiteX2" fmla="*/ 2679476 w 3981151"/>
                <a:gd name="connsiteY2" fmla="*/ 828339 h 2592369"/>
                <a:gd name="connsiteX3" fmla="*/ 3981151 w 3981151"/>
                <a:gd name="connsiteY3" fmla="*/ 828339 h 2592369"/>
                <a:gd name="connsiteX4" fmla="*/ 3981150 w 3981151"/>
                <a:gd name="connsiteY4" fmla="*/ 1742739 h 2592369"/>
                <a:gd name="connsiteX5" fmla="*/ 2809875 w 3981151"/>
                <a:gd name="connsiteY5" fmla="*/ 1738294 h 2592369"/>
                <a:gd name="connsiteX6" fmla="*/ 2809875 w 3981151"/>
                <a:gd name="connsiteY6" fmla="*/ 2586019 h 2592369"/>
                <a:gd name="connsiteX7" fmla="*/ 0 w 3981151"/>
                <a:gd name="connsiteY7" fmla="*/ 2592369 h 2592369"/>
                <a:gd name="connsiteX8" fmla="*/ 0 w 3981151"/>
                <a:gd name="connsiteY8" fmla="*/ 1693844 h 2592369"/>
                <a:gd name="connsiteX9" fmla="*/ 539749 w 3981151"/>
                <a:gd name="connsiteY9" fmla="*/ 1693844 h 2592369"/>
                <a:gd name="connsiteX10" fmla="*/ 552449 w 3981151"/>
                <a:gd name="connsiteY10" fmla="*/ 846119 h 2592369"/>
                <a:gd name="connsiteX11" fmla="*/ 1273174 w 3981151"/>
                <a:gd name="connsiteY11" fmla="*/ 861994 h 2592369"/>
                <a:gd name="connsiteX0" fmla="*/ 1259466 w 3981151"/>
                <a:gd name="connsiteY0" fmla="*/ 0 h 2592369"/>
                <a:gd name="connsiteX1" fmla="*/ 2679476 w 3981151"/>
                <a:gd name="connsiteY1" fmla="*/ 10758 h 2592369"/>
                <a:gd name="connsiteX2" fmla="*/ 2679476 w 3981151"/>
                <a:gd name="connsiteY2" fmla="*/ 828339 h 2592369"/>
                <a:gd name="connsiteX3" fmla="*/ 3981151 w 3981151"/>
                <a:gd name="connsiteY3" fmla="*/ 828339 h 2592369"/>
                <a:gd name="connsiteX4" fmla="*/ 3981150 w 3981151"/>
                <a:gd name="connsiteY4" fmla="*/ 1742739 h 2592369"/>
                <a:gd name="connsiteX5" fmla="*/ 2809875 w 3981151"/>
                <a:gd name="connsiteY5" fmla="*/ 1738294 h 2592369"/>
                <a:gd name="connsiteX6" fmla="*/ 2809875 w 3981151"/>
                <a:gd name="connsiteY6" fmla="*/ 2586019 h 2592369"/>
                <a:gd name="connsiteX7" fmla="*/ 0 w 3981151"/>
                <a:gd name="connsiteY7" fmla="*/ 2592369 h 2592369"/>
                <a:gd name="connsiteX8" fmla="*/ 0 w 3981151"/>
                <a:gd name="connsiteY8" fmla="*/ 1693844 h 2592369"/>
                <a:gd name="connsiteX9" fmla="*/ 539749 w 3981151"/>
                <a:gd name="connsiteY9" fmla="*/ 1693844 h 2592369"/>
                <a:gd name="connsiteX10" fmla="*/ 552449 w 3981151"/>
                <a:gd name="connsiteY10" fmla="*/ 846119 h 2592369"/>
                <a:gd name="connsiteX11" fmla="*/ 1273174 w 3981151"/>
                <a:gd name="connsiteY11" fmla="*/ 839769 h 2592369"/>
                <a:gd name="connsiteX0" fmla="*/ 1259466 w 3981151"/>
                <a:gd name="connsiteY0" fmla="*/ 0 h 2592369"/>
                <a:gd name="connsiteX1" fmla="*/ 2679476 w 3981151"/>
                <a:gd name="connsiteY1" fmla="*/ 10758 h 2592369"/>
                <a:gd name="connsiteX2" fmla="*/ 2679476 w 3981151"/>
                <a:gd name="connsiteY2" fmla="*/ 828339 h 2592369"/>
                <a:gd name="connsiteX3" fmla="*/ 3981151 w 3981151"/>
                <a:gd name="connsiteY3" fmla="*/ 828339 h 2592369"/>
                <a:gd name="connsiteX4" fmla="*/ 3981150 w 3981151"/>
                <a:gd name="connsiteY4" fmla="*/ 1742739 h 2592369"/>
                <a:gd name="connsiteX5" fmla="*/ 2809875 w 3981151"/>
                <a:gd name="connsiteY5" fmla="*/ 1738294 h 2592369"/>
                <a:gd name="connsiteX6" fmla="*/ 2809875 w 3981151"/>
                <a:gd name="connsiteY6" fmla="*/ 2586019 h 2592369"/>
                <a:gd name="connsiteX7" fmla="*/ 0 w 3981151"/>
                <a:gd name="connsiteY7" fmla="*/ 2592369 h 2592369"/>
                <a:gd name="connsiteX8" fmla="*/ 0 w 3981151"/>
                <a:gd name="connsiteY8" fmla="*/ 1693844 h 2592369"/>
                <a:gd name="connsiteX9" fmla="*/ 539749 w 3981151"/>
                <a:gd name="connsiteY9" fmla="*/ 1693844 h 2592369"/>
                <a:gd name="connsiteX10" fmla="*/ 552449 w 3981151"/>
                <a:gd name="connsiteY10" fmla="*/ 846119 h 2592369"/>
                <a:gd name="connsiteX11" fmla="*/ 1273174 w 3981151"/>
                <a:gd name="connsiteY11" fmla="*/ 839769 h 2592369"/>
                <a:gd name="connsiteX12" fmla="*/ 1266824 w 3981151"/>
                <a:gd name="connsiteY12" fmla="*/ 842944 h 2592369"/>
                <a:gd name="connsiteX0" fmla="*/ 1259466 w 3981151"/>
                <a:gd name="connsiteY0" fmla="*/ 0 h 2592369"/>
                <a:gd name="connsiteX1" fmla="*/ 2679476 w 3981151"/>
                <a:gd name="connsiteY1" fmla="*/ 10758 h 2592369"/>
                <a:gd name="connsiteX2" fmla="*/ 2679476 w 3981151"/>
                <a:gd name="connsiteY2" fmla="*/ 828339 h 2592369"/>
                <a:gd name="connsiteX3" fmla="*/ 3981151 w 3981151"/>
                <a:gd name="connsiteY3" fmla="*/ 828339 h 2592369"/>
                <a:gd name="connsiteX4" fmla="*/ 3981150 w 3981151"/>
                <a:gd name="connsiteY4" fmla="*/ 1742739 h 2592369"/>
                <a:gd name="connsiteX5" fmla="*/ 2809875 w 3981151"/>
                <a:gd name="connsiteY5" fmla="*/ 1738294 h 2592369"/>
                <a:gd name="connsiteX6" fmla="*/ 2809875 w 3981151"/>
                <a:gd name="connsiteY6" fmla="*/ 2586019 h 2592369"/>
                <a:gd name="connsiteX7" fmla="*/ 0 w 3981151"/>
                <a:gd name="connsiteY7" fmla="*/ 2592369 h 2592369"/>
                <a:gd name="connsiteX8" fmla="*/ 0 w 3981151"/>
                <a:gd name="connsiteY8" fmla="*/ 1693844 h 2592369"/>
                <a:gd name="connsiteX9" fmla="*/ 539749 w 3981151"/>
                <a:gd name="connsiteY9" fmla="*/ 1693844 h 2592369"/>
                <a:gd name="connsiteX10" fmla="*/ 552449 w 3981151"/>
                <a:gd name="connsiteY10" fmla="*/ 846119 h 2592369"/>
                <a:gd name="connsiteX11" fmla="*/ 1273174 w 3981151"/>
                <a:gd name="connsiteY11" fmla="*/ 839769 h 2592369"/>
                <a:gd name="connsiteX12" fmla="*/ 1273174 w 3981151"/>
                <a:gd name="connsiteY12" fmla="*/ 547669 h 2592369"/>
                <a:gd name="connsiteX0" fmla="*/ 1259466 w 3981151"/>
                <a:gd name="connsiteY0" fmla="*/ 0 h 2592369"/>
                <a:gd name="connsiteX1" fmla="*/ 2679476 w 3981151"/>
                <a:gd name="connsiteY1" fmla="*/ 10758 h 2592369"/>
                <a:gd name="connsiteX2" fmla="*/ 2679476 w 3981151"/>
                <a:gd name="connsiteY2" fmla="*/ 828339 h 2592369"/>
                <a:gd name="connsiteX3" fmla="*/ 3981151 w 3981151"/>
                <a:gd name="connsiteY3" fmla="*/ 828339 h 2592369"/>
                <a:gd name="connsiteX4" fmla="*/ 3981150 w 3981151"/>
                <a:gd name="connsiteY4" fmla="*/ 1742739 h 2592369"/>
                <a:gd name="connsiteX5" fmla="*/ 2809875 w 3981151"/>
                <a:gd name="connsiteY5" fmla="*/ 1738294 h 2592369"/>
                <a:gd name="connsiteX6" fmla="*/ 2809875 w 3981151"/>
                <a:gd name="connsiteY6" fmla="*/ 2586019 h 2592369"/>
                <a:gd name="connsiteX7" fmla="*/ 0 w 3981151"/>
                <a:gd name="connsiteY7" fmla="*/ 2592369 h 2592369"/>
                <a:gd name="connsiteX8" fmla="*/ 0 w 3981151"/>
                <a:gd name="connsiteY8" fmla="*/ 1693844 h 2592369"/>
                <a:gd name="connsiteX9" fmla="*/ 539749 w 3981151"/>
                <a:gd name="connsiteY9" fmla="*/ 1693844 h 2592369"/>
                <a:gd name="connsiteX10" fmla="*/ 552449 w 3981151"/>
                <a:gd name="connsiteY10" fmla="*/ 846119 h 2592369"/>
                <a:gd name="connsiteX11" fmla="*/ 1273174 w 3981151"/>
                <a:gd name="connsiteY11" fmla="*/ 839769 h 2592369"/>
                <a:gd name="connsiteX12" fmla="*/ 1273174 w 3981151"/>
                <a:gd name="connsiteY12" fmla="*/ 547669 h 2592369"/>
                <a:gd name="connsiteX0" fmla="*/ 1259466 w 3981151"/>
                <a:gd name="connsiteY0" fmla="*/ 0 h 2592369"/>
                <a:gd name="connsiteX1" fmla="*/ 2679476 w 3981151"/>
                <a:gd name="connsiteY1" fmla="*/ 10758 h 2592369"/>
                <a:gd name="connsiteX2" fmla="*/ 2679476 w 3981151"/>
                <a:gd name="connsiteY2" fmla="*/ 828339 h 2592369"/>
                <a:gd name="connsiteX3" fmla="*/ 3981151 w 3981151"/>
                <a:gd name="connsiteY3" fmla="*/ 828339 h 2592369"/>
                <a:gd name="connsiteX4" fmla="*/ 3981150 w 3981151"/>
                <a:gd name="connsiteY4" fmla="*/ 1742739 h 2592369"/>
                <a:gd name="connsiteX5" fmla="*/ 2809875 w 3981151"/>
                <a:gd name="connsiteY5" fmla="*/ 1738294 h 2592369"/>
                <a:gd name="connsiteX6" fmla="*/ 2809875 w 3981151"/>
                <a:gd name="connsiteY6" fmla="*/ 2586019 h 2592369"/>
                <a:gd name="connsiteX7" fmla="*/ 0 w 3981151"/>
                <a:gd name="connsiteY7" fmla="*/ 2592369 h 2592369"/>
                <a:gd name="connsiteX8" fmla="*/ 0 w 3981151"/>
                <a:gd name="connsiteY8" fmla="*/ 1693844 h 2592369"/>
                <a:gd name="connsiteX9" fmla="*/ 539749 w 3981151"/>
                <a:gd name="connsiteY9" fmla="*/ 1693844 h 2592369"/>
                <a:gd name="connsiteX10" fmla="*/ 552449 w 3981151"/>
                <a:gd name="connsiteY10" fmla="*/ 846119 h 2592369"/>
                <a:gd name="connsiteX11" fmla="*/ 1273174 w 3981151"/>
                <a:gd name="connsiteY11" fmla="*/ 839769 h 2592369"/>
                <a:gd name="connsiteX12" fmla="*/ 1260474 w 3981151"/>
                <a:gd name="connsiteY12" fmla="*/ 1569 h 2592369"/>
                <a:gd name="connsiteX0" fmla="*/ 1259466 w 3981151"/>
                <a:gd name="connsiteY0" fmla="*/ 0 h 2592369"/>
                <a:gd name="connsiteX1" fmla="*/ 2679476 w 3981151"/>
                <a:gd name="connsiteY1" fmla="*/ 10758 h 2592369"/>
                <a:gd name="connsiteX2" fmla="*/ 2679476 w 3981151"/>
                <a:gd name="connsiteY2" fmla="*/ 828339 h 2592369"/>
                <a:gd name="connsiteX3" fmla="*/ 3981151 w 3981151"/>
                <a:gd name="connsiteY3" fmla="*/ 828339 h 2592369"/>
                <a:gd name="connsiteX4" fmla="*/ 3981150 w 3981151"/>
                <a:gd name="connsiteY4" fmla="*/ 1742739 h 2592369"/>
                <a:gd name="connsiteX5" fmla="*/ 2809875 w 3981151"/>
                <a:gd name="connsiteY5" fmla="*/ 1738294 h 2592369"/>
                <a:gd name="connsiteX6" fmla="*/ 2809875 w 3981151"/>
                <a:gd name="connsiteY6" fmla="*/ 2586019 h 2592369"/>
                <a:gd name="connsiteX7" fmla="*/ 0 w 3981151"/>
                <a:gd name="connsiteY7" fmla="*/ 2592369 h 2592369"/>
                <a:gd name="connsiteX8" fmla="*/ 0 w 3981151"/>
                <a:gd name="connsiteY8" fmla="*/ 1693844 h 2592369"/>
                <a:gd name="connsiteX9" fmla="*/ 539749 w 3981151"/>
                <a:gd name="connsiteY9" fmla="*/ 1693844 h 2592369"/>
                <a:gd name="connsiteX10" fmla="*/ 552449 w 3981151"/>
                <a:gd name="connsiteY10" fmla="*/ 846119 h 2592369"/>
                <a:gd name="connsiteX11" fmla="*/ 1273174 w 3981151"/>
                <a:gd name="connsiteY11" fmla="*/ 839769 h 2592369"/>
                <a:gd name="connsiteX12" fmla="*/ 1260474 w 3981151"/>
                <a:gd name="connsiteY12" fmla="*/ 103169 h 2592369"/>
                <a:gd name="connsiteX0" fmla="*/ 1259466 w 3981151"/>
                <a:gd name="connsiteY0" fmla="*/ 0 h 2592369"/>
                <a:gd name="connsiteX1" fmla="*/ 2679476 w 3981151"/>
                <a:gd name="connsiteY1" fmla="*/ 10758 h 2592369"/>
                <a:gd name="connsiteX2" fmla="*/ 2679476 w 3981151"/>
                <a:gd name="connsiteY2" fmla="*/ 828339 h 2592369"/>
                <a:gd name="connsiteX3" fmla="*/ 3981151 w 3981151"/>
                <a:gd name="connsiteY3" fmla="*/ 828339 h 2592369"/>
                <a:gd name="connsiteX4" fmla="*/ 3981150 w 3981151"/>
                <a:gd name="connsiteY4" fmla="*/ 1742739 h 2592369"/>
                <a:gd name="connsiteX5" fmla="*/ 2809875 w 3981151"/>
                <a:gd name="connsiteY5" fmla="*/ 1738294 h 2592369"/>
                <a:gd name="connsiteX6" fmla="*/ 2809875 w 3981151"/>
                <a:gd name="connsiteY6" fmla="*/ 2586019 h 2592369"/>
                <a:gd name="connsiteX7" fmla="*/ 0 w 3981151"/>
                <a:gd name="connsiteY7" fmla="*/ 2592369 h 2592369"/>
                <a:gd name="connsiteX8" fmla="*/ 0 w 3981151"/>
                <a:gd name="connsiteY8" fmla="*/ 1693844 h 2592369"/>
                <a:gd name="connsiteX9" fmla="*/ 539749 w 3981151"/>
                <a:gd name="connsiteY9" fmla="*/ 1693844 h 2592369"/>
                <a:gd name="connsiteX10" fmla="*/ 552449 w 3981151"/>
                <a:gd name="connsiteY10" fmla="*/ 846119 h 2592369"/>
                <a:gd name="connsiteX11" fmla="*/ 1273174 w 3981151"/>
                <a:gd name="connsiteY11" fmla="*/ 839769 h 2592369"/>
                <a:gd name="connsiteX12" fmla="*/ 1263649 w 3981151"/>
                <a:gd name="connsiteY12" fmla="*/ 1569 h 2592369"/>
                <a:gd name="connsiteX0" fmla="*/ 1259466 w 3981151"/>
                <a:gd name="connsiteY0" fmla="*/ 1606 h 2593975"/>
                <a:gd name="connsiteX1" fmla="*/ 2679476 w 3981151"/>
                <a:gd name="connsiteY1" fmla="*/ 12364 h 2593975"/>
                <a:gd name="connsiteX2" fmla="*/ 2679476 w 3981151"/>
                <a:gd name="connsiteY2" fmla="*/ 829945 h 2593975"/>
                <a:gd name="connsiteX3" fmla="*/ 3981151 w 3981151"/>
                <a:gd name="connsiteY3" fmla="*/ 829945 h 2593975"/>
                <a:gd name="connsiteX4" fmla="*/ 3981150 w 3981151"/>
                <a:gd name="connsiteY4" fmla="*/ 1744345 h 2593975"/>
                <a:gd name="connsiteX5" fmla="*/ 2809875 w 3981151"/>
                <a:gd name="connsiteY5" fmla="*/ 1739900 h 2593975"/>
                <a:gd name="connsiteX6" fmla="*/ 2809875 w 3981151"/>
                <a:gd name="connsiteY6" fmla="*/ 2587625 h 2593975"/>
                <a:gd name="connsiteX7" fmla="*/ 0 w 3981151"/>
                <a:gd name="connsiteY7" fmla="*/ 2593975 h 2593975"/>
                <a:gd name="connsiteX8" fmla="*/ 0 w 3981151"/>
                <a:gd name="connsiteY8" fmla="*/ 1695450 h 2593975"/>
                <a:gd name="connsiteX9" fmla="*/ 539749 w 3981151"/>
                <a:gd name="connsiteY9" fmla="*/ 1695450 h 2593975"/>
                <a:gd name="connsiteX10" fmla="*/ 552449 w 3981151"/>
                <a:gd name="connsiteY10" fmla="*/ 847725 h 2593975"/>
                <a:gd name="connsiteX11" fmla="*/ 1273174 w 3981151"/>
                <a:gd name="connsiteY11" fmla="*/ 841375 h 2593975"/>
                <a:gd name="connsiteX12" fmla="*/ 1266824 w 3981151"/>
                <a:gd name="connsiteY12" fmla="*/ 0 h 2593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981151" h="2593975">
                  <a:moveTo>
                    <a:pt x="1259466" y="1606"/>
                  </a:moveTo>
                  <a:lnTo>
                    <a:pt x="2679476" y="12364"/>
                  </a:lnTo>
                  <a:lnTo>
                    <a:pt x="2679476" y="829945"/>
                  </a:lnTo>
                  <a:lnTo>
                    <a:pt x="3981151" y="829945"/>
                  </a:lnTo>
                  <a:cubicBezTo>
                    <a:pt x="3981151" y="1134745"/>
                    <a:pt x="3981150" y="1439545"/>
                    <a:pt x="3981150" y="1744345"/>
                  </a:cubicBezTo>
                  <a:lnTo>
                    <a:pt x="2809875" y="1739900"/>
                  </a:lnTo>
                  <a:lnTo>
                    <a:pt x="2809875" y="2587625"/>
                  </a:lnTo>
                  <a:lnTo>
                    <a:pt x="0" y="2593975"/>
                  </a:lnTo>
                  <a:lnTo>
                    <a:pt x="0" y="1695450"/>
                  </a:lnTo>
                  <a:lnTo>
                    <a:pt x="539749" y="1695450"/>
                  </a:lnTo>
                  <a:lnTo>
                    <a:pt x="552449" y="847725"/>
                  </a:lnTo>
                  <a:lnTo>
                    <a:pt x="1273174" y="841375"/>
                  </a:lnTo>
                  <a:cubicBezTo>
                    <a:pt x="1271057" y="560917"/>
                    <a:pt x="1268941" y="280458"/>
                    <a:pt x="1266824" y="0"/>
                  </a:cubicBezTo>
                </a:path>
              </a:pathLst>
            </a:custGeom>
            <a:solidFill>
              <a:schemeClr val="accent4">
                <a:lumMod val="20000"/>
                <a:lumOff val="8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Drawing </a:t>
              </a:r>
              <a:r>
                <a:rPr lang="en-US" dirty="0" smtClean="0">
                  <a:solidFill>
                    <a:schemeClr val="tx1"/>
                  </a:solidFill>
                </a:rPr>
                <a:t>Region</a:t>
              </a:r>
              <a:endParaRPr lang="en-US" dirty="0"/>
            </a:p>
          </p:txBody>
        </p:sp>
      </p:grpSp>
      <p:sp>
        <p:nvSpPr>
          <p:cNvPr id="2049" name="TextBox 2048"/>
          <p:cNvSpPr txBox="1"/>
          <p:nvPr/>
        </p:nvSpPr>
        <p:spPr>
          <a:xfrm>
            <a:off x="4686300" y="1600200"/>
            <a:ext cx="4229100" cy="1938992"/>
          </a:xfrm>
          <a:prstGeom prst="rect">
            <a:avLst/>
          </a:prstGeom>
          <a:noFill/>
        </p:spPr>
        <p:txBody>
          <a:bodyPr wrap="square" rtlCol="0">
            <a:spAutoFit/>
          </a:bodyPr>
          <a:lstStyle/>
          <a:p>
            <a:r>
              <a:rPr lang="en-US" sz="2400" dirty="0" smtClean="0"/>
              <a:t>On top of that, the “toolbar” components can be freely moved around to allow for most convenience and efficiency.</a:t>
            </a:r>
            <a:endParaRPr lang="en-US" sz="2400" dirty="0"/>
          </a:p>
        </p:txBody>
      </p:sp>
    </p:spTree>
    <p:extLst>
      <p:ext uri="{BB962C8B-B14F-4D97-AF65-F5344CB8AC3E}">
        <p14:creationId xmlns:p14="http://schemas.microsoft.com/office/powerpoint/2010/main" val="3734182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Choosing a Population</a:t>
            </a:r>
            <a:endParaRPr lang="en-US" dirty="0"/>
          </a:p>
        </p:txBody>
      </p:sp>
      <p:sp>
        <p:nvSpPr>
          <p:cNvPr id="3" name="Content Placeholder 2"/>
          <p:cNvSpPr>
            <a:spLocks noGrp="1"/>
          </p:cNvSpPr>
          <p:nvPr>
            <p:ph idx="1"/>
          </p:nvPr>
        </p:nvSpPr>
        <p:spPr/>
        <p:txBody>
          <a:bodyPr/>
          <a:lstStyle/>
          <a:p>
            <a:pPr marL="0" indent="0">
              <a:buNone/>
            </a:pPr>
            <a:r>
              <a:rPr lang="en-US" dirty="0" smtClean="0"/>
              <a:t>Convenience sampling techniques were used in selecting a population. We desired a population including both students and instructors on the UCF campus.</a:t>
            </a:r>
          </a:p>
          <a:p>
            <a:pPr marL="0" indent="0">
              <a:buNone/>
            </a:pPr>
            <a:endParaRPr lang="en-US" dirty="0"/>
          </a:p>
          <a:p>
            <a:pPr marL="0" indent="0">
              <a:buNone/>
            </a:pPr>
            <a:r>
              <a:rPr lang="en-US" dirty="0" smtClean="0"/>
              <a:t>We determined four participants would be sufficient in carrying out the objective.</a:t>
            </a:r>
          </a:p>
        </p:txBody>
      </p:sp>
    </p:spTree>
    <p:extLst>
      <p:ext uri="{BB962C8B-B14F-4D97-AF65-F5344CB8AC3E}">
        <p14:creationId xmlns:p14="http://schemas.microsoft.com/office/powerpoint/2010/main" val="77723279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Population</a:t>
            </a:r>
            <a:endParaRPr lang="en-US" dirty="0"/>
          </a:p>
        </p:txBody>
      </p:sp>
      <p:sp>
        <p:nvSpPr>
          <p:cNvPr id="3" name="Content Placeholder 2"/>
          <p:cNvSpPr>
            <a:spLocks noGrp="1"/>
          </p:cNvSpPr>
          <p:nvPr>
            <p:ph idx="1"/>
          </p:nvPr>
        </p:nvSpPr>
        <p:spPr/>
        <p:txBody>
          <a:bodyPr/>
          <a:lstStyle/>
          <a:p>
            <a:pPr marL="0" indent="0">
              <a:buNone/>
            </a:pPr>
            <a:r>
              <a:rPr lang="en-US" dirty="0" smtClean="0"/>
              <a:t>A couple of our participant demographics were split.</a:t>
            </a:r>
          </a:p>
        </p:txBody>
      </p:sp>
      <p:graphicFrame>
        <p:nvGraphicFramePr>
          <p:cNvPr id="4" name="Chart 3"/>
          <p:cNvGraphicFramePr/>
          <p:nvPr>
            <p:extLst>
              <p:ext uri="{D42A27DB-BD31-4B8C-83A1-F6EECF244321}">
                <p14:modId xmlns:p14="http://schemas.microsoft.com/office/powerpoint/2010/main" val="1309522208"/>
              </p:ext>
            </p:extLst>
          </p:nvPr>
        </p:nvGraphicFramePr>
        <p:xfrm>
          <a:off x="-152401" y="2895600"/>
          <a:ext cx="4880429" cy="3632200"/>
        </p:xfrm>
        <a:graphic>
          <a:graphicData uri="http://schemas.openxmlformats.org/drawingml/2006/chart">
            <c:chart xmlns:c="http://schemas.openxmlformats.org/drawingml/2006/chart" xmlns:r="http://schemas.openxmlformats.org/officeDocument/2006/relationships" r:id="rId2"/>
          </a:graphicData>
        </a:graphic>
      </p:graphicFrame>
      <p:sp>
        <p:nvSpPr>
          <p:cNvPr id="10" name="TextBox 9"/>
          <p:cNvSpPr txBox="1"/>
          <p:nvPr/>
        </p:nvSpPr>
        <p:spPr>
          <a:xfrm>
            <a:off x="4728029" y="3634770"/>
            <a:ext cx="3962400" cy="1569660"/>
          </a:xfrm>
          <a:prstGeom prst="rect">
            <a:avLst/>
          </a:prstGeom>
          <a:noFill/>
        </p:spPr>
        <p:txBody>
          <a:bodyPr wrap="square" rtlCol="0">
            <a:spAutoFit/>
          </a:bodyPr>
          <a:lstStyle/>
          <a:p>
            <a:r>
              <a:rPr lang="en-US" sz="3200" dirty="0" smtClean="0"/>
              <a:t>Only two age groups were present in our sample.</a:t>
            </a:r>
            <a:endParaRPr lang="en-US" sz="3200" dirty="0"/>
          </a:p>
        </p:txBody>
      </p:sp>
    </p:spTree>
    <p:extLst>
      <p:ext uri="{BB962C8B-B14F-4D97-AF65-F5344CB8AC3E}">
        <p14:creationId xmlns:p14="http://schemas.microsoft.com/office/powerpoint/2010/main" val="17483279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Population</a:t>
            </a:r>
            <a:endParaRPr lang="en-US" dirty="0"/>
          </a:p>
        </p:txBody>
      </p:sp>
      <p:sp>
        <p:nvSpPr>
          <p:cNvPr id="3" name="Content Placeholder 2"/>
          <p:cNvSpPr>
            <a:spLocks noGrp="1"/>
          </p:cNvSpPr>
          <p:nvPr>
            <p:ph idx="1"/>
          </p:nvPr>
        </p:nvSpPr>
        <p:spPr/>
        <p:txBody>
          <a:bodyPr/>
          <a:lstStyle/>
          <a:p>
            <a:pPr marL="0" indent="0">
              <a:buNone/>
            </a:pPr>
            <a:r>
              <a:rPr lang="en-US" dirty="0" smtClean="0"/>
              <a:t>A couple of our participant demographics were split.</a:t>
            </a:r>
          </a:p>
        </p:txBody>
      </p:sp>
      <p:graphicFrame>
        <p:nvGraphicFramePr>
          <p:cNvPr id="6" name="Chart 5"/>
          <p:cNvGraphicFramePr/>
          <p:nvPr>
            <p:extLst>
              <p:ext uri="{D42A27DB-BD31-4B8C-83A1-F6EECF244321}">
                <p14:modId xmlns:p14="http://schemas.microsoft.com/office/powerpoint/2010/main" val="2628430274"/>
              </p:ext>
            </p:extLst>
          </p:nvPr>
        </p:nvGraphicFramePr>
        <p:xfrm>
          <a:off x="0" y="2286000"/>
          <a:ext cx="8001000" cy="4318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86609230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Population</a:t>
            </a:r>
            <a:endParaRPr lang="en-US" dirty="0"/>
          </a:p>
        </p:txBody>
      </p:sp>
      <p:graphicFrame>
        <p:nvGraphicFramePr>
          <p:cNvPr id="5" name="Chart 4"/>
          <p:cNvGraphicFramePr/>
          <p:nvPr>
            <p:extLst>
              <p:ext uri="{D42A27DB-BD31-4B8C-83A1-F6EECF244321}">
                <p14:modId xmlns:p14="http://schemas.microsoft.com/office/powerpoint/2010/main" val="2707848339"/>
              </p:ext>
            </p:extLst>
          </p:nvPr>
        </p:nvGraphicFramePr>
        <p:xfrm>
          <a:off x="1600200" y="2438400"/>
          <a:ext cx="5617029" cy="41656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71313094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Population</a:t>
            </a:r>
            <a:endParaRPr lang="en-US" dirty="0"/>
          </a:p>
        </p:txBody>
      </p:sp>
      <p:graphicFrame>
        <p:nvGraphicFramePr>
          <p:cNvPr id="8" name="Chart 7"/>
          <p:cNvGraphicFramePr/>
          <p:nvPr>
            <p:extLst>
              <p:ext uri="{D42A27DB-BD31-4B8C-83A1-F6EECF244321}">
                <p14:modId xmlns:p14="http://schemas.microsoft.com/office/powerpoint/2010/main" val="3012749984"/>
              </p:ext>
            </p:extLst>
          </p:nvPr>
        </p:nvGraphicFramePr>
        <p:xfrm>
          <a:off x="1219200" y="2514600"/>
          <a:ext cx="7620000" cy="40386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91120442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Pre-Evaluation</a:t>
            </a:r>
            <a:endParaRPr lang="en-US" dirty="0"/>
          </a:p>
        </p:txBody>
      </p:sp>
      <p:sp>
        <p:nvSpPr>
          <p:cNvPr id="3" name="Content Placeholder 2"/>
          <p:cNvSpPr>
            <a:spLocks noGrp="1"/>
          </p:cNvSpPr>
          <p:nvPr>
            <p:ph idx="1"/>
          </p:nvPr>
        </p:nvSpPr>
        <p:spPr/>
        <p:txBody>
          <a:bodyPr/>
          <a:lstStyle/>
          <a:p>
            <a:pPr marL="0" indent="0">
              <a:buNone/>
            </a:pPr>
            <a:r>
              <a:rPr lang="en-US" dirty="0" smtClean="0"/>
              <a:t>In trying to determine our population’s experience with whiteboards, we a few pertinent topics including previous use of whiteboards and use of drawing tools with a whiteboard.</a:t>
            </a:r>
          </a:p>
          <a:p>
            <a:endParaRPr lang="en-US" dirty="0" smtClean="0"/>
          </a:p>
        </p:txBody>
      </p:sp>
    </p:spTree>
    <p:extLst>
      <p:ext uri="{BB962C8B-B14F-4D97-AF65-F5344CB8AC3E}">
        <p14:creationId xmlns:p14="http://schemas.microsoft.com/office/powerpoint/2010/main" val="48686852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Pre-Evaluation</a:t>
            </a:r>
            <a:endParaRPr lang="en-US" dirty="0"/>
          </a:p>
        </p:txBody>
      </p:sp>
      <p:sp>
        <p:nvSpPr>
          <p:cNvPr id="3" name="Content Placeholder 2"/>
          <p:cNvSpPr>
            <a:spLocks noGrp="1"/>
          </p:cNvSpPr>
          <p:nvPr>
            <p:ph idx="1"/>
          </p:nvPr>
        </p:nvSpPr>
        <p:spPr/>
        <p:txBody>
          <a:bodyPr/>
          <a:lstStyle/>
          <a:p>
            <a:pPr marL="0" indent="0">
              <a:buNone/>
            </a:pPr>
            <a:r>
              <a:rPr lang="en-US" dirty="0" smtClean="0"/>
              <a:t>We orally administered the pre-evaluation.</a:t>
            </a:r>
          </a:p>
        </p:txBody>
      </p:sp>
      <p:pic>
        <p:nvPicPr>
          <p:cNvPr id="1433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2219325"/>
            <a:ext cx="4528942" cy="433387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43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38350" y="2667000"/>
            <a:ext cx="7029450" cy="41148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0121564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Pre-Evaluation</a:t>
            </a:r>
            <a:endParaRPr lang="en-US" dirty="0"/>
          </a:p>
        </p:txBody>
      </p:sp>
      <p:sp>
        <p:nvSpPr>
          <p:cNvPr id="3" name="Content Placeholder 2"/>
          <p:cNvSpPr>
            <a:spLocks noGrp="1"/>
          </p:cNvSpPr>
          <p:nvPr>
            <p:ph idx="1"/>
          </p:nvPr>
        </p:nvSpPr>
        <p:spPr/>
        <p:txBody>
          <a:bodyPr/>
          <a:lstStyle/>
          <a:p>
            <a:pPr marL="0" indent="0">
              <a:buNone/>
            </a:pPr>
            <a:r>
              <a:rPr lang="en-US" dirty="0" smtClean="0"/>
              <a:t>It is noteworthy to mention that all participants have used a whiteboard previously and none have used drawing tools with one.</a:t>
            </a:r>
          </a:p>
        </p:txBody>
      </p:sp>
    </p:spTree>
    <p:extLst>
      <p:ext uri="{BB962C8B-B14F-4D97-AF65-F5344CB8AC3E}">
        <p14:creationId xmlns:p14="http://schemas.microsoft.com/office/powerpoint/2010/main" val="248316031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Pre-Evaluation</a:t>
            </a:r>
            <a:endParaRPr lang="en-US" dirty="0"/>
          </a:p>
        </p:txBody>
      </p:sp>
      <p:sp>
        <p:nvSpPr>
          <p:cNvPr id="3" name="Content Placeholder 2"/>
          <p:cNvSpPr>
            <a:spLocks noGrp="1"/>
          </p:cNvSpPr>
          <p:nvPr>
            <p:ph idx="1"/>
          </p:nvPr>
        </p:nvSpPr>
        <p:spPr/>
        <p:txBody>
          <a:bodyPr>
            <a:normAutofit/>
          </a:bodyPr>
          <a:lstStyle/>
          <a:p>
            <a:pPr marL="0" indent="0">
              <a:buNone/>
            </a:pPr>
            <a:r>
              <a:rPr lang="en-US" sz="2800" dirty="0" smtClean="0"/>
              <a:t>We received a number of responses as to where whiteboards have been most commonly used in their past.</a:t>
            </a:r>
          </a:p>
        </p:txBody>
      </p:sp>
      <p:graphicFrame>
        <p:nvGraphicFramePr>
          <p:cNvPr id="4" name="Chart 3"/>
          <p:cNvGraphicFramePr/>
          <p:nvPr>
            <p:extLst>
              <p:ext uri="{D42A27DB-BD31-4B8C-83A1-F6EECF244321}">
                <p14:modId xmlns:p14="http://schemas.microsoft.com/office/powerpoint/2010/main" val="1572361454"/>
              </p:ext>
            </p:extLst>
          </p:nvPr>
        </p:nvGraphicFramePr>
        <p:xfrm>
          <a:off x="1676400" y="2667000"/>
          <a:ext cx="6096000" cy="40386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52143349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Whiteboards</a:t>
            </a:r>
            <a:endParaRPr lang="en-US" dirty="0"/>
          </a:p>
        </p:txBody>
      </p:sp>
      <p:sp>
        <p:nvSpPr>
          <p:cNvPr id="3" name="Content Placeholder 2"/>
          <p:cNvSpPr>
            <a:spLocks noGrp="1"/>
          </p:cNvSpPr>
          <p:nvPr>
            <p:ph idx="1"/>
          </p:nvPr>
        </p:nvSpPr>
        <p:spPr/>
        <p:txBody>
          <a:bodyPr/>
          <a:lstStyle/>
          <a:p>
            <a:pPr marL="0" indent="0">
              <a:buNone/>
            </a:pPr>
            <a:r>
              <a:rPr lang="en-US" dirty="0" smtClean="0"/>
              <a:t>Dry-erase boards, or simply whiteboards, are one of the most effective, time-tested methods of communication. They save paper and allow for tools such as markers and erasers to be used with ease.</a:t>
            </a:r>
          </a:p>
        </p:txBody>
      </p:sp>
    </p:spTree>
    <p:extLst>
      <p:ext uri="{BB962C8B-B14F-4D97-AF65-F5344CB8AC3E}">
        <p14:creationId xmlns:p14="http://schemas.microsoft.com/office/powerpoint/2010/main" val="65660596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Evaluation</a:t>
            </a:r>
            <a:endParaRPr lang="en-US" dirty="0"/>
          </a:p>
        </p:txBody>
      </p:sp>
      <p:sp>
        <p:nvSpPr>
          <p:cNvPr id="3" name="Content Placeholder 2"/>
          <p:cNvSpPr>
            <a:spLocks noGrp="1"/>
          </p:cNvSpPr>
          <p:nvPr>
            <p:ph idx="1"/>
          </p:nvPr>
        </p:nvSpPr>
        <p:spPr/>
        <p:txBody>
          <a:bodyPr/>
          <a:lstStyle/>
          <a:p>
            <a:pPr marL="0" indent="0">
              <a:buNone/>
            </a:pPr>
            <a:r>
              <a:rPr lang="en-US" dirty="0" smtClean="0"/>
              <a:t>The evaluation contained three components:</a:t>
            </a:r>
          </a:p>
          <a:p>
            <a:pPr marL="914400" lvl="1" indent="-514350">
              <a:buFont typeface="+mj-lt"/>
              <a:buAutoNum type="arabicPeriod"/>
            </a:pPr>
            <a:r>
              <a:rPr lang="en-US" dirty="0" smtClean="0"/>
              <a:t>Tasks for use with a standard, non-magnetic whiteboard</a:t>
            </a:r>
          </a:p>
          <a:p>
            <a:pPr marL="914400" lvl="1" indent="-514350">
              <a:buFont typeface="+mj-lt"/>
              <a:buAutoNum type="arabicPeriod"/>
            </a:pPr>
            <a:r>
              <a:rPr lang="en-US" dirty="0" smtClean="0"/>
              <a:t>Tasks for use with the magnetically-enhanced whiteboard (the primary interface being tested for usability)</a:t>
            </a:r>
          </a:p>
          <a:p>
            <a:pPr marL="914400" lvl="1" indent="-514350">
              <a:buFont typeface="+mj-lt"/>
              <a:buAutoNum type="arabicPeriod"/>
            </a:pPr>
            <a:r>
              <a:rPr lang="en-US" dirty="0" smtClean="0"/>
              <a:t>Tasks for use with the magnetically-enhanced whiteboard again to determine additional usability</a:t>
            </a:r>
            <a:endParaRPr lang="en-US" dirty="0"/>
          </a:p>
        </p:txBody>
      </p:sp>
    </p:spTree>
    <p:extLst>
      <p:ext uri="{BB962C8B-B14F-4D97-AF65-F5344CB8AC3E}">
        <p14:creationId xmlns:p14="http://schemas.microsoft.com/office/powerpoint/2010/main" val="272723948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Evaluation</a:t>
            </a:r>
            <a:endParaRPr lang="en-US" dirty="0"/>
          </a:p>
        </p:txBody>
      </p:sp>
      <p:sp>
        <p:nvSpPr>
          <p:cNvPr id="3" name="Content Placeholder 2"/>
          <p:cNvSpPr>
            <a:spLocks noGrp="1"/>
          </p:cNvSpPr>
          <p:nvPr>
            <p:ph idx="1"/>
          </p:nvPr>
        </p:nvSpPr>
        <p:spPr>
          <a:xfrm>
            <a:off x="457200" y="1600200"/>
            <a:ext cx="8229600" cy="4876800"/>
          </a:xfrm>
        </p:spPr>
        <p:txBody>
          <a:bodyPr>
            <a:normAutofit/>
          </a:bodyPr>
          <a:lstStyle/>
          <a:p>
            <a:pPr marL="0" indent="0">
              <a:buNone/>
            </a:pPr>
            <a:r>
              <a:rPr lang="en-US" dirty="0" smtClean="0"/>
              <a:t>The first and second procedures contained an identical set of tasks.</a:t>
            </a:r>
          </a:p>
          <a:p>
            <a:pPr marL="0" indent="0">
              <a:buNone/>
            </a:pPr>
            <a:endParaRPr lang="en-US" dirty="0"/>
          </a:p>
          <a:p>
            <a:pPr marL="0" indent="0">
              <a:buNone/>
            </a:pPr>
            <a:r>
              <a:rPr lang="en-US" dirty="0" smtClean="0"/>
              <a:t>Each contained a total of 13 tasks. Most of the tasks were repetitive to allow for the collection of more accurate data.</a:t>
            </a:r>
            <a:endParaRPr lang="en-US" dirty="0"/>
          </a:p>
        </p:txBody>
      </p:sp>
    </p:spTree>
    <p:extLst>
      <p:ext uri="{BB962C8B-B14F-4D97-AF65-F5344CB8AC3E}">
        <p14:creationId xmlns:p14="http://schemas.microsoft.com/office/powerpoint/2010/main" val="257397702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Evaluation</a:t>
            </a:r>
            <a:endParaRPr lang="en-US" dirty="0"/>
          </a:p>
        </p:txBody>
      </p:sp>
      <p:sp>
        <p:nvSpPr>
          <p:cNvPr id="3" name="Content Placeholder 2"/>
          <p:cNvSpPr>
            <a:spLocks noGrp="1"/>
          </p:cNvSpPr>
          <p:nvPr>
            <p:ph idx="1"/>
          </p:nvPr>
        </p:nvSpPr>
        <p:spPr>
          <a:xfrm>
            <a:off x="457200" y="1600200"/>
            <a:ext cx="8229600" cy="4876800"/>
          </a:xfrm>
        </p:spPr>
        <p:txBody>
          <a:bodyPr>
            <a:normAutofit/>
          </a:bodyPr>
          <a:lstStyle/>
          <a:p>
            <a:pPr marL="0" indent="0">
              <a:buNone/>
            </a:pPr>
            <a:r>
              <a:rPr lang="en-US" dirty="0" smtClean="0"/>
              <a:t>The third procedure contained roughly half the number of tasks. The included tasks were identical to the tasks from the first and second procedures.</a:t>
            </a:r>
            <a:endParaRPr lang="en-US" dirty="0"/>
          </a:p>
        </p:txBody>
      </p:sp>
      <p:grpSp>
        <p:nvGrpSpPr>
          <p:cNvPr id="17" name="Group 16"/>
          <p:cNvGrpSpPr/>
          <p:nvPr/>
        </p:nvGrpSpPr>
        <p:grpSpPr>
          <a:xfrm>
            <a:off x="2057400" y="3835400"/>
            <a:ext cx="5257800" cy="2679700"/>
            <a:chOff x="609600" y="3797300"/>
            <a:chExt cx="5257800" cy="2679700"/>
          </a:xfrm>
        </p:grpSpPr>
        <p:grpSp>
          <p:nvGrpSpPr>
            <p:cNvPr id="6" name="Group 5"/>
            <p:cNvGrpSpPr/>
            <p:nvPr/>
          </p:nvGrpSpPr>
          <p:grpSpPr>
            <a:xfrm>
              <a:off x="609600" y="3797300"/>
              <a:ext cx="1600200" cy="2679700"/>
              <a:chOff x="609600" y="3797300"/>
              <a:chExt cx="1600200" cy="2679700"/>
            </a:xfrm>
          </p:grpSpPr>
          <p:sp>
            <p:nvSpPr>
              <p:cNvPr id="4" name="Rectangle 3"/>
              <p:cNvSpPr/>
              <p:nvPr/>
            </p:nvSpPr>
            <p:spPr>
              <a:xfrm>
                <a:off x="609600" y="4267200"/>
                <a:ext cx="1600200" cy="2209800"/>
              </a:xfrm>
              <a:prstGeom prst="rect">
                <a:avLst/>
              </a:prstGeom>
              <a:solidFill>
                <a:schemeClr val="bg2">
                  <a:lumMod val="40000"/>
                  <a:lumOff val="6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400" b="1" dirty="0" smtClean="0">
                    <a:solidFill>
                      <a:schemeClr val="accent2">
                        <a:lumMod val="75000"/>
                      </a:schemeClr>
                    </a:solidFill>
                  </a:rPr>
                  <a:t>Tasks</a:t>
                </a:r>
                <a:br>
                  <a:rPr lang="en-US" sz="2400" b="1" dirty="0" smtClean="0">
                    <a:solidFill>
                      <a:schemeClr val="accent2">
                        <a:lumMod val="75000"/>
                      </a:schemeClr>
                    </a:solidFill>
                  </a:rPr>
                </a:br>
                <a:r>
                  <a:rPr lang="en-US" sz="2400" b="1" dirty="0" smtClean="0">
                    <a:solidFill>
                      <a:schemeClr val="accent2">
                        <a:lumMod val="75000"/>
                      </a:schemeClr>
                    </a:solidFill>
                  </a:rPr>
                  <a:t>1-13</a:t>
                </a:r>
                <a:endParaRPr lang="en-US" sz="2400" b="1" dirty="0">
                  <a:solidFill>
                    <a:schemeClr val="accent2">
                      <a:lumMod val="75000"/>
                    </a:schemeClr>
                  </a:solidFill>
                </a:endParaRPr>
              </a:p>
            </p:txBody>
          </p:sp>
          <p:sp>
            <p:nvSpPr>
              <p:cNvPr id="5" name="TextBox 4"/>
              <p:cNvSpPr txBox="1"/>
              <p:nvPr/>
            </p:nvSpPr>
            <p:spPr>
              <a:xfrm>
                <a:off x="609600" y="3797300"/>
                <a:ext cx="1600200" cy="400110"/>
              </a:xfrm>
              <a:prstGeom prst="rect">
                <a:avLst/>
              </a:prstGeom>
              <a:noFill/>
            </p:spPr>
            <p:txBody>
              <a:bodyPr wrap="square" rtlCol="0">
                <a:spAutoFit/>
              </a:bodyPr>
              <a:lstStyle/>
              <a:p>
                <a:pPr algn="ctr"/>
                <a:r>
                  <a:rPr lang="en-US" sz="2000" b="1" dirty="0" smtClean="0"/>
                  <a:t>Procedure</a:t>
                </a:r>
                <a:r>
                  <a:rPr lang="en-US" b="1" dirty="0" smtClean="0"/>
                  <a:t> 1</a:t>
                </a:r>
                <a:endParaRPr lang="en-US" b="1" dirty="0"/>
              </a:p>
            </p:txBody>
          </p:sp>
        </p:grpSp>
        <p:grpSp>
          <p:nvGrpSpPr>
            <p:cNvPr id="11" name="Group 10"/>
            <p:cNvGrpSpPr/>
            <p:nvPr/>
          </p:nvGrpSpPr>
          <p:grpSpPr>
            <a:xfrm>
              <a:off x="2438400" y="3797300"/>
              <a:ext cx="1600200" cy="2679700"/>
              <a:chOff x="609600" y="3797300"/>
              <a:chExt cx="1600200" cy="2679700"/>
            </a:xfrm>
          </p:grpSpPr>
          <p:sp>
            <p:nvSpPr>
              <p:cNvPr id="12" name="Rectangle 11"/>
              <p:cNvSpPr/>
              <p:nvPr/>
            </p:nvSpPr>
            <p:spPr>
              <a:xfrm>
                <a:off x="609600" y="4267200"/>
                <a:ext cx="1600200" cy="2209800"/>
              </a:xfrm>
              <a:prstGeom prst="rect">
                <a:avLst/>
              </a:prstGeom>
              <a:solidFill>
                <a:schemeClr val="bg2">
                  <a:lumMod val="40000"/>
                  <a:lumOff val="6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400" b="1" dirty="0" smtClean="0">
                    <a:solidFill>
                      <a:schemeClr val="accent2">
                        <a:lumMod val="75000"/>
                      </a:schemeClr>
                    </a:solidFill>
                  </a:rPr>
                  <a:t>Tasks</a:t>
                </a:r>
                <a:br>
                  <a:rPr lang="en-US" sz="2400" b="1" dirty="0" smtClean="0">
                    <a:solidFill>
                      <a:schemeClr val="accent2">
                        <a:lumMod val="75000"/>
                      </a:schemeClr>
                    </a:solidFill>
                  </a:rPr>
                </a:br>
                <a:r>
                  <a:rPr lang="en-US" sz="2400" b="1" dirty="0" smtClean="0">
                    <a:solidFill>
                      <a:schemeClr val="accent2">
                        <a:lumMod val="75000"/>
                      </a:schemeClr>
                    </a:solidFill>
                  </a:rPr>
                  <a:t>1-13</a:t>
                </a:r>
                <a:endParaRPr lang="en-US" sz="2400" b="1" dirty="0">
                  <a:solidFill>
                    <a:schemeClr val="accent2">
                      <a:lumMod val="75000"/>
                    </a:schemeClr>
                  </a:solidFill>
                </a:endParaRPr>
              </a:p>
            </p:txBody>
          </p:sp>
          <p:sp>
            <p:nvSpPr>
              <p:cNvPr id="13" name="TextBox 12"/>
              <p:cNvSpPr txBox="1"/>
              <p:nvPr/>
            </p:nvSpPr>
            <p:spPr>
              <a:xfrm>
                <a:off x="609600" y="3797300"/>
                <a:ext cx="1600200" cy="400110"/>
              </a:xfrm>
              <a:prstGeom prst="rect">
                <a:avLst/>
              </a:prstGeom>
              <a:noFill/>
            </p:spPr>
            <p:txBody>
              <a:bodyPr wrap="square" rtlCol="0">
                <a:spAutoFit/>
              </a:bodyPr>
              <a:lstStyle/>
              <a:p>
                <a:pPr algn="ctr"/>
                <a:r>
                  <a:rPr lang="en-US" sz="2000" b="1" dirty="0" smtClean="0"/>
                  <a:t>Procedure</a:t>
                </a:r>
                <a:r>
                  <a:rPr lang="en-US" b="1" dirty="0" smtClean="0"/>
                  <a:t> 2</a:t>
                </a:r>
                <a:endParaRPr lang="en-US" b="1" dirty="0"/>
              </a:p>
            </p:txBody>
          </p:sp>
        </p:grpSp>
        <p:grpSp>
          <p:nvGrpSpPr>
            <p:cNvPr id="14" name="Group 13"/>
            <p:cNvGrpSpPr/>
            <p:nvPr/>
          </p:nvGrpSpPr>
          <p:grpSpPr>
            <a:xfrm>
              <a:off x="4267200" y="3797300"/>
              <a:ext cx="1600200" cy="1841500"/>
              <a:chOff x="609600" y="3797300"/>
              <a:chExt cx="1600200" cy="1841500"/>
            </a:xfrm>
          </p:grpSpPr>
          <p:sp>
            <p:nvSpPr>
              <p:cNvPr id="15" name="Rectangle 14"/>
              <p:cNvSpPr/>
              <p:nvPr/>
            </p:nvSpPr>
            <p:spPr>
              <a:xfrm>
                <a:off x="609600" y="4267200"/>
                <a:ext cx="1600200" cy="1371600"/>
              </a:xfrm>
              <a:prstGeom prst="rect">
                <a:avLst/>
              </a:prstGeom>
              <a:solidFill>
                <a:schemeClr val="bg2">
                  <a:lumMod val="5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400" b="1" dirty="0" smtClean="0">
                    <a:solidFill>
                      <a:schemeClr val="bg1"/>
                    </a:solidFill>
                  </a:rPr>
                  <a:t>Tasks</a:t>
                </a:r>
                <a:br>
                  <a:rPr lang="en-US" sz="2400" b="1" dirty="0" smtClean="0">
                    <a:solidFill>
                      <a:schemeClr val="bg1"/>
                    </a:solidFill>
                  </a:rPr>
                </a:br>
                <a:r>
                  <a:rPr lang="en-US" sz="2400" b="1" dirty="0" smtClean="0">
                    <a:solidFill>
                      <a:schemeClr val="bg1"/>
                    </a:solidFill>
                  </a:rPr>
                  <a:t>1-7</a:t>
                </a:r>
                <a:endParaRPr lang="en-US" sz="2400" b="1" dirty="0">
                  <a:solidFill>
                    <a:schemeClr val="bg1"/>
                  </a:solidFill>
                </a:endParaRPr>
              </a:p>
            </p:txBody>
          </p:sp>
          <p:sp>
            <p:nvSpPr>
              <p:cNvPr id="16" name="TextBox 15"/>
              <p:cNvSpPr txBox="1"/>
              <p:nvPr/>
            </p:nvSpPr>
            <p:spPr>
              <a:xfrm>
                <a:off x="609600" y="3797300"/>
                <a:ext cx="1600200" cy="400110"/>
              </a:xfrm>
              <a:prstGeom prst="rect">
                <a:avLst/>
              </a:prstGeom>
              <a:noFill/>
            </p:spPr>
            <p:txBody>
              <a:bodyPr wrap="square" rtlCol="0">
                <a:spAutoFit/>
              </a:bodyPr>
              <a:lstStyle/>
              <a:p>
                <a:pPr algn="ctr"/>
                <a:r>
                  <a:rPr lang="en-US" sz="2000" b="1" dirty="0" smtClean="0"/>
                  <a:t>Procedure</a:t>
                </a:r>
                <a:r>
                  <a:rPr lang="en-US" b="1" dirty="0" smtClean="0"/>
                  <a:t> 3</a:t>
                </a:r>
                <a:endParaRPr lang="en-US" b="1" dirty="0"/>
              </a:p>
            </p:txBody>
          </p:sp>
        </p:grpSp>
      </p:grpSp>
    </p:spTree>
    <p:extLst>
      <p:ext uri="{BB962C8B-B14F-4D97-AF65-F5344CB8AC3E}">
        <p14:creationId xmlns:p14="http://schemas.microsoft.com/office/powerpoint/2010/main" val="26483797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Evaluation</a:t>
            </a:r>
            <a:endParaRPr lang="en-US" dirty="0"/>
          </a:p>
        </p:txBody>
      </p:sp>
      <p:sp>
        <p:nvSpPr>
          <p:cNvPr id="3" name="Content Placeholder 2"/>
          <p:cNvSpPr>
            <a:spLocks noGrp="1"/>
          </p:cNvSpPr>
          <p:nvPr>
            <p:ph idx="1"/>
          </p:nvPr>
        </p:nvSpPr>
        <p:spPr>
          <a:xfrm>
            <a:off x="457200" y="1600200"/>
            <a:ext cx="8229600" cy="2362200"/>
          </a:xfrm>
        </p:spPr>
        <p:txBody>
          <a:bodyPr>
            <a:normAutofit/>
          </a:bodyPr>
          <a:lstStyle/>
          <a:p>
            <a:pPr marL="0" indent="0">
              <a:buNone/>
            </a:pPr>
            <a:r>
              <a:rPr lang="en-US" sz="2800" dirty="0" smtClean="0"/>
              <a:t>The difference between the two is that the participants were permitted to use the magnetic features of the tools during the second procedure, whereas during the first, participants were not physically able to take advantage of such features.</a:t>
            </a:r>
            <a:endParaRPr lang="en-US" sz="2800" dirty="0"/>
          </a:p>
        </p:txBody>
      </p:sp>
      <p:grpSp>
        <p:nvGrpSpPr>
          <p:cNvPr id="5" name="Group 4"/>
          <p:cNvGrpSpPr/>
          <p:nvPr/>
        </p:nvGrpSpPr>
        <p:grpSpPr>
          <a:xfrm>
            <a:off x="4724400" y="4191000"/>
            <a:ext cx="3276600" cy="2133600"/>
            <a:chOff x="228600" y="2286000"/>
            <a:chExt cx="4229100" cy="2819400"/>
          </a:xfrm>
        </p:grpSpPr>
        <p:sp>
          <p:nvSpPr>
            <p:cNvPr id="7" name="Rectangle 6"/>
            <p:cNvSpPr/>
            <p:nvPr/>
          </p:nvSpPr>
          <p:spPr>
            <a:xfrm>
              <a:off x="228600" y="2286000"/>
              <a:ext cx="4229100" cy="2819400"/>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smtClean="0">
                <a:solidFill>
                  <a:schemeClr val="tx1"/>
                </a:solidFill>
              </a:endParaRPr>
            </a:p>
            <a:p>
              <a:pPr algn="ctr"/>
              <a:endParaRPr lang="en-US" b="1" dirty="0">
                <a:solidFill>
                  <a:schemeClr val="tx1"/>
                </a:solidFill>
              </a:endParaRPr>
            </a:p>
            <a:p>
              <a:pPr algn="ctr"/>
              <a:endParaRPr lang="en-US" b="1" dirty="0" smtClean="0">
                <a:solidFill>
                  <a:schemeClr val="tx1"/>
                </a:solidFill>
              </a:endParaRPr>
            </a:p>
            <a:p>
              <a:pPr algn="ctr"/>
              <a:r>
                <a:rPr lang="en-US" b="1" dirty="0" smtClean="0">
                  <a:solidFill>
                    <a:schemeClr val="tx1"/>
                  </a:solidFill>
                </a:rPr>
                <a:t>Magnetic whiteboard</a:t>
              </a:r>
              <a:r>
                <a:rPr lang="en-US" b="1" dirty="0">
                  <a:solidFill>
                    <a:schemeClr val="tx1"/>
                  </a:solidFill>
                </a:rPr>
                <a:t/>
              </a:r>
              <a:br>
                <a:rPr lang="en-US" b="1" dirty="0">
                  <a:solidFill>
                    <a:schemeClr val="tx1"/>
                  </a:solidFill>
                </a:rPr>
              </a:br>
              <a:r>
                <a:rPr lang="en-US" b="1" dirty="0" smtClean="0">
                  <a:solidFill>
                    <a:schemeClr val="tx1"/>
                  </a:solidFill>
                </a:rPr>
                <a:t>with magnetic tools</a:t>
              </a:r>
            </a:p>
            <a:p>
              <a:pPr algn="ctr"/>
              <a:endParaRPr lang="en-US" b="1" dirty="0">
                <a:solidFill>
                  <a:schemeClr val="tx1"/>
                </a:solidFill>
              </a:endParaRPr>
            </a:p>
            <a:p>
              <a:pPr algn="ctr"/>
              <a:r>
                <a:rPr lang="en-US" i="1" dirty="0" smtClean="0">
                  <a:solidFill>
                    <a:schemeClr val="tx1"/>
                  </a:solidFill>
                  <a:effectLst>
                    <a:outerShdw blurRad="38100" dist="38100" dir="2700000" algn="tl">
                      <a:srgbClr val="000000">
                        <a:alpha val="43137"/>
                      </a:srgbClr>
                    </a:outerShdw>
                  </a:effectLst>
                </a:rPr>
                <a:t>Procedure 2, 3</a:t>
              </a:r>
              <a:endParaRPr lang="en-US" i="1" dirty="0">
                <a:solidFill>
                  <a:schemeClr val="tx1"/>
                </a:solidFill>
                <a:effectLst>
                  <a:outerShdw blurRad="38100" dist="38100" dir="2700000" algn="tl">
                    <a:srgbClr val="000000">
                      <a:alpha val="43137"/>
                    </a:srgbClr>
                  </a:outerShdw>
                </a:effectLst>
              </a:endParaRPr>
            </a:p>
          </p:txBody>
        </p:sp>
        <p:sp>
          <p:nvSpPr>
            <p:cNvPr id="8" name="Rectangle 7"/>
            <p:cNvSpPr/>
            <p:nvPr/>
          </p:nvSpPr>
          <p:spPr>
            <a:xfrm>
              <a:off x="2343150" y="2438400"/>
              <a:ext cx="2000250" cy="762000"/>
            </a:xfrm>
            <a:prstGeom prst="rect">
              <a:avLst/>
            </a:prstGeom>
            <a:solidFill>
              <a:schemeClr val="accent1">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Markers</a:t>
              </a:r>
              <a:endParaRPr lang="en-US" dirty="0">
                <a:solidFill>
                  <a:schemeClr val="tx1"/>
                </a:solidFill>
              </a:endParaRPr>
            </a:p>
          </p:txBody>
        </p:sp>
        <p:sp>
          <p:nvSpPr>
            <p:cNvPr id="9" name="Rectangle 8"/>
            <p:cNvSpPr/>
            <p:nvPr/>
          </p:nvSpPr>
          <p:spPr>
            <a:xfrm rot="16200000">
              <a:off x="1600200" y="2590800"/>
              <a:ext cx="762000" cy="457200"/>
            </a:xfrm>
            <a:prstGeom prst="rect">
              <a:avLst/>
            </a:prstGeom>
            <a:solidFill>
              <a:schemeClr val="accent3">
                <a:lumMod val="20000"/>
                <a:lumOff val="8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solidFill>
                    <a:schemeClr val="tx1"/>
                  </a:solidFill>
                </a:rPr>
                <a:t>Eraser</a:t>
              </a:r>
              <a:endParaRPr lang="en-US" dirty="0">
                <a:solidFill>
                  <a:schemeClr val="tx1"/>
                </a:solidFill>
              </a:endParaRPr>
            </a:p>
          </p:txBody>
        </p:sp>
        <p:sp>
          <p:nvSpPr>
            <p:cNvPr id="10" name="Rectangle 9"/>
            <p:cNvSpPr/>
            <p:nvPr/>
          </p:nvSpPr>
          <p:spPr>
            <a:xfrm>
              <a:off x="381000" y="2438400"/>
              <a:ext cx="1219200" cy="762000"/>
            </a:xfrm>
            <a:prstGeom prst="rect">
              <a:avLst/>
            </a:prstGeom>
            <a:solidFill>
              <a:schemeClr val="accent5">
                <a:lumMod val="20000"/>
                <a:lumOff val="80000"/>
              </a:schemeClr>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Fun Tools</a:t>
              </a:r>
              <a:endParaRPr lang="en-US" sz="1600" dirty="0">
                <a:solidFill>
                  <a:schemeClr val="tx1"/>
                </a:solidFill>
              </a:endParaRPr>
            </a:p>
          </p:txBody>
        </p:sp>
      </p:grpSp>
      <p:grpSp>
        <p:nvGrpSpPr>
          <p:cNvPr id="4" name="Group 3"/>
          <p:cNvGrpSpPr/>
          <p:nvPr/>
        </p:nvGrpSpPr>
        <p:grpSpPr>
          <a:xfrm>
            <a:off x="1066800" y="4191000"/>
            <a:ext cx="3276600" cy="2481649"/>
            <a:chOff x="1066800" y="4191000"/>
            <a:chExt cx="3276600" cy="2481649"/>
          </a:xfrm>
        </p:grpSpPr>
        <p:sp>
          <p:nvSpPr>
            <p:cNvPr id="12" name="Rectangle 11"/>
            <p:cNvSpPr/>
            <p:nvPr/>
          </p:nvSpPr>
          <p:spPr>
            <a:xfrm>
              <a:off x="1066800" y="4191000"/>
              <a:ext cx="3276600" cy="2133600"/>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b="1" dirty="0" smtClean="0">
                  <a:solidFill>
                    <a:schemeClr val="tx1"/>
                  </a:solidFill>
                </a:rPr>
                <a:t>Standard non-magnetic</a:t>
              </a:r>
              <a:br>
                <a:rPr lang="en-US" b="1" dirty="0" smtClean="0">
                  <a:solidFill>
                    <a:schemeClr val="tx1"/>
                  </a:solidFill>
                </a:rPr>
              </a:br>
              <a:r>
                <a:rPr lang="en-US" b="1" dirty="0" smtClean="0">
                  <a:solidFill>
                    <a:schemeClr val="tx1"/>
                  </a:solidFill>
                </a:rPr>
                <a:t>whiteboard</a:t>
              </a:r>
            </a:p>
            <a:p>
              <a:pPr algn="ctr"/>
              <a:endParaRPr lang="en-US" dirty="0">
                <a:solidFill>
                  <a:schemeClr val="tx1"/>
                </a:solidFill>
              </a:endParaRPr>
            </a:p>
            <a:p>
              <a:pPr algn="ctr"/>
              <a:r>
                <a:rPr lang="en-US" i="1" dirty="0" smtClean="0">
                  <a:solidFill>
                    <a:schemeClr val="tx1"/>
                  </a:solidFill>
                  <a:effectLst>
                    <a:outerShdw blurRad="38100" dist="38100" dir="2700000" algn="tl">
                      <a:srgbClr val="000000">
                        <a:alpha val="43137"/>
                      </a:srgbClr>
                    </a:outerShdw>
                  </a:effectLst>
                </a:rPr>
                <a:t>Procedure 1</a:t>
              </a:r>
            </a:p>
            <a:p>
              <a:pPr algn="ctr"/>
              <a:endParaRPr lang="en-US" dirty="0" smtClean="0">
                <a:solidFill>
                  <a:schemeClr val="tx1"/>
                </a:solidFill>
              </a:endParaRPr>
            </a:p>
            <a:p>
              <a:pPr algn="ctr"/>
              <a:r>
                <a:rPr lang="en-US" sz="1600" dirty="0" smtClean="0">
                  <a:solidFill>
                    <a:schemeClr val="tx1"/>
                  </a:solidFill>
                </a:rPr>
                <a:t>Participants place tools on ledge</a:t>
              </a:r>
              <a:endParaRPr lang="en-US" sz="1600" dirty="0">
                <a:solidFill>
                  <a:schemeClr val="tx1"/>
                </a:solidFill>
              </a:endParaRPr>
            </a:p>
          </p:txBody>
        </p:sp>
        <p:grpSp>
          <p:nvGrpSpPr>
            <p:cNvPr id="16" name="Group 15"/>
            <p:cNvGrpSpPr/>
            <p:nvPr/>
          </p:nvGrpSpPr>
          <p:grpSpPr>
            <a:xfrm>
              <a:off x="1184876" y="6096000"/>
              <a:ext cx="3069967" cy="576649"/>
              <a:chOff x="1184876" y="4306330"/>
              <a:chExt cx="3069967" cy="576649"/>
            </a:xfrm>
          </p:grpSpPr>
          <p:sp>
            <p:nvSpPr>
              <p:cNvPr id="13" name="Rectangle 12"/>
              <p:cNvSpPr/>
              <p:nvPr/>
            </p:nvSpPr>
            <p:spPr>
              <a:xfrm>
                <a:off x="2705100" y="4306330"/>
                <a:ext cx="1549743" cy="576649"/>
              </a:xfrm>
              <a:prstGeom prst="rect">
                <a:avLst/>
              </a:prstGeom>
              <a:solidFill>
                <a:schemeClr val="accent1">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Markers</a:t>
                </a:r>
                <a:endParaRPr lang="en-US" dirty="0">
                  <a:solidFill>
                    <a:schemeClr val="tx1"/>
                  </a:solidFill>
                </a:endParaRPr>
              </a:p>
            </p:txBody>
          </p:sp>
          <p:sp>
            <p:nvSpPr>
              <p:cNvPr id="14" name="Rectangle 13"/>
              <p:cNvSpPr/>
              <p:nvPr/>
            </p:nvSpPr>
            <p:spPr>
              <a:xfrm rot="16200000">
                <a:off x="2136346" y="4417541"/>
                <a:ext cx="576649" cy="354227"/>
              </a:xfrm>
              <a:prstGeom prst="rect">
                <a:avLst/>
              </a:prstGeom>
              <a:solidFill>
                <a:schemeClr val="accent3">
                  <a:lumMod val="20000"/>
                  <a:lumOff val="8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solidFill>
                      <a:schemeClr val="tx1"/>
                    </a:solidFill>
                  </a:rPr>
                  <a:t>Eraser</a:t>
                </a:r>
                <a:endParaRPr lang="en-US" dirty="0">
                  <a:solidFill>
                    <a:schemeClr val="tx1"/>
                  </a:solidFill>
                </a:endParaRPr>
              </a:p>
            </p:txBody>
          </p:sp>
          <p:sp>
            <p:nvSpPr>
              <p:cNvPr id="15" name="Rectangle 14"/>
              <p:cNvSpPr/>
              <p:nvPr/>
            </p:nvSpPr>
            <p:spPr>
              <a:xfrm>
                <a:off x="1184876" y="4306330"/>
                <a:ext cx="944605" cy="576649"/>
              </a:xfrm>
              <a:prstGeom prst="rect">
                <a:avLst/>
              </a:prstGeom>
              <a:solidFill>
                <a:schemeClr val="accent5">
                  <a:lumMod val="20000"/>
                  <a:lumOff val="80000"/>
                </a:schemeClr>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Fun Tools</a:t>
                </a:r>
                <a:endParaRPr lang="en-US" sz="1600" dirty="0">
                  <a:solidFill>
                    <a:schemeClr val="tx1"/>
                  </a:solidFill>
                </a:endParaRPr>
              </a:p>
            </p:txBody>
          </p:sp>
        </p:grpSp>
      </p:grpSp>
    </p:spTree>
    <p:extLst>
      <p:ext uri="{BB962C8B-B14F-4D97-AF65-F5344CB8AC3E}">
        <p14:creationId xmlns:p14="http://schemas.microsoft.com/office/powerpoint/2010/main" val="103423184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Evaluation</a:t>
            </a:r>
            <a:endParaRPr lang="en-US" dirty="0"/>
          </a:p>
        </p:txBody>
      </p:sp>
      <p:sp>
        <p:nvSpPr>
          <p:cNvPr id="4" name="Content Placeholder 3"/>
          <p:cNvSpPr>
            <a:spLocks noGrp="1"/>
          </p:cNvSpPr>
          <p:nvPr>
            <p:ph idx="1"/>
          </p:nvPr>
        </p:nvSpPr>
        <p:spPr/>
        <p:txBody>
          <a:bodyPr/>
          <a:lstStyle/>
          <a:p>
            <a:pPr marL="0" indent="0">
              <a:buNone/>
            </a:pPr>
            <a:r>
              <a:rPr lang="en-US" dirty="0" smtClean="0"/>
              <a:t>Each participant was video recorded. We used these recordings to obtain more precise time measurements.</a:t>
            </a:r>
          </a:p>
          <a:p>
            <a:pPr marL="0" indent="0">
              <a:buNone/>
            </a:pPr>
            <a:endParaRPr lang="en-US" dirty="0" smtClean="0"/>
          </a:p>
          <a:p>
            <a:pPr marL="0" indent="0">
              <a:buNone/>
            </a:pPr>
            <a:r>
              <a:rPr lang="en-US" dirty="0" smtClean="0"/>
              <a:t>For each item we had participants write or draw, we also had them erase. Times were measured for erasing too.</a:t>
            </a:r>
            <a:endParaRPr lang="en-US" dirty="0"/>
          </a:p>
        </p:txBody>
      </p:sp>
    </p:spTree>
    <p:extLst>
      <p:ext uri="{BB962C8B-B14F-4D97-AF65-F5344CB8AC3E}">
        <p14:creationId xmlns:p14="http://schemas.microsoft.com/office/powerpoint/2010/main" val="411037075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Evaluation</a:t>
            </a:r>
            <a:endParaRPr lang="en-US" dirty="0"/>
          </a:p>
        </p:txBody>
      </p:sp>
      <p:sp>
        <p:nvSpPr>
          <p:cNvPr id="3" name="Content Placeholder 2"/>
          <p:cNvSpPr>
            <a:spLocks noGrp="1"/>
          </p:cNvSpPr>
          <p:nvPr>
            <p:ph idx="1"/>
          </p:nvPr>
        </p:nvSpPr>
        <p:spPr>
          <a:xfrm>
            <a:off x="457200" y="1600200"/>
            <a:ext cx="8229600" cy="2362200"/>
          </a:xfrm>
        </p:spPr>
        <p:txBody>
          <a:bodyPr>
            <a:normAutofit/>
          </a:bodyPr>
          <a:lstStyle/>
          <a:p>
            <a:pPr marL="0" indent="0">
              <a:buNone/>
            </a:pPr>
            <a:r>
              <a:rPr lang="en-US" dirty="0" smtClean="0"/>
              <a:t>One task participants were asked to complete was…</a:t>
            </a: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2743200"/>
            <a:ext cx="8001000" cy="3930890"/>
          </a:xfrm>
          <a:prstGeom prst="rect">
            <a:avLst/>
          </a:prstGeom>
          <a:noFill/>
          <a:ln w="19050">
            <a:no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34146264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Evaluation</a:t>
            </a:r>
            <a:endParaRPr lang="en-US" dirty="0"/>
          </a:p>
        </p:txBody>
      </p:sp>
      <p:sp>
        <p:nvSpPr>
          <p:cNvPr id="3" name="Content Placeholder 2"/>
          <p:cNvSpPr>
            <a:spLocks noGrp="1"/>
          </p:cNvSpPr>
          <p:nvPr>
            <p:ph idx="1"/>
          </p:nvPr>
        </p:nvSpPr>
        <p:spPr>
          <a:xfrm>
            <a:off x="457200" y="1600200"/>
            <a:ext cx="8229600" cy="2362200"/>
          </a:xfrm>
        </p:spPr>
        <p:txBody>
          <a:bodyPr>
            <a:normAutofit/>
          </a:bodyPr>
          <a:lstStyle/>
          <a:p>
            <a:pPr marL="0" indent="0">
              <a:buNone/>
            </a:pPr>
            <a:r>
              <a:rPr lang="en-US" dirty="0" smtClean="0"/>
              <a:t>One task participants were asked to complete was…</a:t>
            </a:r>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3200400"/>
            <a:ext cx="7953375" cy="3311892"/>
          </a:xfrm>
          <a:prstGeom prst="rect">
            <a:avLst/>
          </a:prstGeom>
          <a:noFill/>
          <a:ln w="19050">
            <a:no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40833215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Evaluation</a:t>
            </a:r>
            <a:endParaRPr lang="en-US" dirty="0"/>
          </a:p>
        </p:txBody>
      </p:sp>
      <p:sp>
        <p:nvSpPr>
          <p:cNvPr id="3" name="Content Placeholder 2"/>
          <p:cNvSpPr>
            <a:spLocks noGrp="1"/>
          </p:cNvSpPr>
          <p:nvPr>
            <p:ph idx="1"/>
          </p:nvPr>
        </p:nvSpPr>
        <p:spPr>
          <a:xfrm>
            <a:off x="457200" y="1600200"/>
            <a:ext cx="8229600" cy="2362200"/>
          </a:xfrm>
        </p:spPr>
        <p:txBody>
          <a:bodyPr>
            <a:normAutofit/>
          </a:bodyPr>
          <a:lstStyle/>
          <a:p>
            <a:pPr marL="0" indent="0">
              <a:buNone/>
            </a:pPr>
            <a:r>
              <a:rPr lang="en-US" dirty="0" smtClean="0"/>
              <a:t>One task participants were asked to complete was…</a:t>
            </a:r>
            <a:endParaRPr lang="en-US" dirty="0"/>
          </a:p>
        </p:txBody>
      </p:sp>
      <p:grpSp>
        <p:nvGrpSpPr>
          <p:cNvPr id="6" name="Group 5"/>
          <p:cNvGrpSpPr/>
          <p:nvPr/>
        </p:nvGrpSpPr>
        <p:grpSpPr>
          <a:xfrm>
            <a:off x="600075" y="2819400"/>
            <a:ext cx="7553325" cy="3953669"/>
            <a:chOff x="600075" y="2743200"/>
            <a:chExt cx="7553325" cy="3953669"/>
          </a:xfrm>
        </p:grpSpPr>
        <p:grpSp>
          <p:nvGrpSpPr>
            <p:cNvPr id="4" name="Group 3"/>
            <p:cNvGrpSpPr/>
            <p:nvPr/>
          </p:nvGrpSpPr>
          <p:grpSpPr>
            <a:xfrm>
              <a:off x="600075" y="2743200"/>
              <a:ext cx="7553325" cy="3953669"/>
              <a:chOff x="600075" y="2636044"/>
              <a:chExt cx="7553325" cy="3953669"/>
            </a:xfrm>
          </p:grpSpPr>
          <p:pic>
            <p:nvPicPr>
              <p:cNvPr id="5123"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b="71525"/>
              <a:stretch/>
            </p:blipFill>
            <p:spPr bwMode="auto">
              <a:xfrm>
                <a:off x="600075" y="2636044"/>
                <a:ext cx="7553325" cy="1814512"/>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Lst>
            </p:spPr>
          </p:pic>
          <p:pic>
            <p:nvPicPr>
              <p:cNvPr id="5124" name="Picture 4"/>
              <p:cNvPicPr>
                <a:picLocks noChangeAspect="1" noChangeArrowheads="1"/>
              </p:cNvPicPr>
              <p:nvPr/>
            </p:nvPicPr>
            <p:blipFill rotWithShape="1">
              <a:blip r:embed="rId2">
                <a:extLst>
                  <a:ext uri="{28A0092B-C50C-407E-A947-70E740481C1C}">
                    <a14:useLocalDpi xmlns:a14="http://schemas.microsoft.com/office/drawing/2010/main" val="0"/>
                  </a:ext>
                </a:extLst>
              </a:blip>
              <a:srcRect t="32860"/>
              <a:stretch/>
            </p:blipFill>
            <p:spPr bwMode="auto">
              <a:xfrm>
                <a:off x="2362200" y="4450556"/>
                <a:ext cx="3776663" cy="2139157"/>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Lst>
            </p:spPr>
          </p:pic>
        </p:grpSp>
        <p:sp>
          <p:nvSpPr>
            <p:cNvPr id="5" name="Rectangle 4"/>
            <p:cNvSpPr/>
            <p:nvPr/>
          </p:nvSpPr>
          <p:spPr>
            <a:xfrm>
              <a:off x="600075" y="2743200"/>
              <a:ext cx="7553325" cy="3953669"/>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32777865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Evaluation</a:t>
            </a:r>
            <a:endParaRPr lang="en-US" dirty="0"/>
          </a:p>
        </p:txBody>
      </p:sp>
      <p:sp>
        <p:nvSpPr>
          <p:cNvPr id="3" name="Content Placeholder 2"/>
          <p:cNvSpPr>
            <a:spLocks noGrp="1"/>
          </p:cNvSpPr>
          <p:nvPr>
            <p:ph idx="1"/>
          </p:nvPr>
        </p:nvSpPr>
        <p:spPr>
          <a:xfrm>
            <a:off x="457200" y="1600200"/>
            <a:ext cx="8229600" cy="2362200"/>
          </a:xfrm>
        </p:spPr>
        <p:txBody>
          <a:bodyPr>
            <a:normAutofit/>
          </a:bodyPr>
          <a:lstStyle/>
          <a:p>
            <a:pPr marL="0" indent="0">
              <a:buNone/>
            </a:pPr>
            <a:r>
              <a:rPr lang="en-US" dirty="0" smtClean="0"/>
              <a:t>One task participants were asked to complete was…</a:t>
            </a:r>
            <a:endParaRPr lang="en-US" dirty="0"/>
          </a:p>
        </p:txBody>
      </p:sp>
      <p:pic>
        <p:nvPicPr>
          <p:cNvPr id="6147" name="Picture 3"/>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45880" y="2540000"/>
            <a:ext cx="2878320" cy="4013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8" name="Picture 4"/>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819400" y="4343400"/>
            <a:ext cx="2438400" cy="23845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p:cNvSpPr txBox="1"/>
          <p:nvPr/>
        </p:nvSpPr>
        <p:spPr>
          <a:xfrm>
            <a:off x="5257800" y="2406640"/>
            <a:ext cx="3695700" cy="4093428"/>
          </a:xfrm>
          <a:prstGeom prst="rect">
            <a:avLst/>
          </a:prstGeom>
          <a:noFill/>
        </p:spPr>
        <p:txBody>
          <a:bodyPr wrap="square" rtlCol="0">
            <a:spAutoFit/>
          </a:bodyPr>
          <a:lstStyle/>
          <a:p>
            <a:r>
              <a:rPr lang="en-US" sz="2600" dirty="0" smtClean="0"/>
              <a:t>By providing the participants with drawing tools such as rulers and protractors, we are providing a complete interface that matches or exceeds the components seen with the common whiteboard.</a:t>
            </a:r>
            <a:endParaRPr lang="en-US" sz="2600" dirty="0"/>
          </a:p>
        </p:txBody>
      </p:sp>
    </p:spTree>
    <p:extLst>
      <p:ext uri="{BB962C8B-B14F-4D97-AF65-F5344CB8AC3E}">
        <p14:creationId xmlns:p14="http://schemas.microsoft.com/office/powerpoint/2010/main" val="187547626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Evaluation</a:t>
            </a:r>
            <a:endParaRPr lang="en-US" dirty="0"/>
          </a:p>
        </p:txBody>
      </p:sp>
      <p:sp>
        <p:nvSpPr>
          <p:cNvPr id="3" name="Content Placeholder 2"/>
          <p:cNvSpPr>
            <a:spLocks noGrp="1"/>
          </p:cNvSpPr>
          <p:nvPr>
            <p:ph idx="1"/>
          </p:nvPr>
        </p:nvSpPr>
        <p:spPr>
          <a:xfrm>
            <a:off x="457200" y="1600200"/>
            <a:ext cx="8229600" cy="2362200"/>
          </a:xfrm>
        </p:spPr>
        <p:txBody>
          <a:bodyPr>
            <a:normAutofit/>
          </a:bodyPr>
          <a:lstStyle/>
          <a:p>
            <a:pPr marL="0" indent="0">
              <a:buNone/>
            </a:pPr>
            <a:r>
              <a:rPr lang="en-US" dirty="0" smtClean="0"/>
              <a:t>One task participants were asked to complete was…</a:t>
            </a:r>
            <a:endParaRPr lang="en-US" dirty="0"/>
          </a:p>
        </p:txBody>
      </p:sp>
      <p:sp>
        <p:nvSpPr>
          <p:cNvPr id="6" name="TextBox 5"/>
          <p:cNvSpPr txBox="1"/>
          <p:nvPr/>
        </p:nvSpPr>
        <p:spPr>
          <a:xfrm>
            <a:off x="2590800" y="3124200"/>
            <a:ext cx="3962400" cy="523220"/>
          </a:xfrm>
          <a:prstGeom prst="rect">
            <a:avLst/>
          </a:prstGeom>
          <a:noFill/>
        </p:spPr>
        <p:txBody>
          <a:bodyPr wrap="square" rtlCol="0">
            <a:spAutoFit/>
          </a:bodyPr>
          <a:lstStyle/>
          <a:p>
            <a:pPr algn="ctr"/>
            <a:r>
              <a:rPr lang="en-US" sz="2800" b="1" dirty="0" smtClean="0"/>
              <a:t>Connect-the-Dots</a:t>
            </a:r>
            <a:endParaRPr lang="en-US" sz="2800" b="1" dirty="0"/>
          </a:p>
        </p:txBody>
      </p:sp>
      <p:grpSp>
        <p:nvGrpSpPr>
          <p:cNvPr id="10" name="Group 9"/>
          <p:cNvGrpSpPr/>
          <p:nvPr/>
        </p:nvGrpSpPr>
        <p:grpSpPr>
          <a:xfrm>
            <a:off x="495300" y="3759352"/>
            <a:ext cx="8153400" cy="2565248"/>
            <a:chOff x="495300" y="3759352"/>
            <a:chExt cx="8153400" cy="2565248"/>
          </a:xfrm>
        </p:grpSpPr>
        <p:grpSp>
          <p:nvGrpSpPr>
            <p:cNvPr id="4" name="Group 3"/>
            <p:cNvGrpSpPr/>
            <p:nvPr/>
          </p:nvGrpSpPr>
          <p:grpSpPr>
            <a:xfrm>
              <a:off x="495300" y="3759352"/>
              <a:ext cx="3733800" cy="2565248"/>
              <a:chOff x="495300" y="2806700"/>
              <a:chExt cx="3733800" cy="2565248"/>
            </a:xfrm>
          </p:grpSpPr>
          <p:pic>
            <p:nvPicPr>
              <p:cNvPr id="7173" name="Picture 5"/>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95300" y="2806700"/>
                <a:ext cx="3733800" cy="25652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Rectangle 13"/>
              <p:cNvSpPr/>
              <p:nvPr/>
            </p:nvSpPr>
            <p:spPr>
              <a:xfrm>
                <a:off x="609600" y="2895600"/>
                <a:ext cx="3581400" cy="2438400"/>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5067300" y="3848252"/>
              <a:ext cx="3581400" cy="2438400"/>
              <a:chOff x="5067300" y="2895600"/>
              <a:chExt cx="3581400" cy="2438400"/>
            </a:xfrm>
          </p:grpSpPr>
          <p:sp>
            <p:nvSpPr>
              <p:cNvPr id="21" name="Rectangle 20"/>
              <p:cNvSpPr/>
              <p:nvPr/>
            </p:nvSpPr>
            <p:spPr>
              <a:xfrm>
                <a:off x="5067300" y="2895600"/>
                <a:ext cx="3581400" cy="2438400"/>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174" name="Picture 6"/>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133696" y="2928666"/>
                <a:ext cx="3502304" cy="24053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cxnSp>
          <p:nvCxnSpPr>
            <p:cNvPr id="9" name="Straight Arrow Connector 8"/>
            <p:cNvCxnSpPr/>
            <p:nvPr/>
          </p:nvCxnSpPr>
          <p:spPr>
            <a:xfrm>
              <a:off x="4312920" y="5067300"/>
              <a:ext cx="640080" cy="0"/>
            </a:xfrm>
            <a:prstGeom prst="straightConnector1">
              <a:avLst/>
            </a:prstGeom>
            <a:ln w="76200">
              <a:solidFill>
                <a:schemeClr val="accent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05460171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Problem</a:t>
            </a:r>
            <a:endParaRPr lang="en-US" dirty="0"/>
          </a:p>
        </p:txBody>
      </p:sp>
      <p:pic>
        <p:nvPicPr>
          <p:cNvPr id="2050" name="Picture 2" descr="http://cdn.instructables.com/FJ3/VCQI/FORZTJCK/FJ3VCQIFORZTJCK.LARGE.jpg"/>
          <p:cNvPicPr>
            <a:picLocks noChangeAspect="1" noChangeArrowheads="1"/>
          </p:cNvPicPr>
          <p:nvPr/>
        </p:nvPicPr>
        <p:blipFill rotWithShape="1">
          <a:blip r:embed="rId3">
            <a:extLst>
              <a:ext uri="{28A0092B-C50C-407E-A947-70E740481C1C}">
                <a14:useLocalDpi xmlns:a14="http://schemas.microsoft.com/office/drawing/2010/main" val="0"/>
              </a:ext>
            </a:extLst>
          </a:blip>
          <a:srcRect l="7466"/>
          <a:stretch/>
        </p:blipFill>
        <p:spPr bwMode="auto">
          <a:xfrm>
            <a:off x="3150606" y="1436483"/>
            <a:ext cx="5993394" cy="3636987"/>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304800" y="1524000"/>
            <a:ext cx="2845806" cy="2308324"/>
          </a:xfrm>
          <a:prstGeom prst="rect">
            <a:avLst/>
          </a:prstGeom>
          <a:noFill/>
        </p:spPr>
        <p:txBody>
          <a:bodyPr wrap="square" rtlCol="0">
            <a:spAutoFit/>
          </a:bodyPr>
          <a:lstStyle/>
          <a:p>
            <a:r>
              <a:rPr lang="en-US" sz="2400" dirty="0" smtClean="0"/>
              <a:t>No, not that people make their own dry-erase boards with a sheet of glass and several 2x4s.</a:t>
            </a:r>
            <a:endParaRPr lang="en-US" sz="2400" dirty="0"/>
          </a:p>
        </p:txBody>
      </p:sp>
      <p:sp>
        <p:nvSpPr>
          <p:cNvPr id="7" name="Arc 6"/>
          <p:cNvSpPr/>
          <p:nvPr/>
        </p:nvSpPr>
        <p:spPr>
          <a:xfrm rot="9653622" flipV="1">
            <a:off x="2367438" y="4663455"/>
            <a:ext cx="3047046" cy="952226"/>
          </a:xfrm>
          <a:prstGeom prst="arc">
            <a:avLst>
              <a:gd name="adj1" fmla="val 13904286"/>
              <a:gd name="adj2" fmla="val 1903484"/>
            </a:avLst>
          </a:prstGeom>
          <a:ln w="76200">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TextBox 8"/>
          <p:cNvSpPr txBox="1"/>
          <p:nvPr/>
        </p:nvSpPr>
        <p:spPr>
          <a:xfrm>
            <a:off x="3429001" y="5165229"/>
            <a:ext cx="5714999" cy="1692771"/>
          </a:xfrm>
          <a:prstGeom prst="rect">
            <a:avLst/>
          </a:prstGeom>
          <a:noFill/>
        </p:spPr>
        <p:txBody>
          <a:bodyPr wrap="square" rtlCol="0">
            <a:spAutoFit/>
          </a:bodyPr>
          <a:lstStyle/>
          <a:p>
            <a:r>
              <a:rPr lang="en-US" sz="2500" dirty="0" smtClean="0"/>
              <a:t>The ledge holding markers, erasers, and other tools becomes cluttered, making it difficult retrieve items and more likely to loose items.</a:t>
            </a:r>
            <a:endParaRPr lang="en-US" sz="2500" dirty="0"/>
          </a:p>
        </p:txBody>
      </p:sp>
    </p:spTree>
    <p:extLst>
      <p:ext uri="{BB962C8B-B14F-4D97-AF65-F5344CB8AC3E}">
        <p14:creationId xmlns:p14="http://schemas.microsoft.com/office/powerpoint/2010/main" val="162986208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Evaluation</a:t>
            </a:r>
            <a:endParaRPr lang="en-US" dirty="0"/>
          </a:p>
        </p:txBody>
      </p:sp>
      <p:sp>
        <p:nvSpPr>
          <p:cNvPr id="3" name="Content Placeholder 2"/>
          <p:cNvSpPr>
            <a:spLocks noGrp="1"/>
          </p:cNvSpPr>
          <p:nvPr>
            <p:ph idx="1"/>
          </p:nvPr>
        </p:nvSpPr>
        <p:spPr>
          <a:xfrm>
            <a:off x="457200" y="1600200"/>
            <a:ext cx="8229600" cy="2362200"/>
          </a:xfrm>
        </p:spPr>
        <p:txBody>
          <a:bodyPr>
            <a:normAutofit/>
          </a:bodyPr>
          <a:lstStyle/>
          <a:p>
            <a:pPr marL="0" indent="0">
              <a:buNone/>
            </a:pPr>
            <a:r>
              <a:rPr lang="en-US" sz="2700" dirty="0" smtClean="0"/>
              <a:t>During the third procedure, in which use of magnetic features were permitted, users were asked to setup their own workspace.</a:t>
            </a:r>
            <a:endParaRPr lang="en-US" sz="2700"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3492500"/>
            <a:ext cx="3609588" cy="3441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5105400" y="4548426"/>
            <a:ext cx="3886200" cy="861774"/>
          </a:xfrm>
          <a:prstGeom prst="rect">
            <a:avLst/>
          </a:prstGeom>
          <a:noFill/>
        </p:spPr>
        <p:txBody>
          <a:bodyPr wrap="square" rtlCol="0">
            <a:spAutoFit/>
          </a:bodyPr>
          <a:lstStyle/>
          <a:p>
            <a:r>
              <a:rPr lang="en-US" sz="2500" b="1" dirty="0" smtClean="0"/>
              <a:t>Participant 3’s</a:t>
            </a:r>
            <a:br>
              <a:rPr lang="en-US" sz="2500" b="1" dirty="0" smtClean="0"/>
            </a:br>
            <a:r>
              <a:rPr lang="en-US" sz="2500" b="1" dirty="0" smtClean="0"/>
              <a:t>Customized Workspace</a:t>
            </a:r>
            <a:endParaRPr lang="en-US" sz="2500" b="1" dirty="0"/>
          </a:p>
        </p:txBody>
      </p:sp>
      <p:cxnSp>
        <p:nvCxnSpPr>
          <p:cNvPr id="11" name="Straight Arrow Connector 10"/>
          <p:cNvCxnSpPr>
            <a:stCxn id="7" idx="1"/>
          </p:cNvCxnSpPr>
          <p:nvPr/>
        </p:nvCxnSpPr>
        <p:spPr>
          <a:xfrm flipH="1">
            <a:off x="4343400" y="4979313"/>
            <a:ext cx="762000" cy="0"/>
          </a:xfrm>
          <a:prstGeom prst="straightConnector1">
            <a:avLst/>
          </a:prstGeom>
          <a:ln w="76200">
            <a:headEnd type="none"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2251183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1143000" y="3911600"/>
            <a:ext cx="6324600" cy="1292662"/>
          </a:xfrm>
          <a:prstGeom prst="rect">
            <a:avLst/>
          </a:prstGeom>
          <a:noFill/>
        </p:spPr>
        <p:txBody>
          <a:bodyPr wrap="square" rtlCol="0">
            <a:spAutoFit/>
          </a:bodyPr>
          <a:lstStyle/>
          <a:p>
            <a:pPr algn="ctr"/>
            <a:r>
              <a:rPr lang="en-US" sz="2800" b="1" u="sng" dirty="0" smtClean="0"/>
              <a:t>Coming Up</a:t>
            </a:r>
          </a:p>
          <a:p>
            <a:pPr algn="ctr"/>
            <a:r>
              <a:rPr lang="en-US" sz="2500" b="1" dirty="0" smtClean="0"/>
              <a:t>Participant 2 Working in his</a:t>
            </a:r>
            <a:br>
              <a:rPr lang="en-US" sz="2500" b="1" dirty="0" smtClean="0"/>
            </a:br>
            <a:r>
              <a:rPr lang="en-US" sz="2500" b="1" dirty="0" smtClean="0"/>
              <a:t>Customized Workspace</a:t>
            </a:r>
            <a:endParaRPr lang="en-US" sz="2500" b="1" dirty="0"/>
          </a:p>
        </p:txBody>
      </p:sp>
      <p:sp>
        <p:nvSpPr>
          <p:cNvPr id="2" name="Title 1"/>
          <p:cNvSpPr>
            <a:spLocks noGrp="1"/>
          </p:cNvSpPr>
          <p:nvPr>
            <p:ph type="title"/>
          </p:nvPr>
        </p:nvSpPr>
        <p:spPr/>
        <p:txBody>
          <a:bodyPr/>
          <a:lstStyle/>
          <a:p>
            <a:r>
              <a:rPr lang="en-US" dirty="0" smtClean="0"/>
              <a:t>Evaluation</a:t>
            </a:r>
            <a:endParaRPr lang="en-US" dirty="0"/>
          </a:p>
        </p:txBody>
      </p:sp>
      <p:sp>
        <p:nvSpPr>
          <p:cNvPr id="3" name="Content Placeholder 2"/>
          <p:cNvSpPr>
            <a:spLocks noGrp="1"/>
          </p:cNvSpPr>
          <p:nvPr>
            <p:ph idx="1"/>
          </p:nvPr>
        </p:nvSpPr>
        <p:spPr>
          <a:xfrm>
            <a:off x="457200" y="1600200"/>
            <a:ext cx="8229600" cy="2362200"/>
          </a:xfrm>
        </p:spPr>
        <p:txBody>
          <a:bodyPr>
            <a:normAutofit/>
          </a:bodyPr>
          <a:lstStyle/>
          <a:p>
            <a:pPr marL="0" indent="0">
              <a:buNone/>
            </a:pPr>
            <a:r>
              <a:rPr lang="en-US" sz="2700" dirty="0" smtClean="0"/>
              <a:t>During the third procedure, in which use of magnetic features were permitted, users were asked to setup their own workspace.</a:t>
            </a:r>
            <a:endParaRPr lang="en-US" sz="2700" dirty="0"/>
          </a:p>
        </p:txBody>
      </p:sp>
      <p:pic>
        <p:nvPicPr>
          <p:cNvPr id="9219" name="Picture 3" descr="C:\Users\Jason Cooper\Desktop\screen.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8125" y="-1885950"/>
            <a:ext cx="9658350" cy="965835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38125" y="-361950"/>
            <a:ext cx="9658350" cy="74676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51806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9219"/>
                                        </p:tgtEl>
                                        <p:attrNameLst>
                                          <p:attrName>style.visibility</p:attrName>
                                        </p:attrNameLst>
                                      </p:cBhvr>
                                      <p:to>
                                        <p:strVal val="visible"/>
                                      </p:to>
                                    </p:set>
                                    <p:anim calcmode="lin" valueType="num">
                                      <p:cBhvr additive="base">
                                        <p:cTn id="7" dur="3000" fill="hold"/>
                                        <p:tgtEl>
                                          <p:spTgt spid="9219"/>
                                        </p:tgtEl>
                                        <p:attrNameLst>
                                          <p:attrName>ppt_x</p:attrName>
                                        </p:attrNameLst>
                                      </p:cBhvr>
                                      <p:tavLst>
                                        <p:tav tm="0">
                                          <p:val>
                                            <p:strVal val="#ppt_x"/>
                                          </p:val>
                                        </p:tav>
                                        <p:tav tm="100000">
                                          <p:val>
                                            <p:strVal val="#ppt_x"/>
                                          </p:val>
                                        </p:tav>
                                      </p:tavLst>
                                    </p:anim>
                                    <p:anim calcmode="lin" valueType="num">
                                      <p:cBhvr additive="base">
                                        <p:cTn id="8" dur="3000" fill="hold"/>
                                        <p:tgtEl>
                                          <p:spTgt spid="9219"/>
                                        </p:tgtEl>
                                        <p:attrNameLst>
                                          <p:attrName>ppt_y</p:attrName>
                                        </p:attrNameLst>
                                      </p:cBhvr>
                                      <p:tavLst>
                                        <p:tav tm="0">
                                          <p:val>
                                            <p:strVal val="0-#ppt_h/2"/>
                                          </p:val>
                                        </p:tav>
                                        <p:tav tm="100000">
                                          <p:val>
                                            <p:strVal val="#ppt_y"/>
                                          </p:val>
                                        </p:tav>
                                      </p:tavLst>
                                    </p:anim>
                                  </p:childTnLst>
                                </p:cTn>
                              </p:par>
                            </p:childTnLst>
                          </p:cTn>
                        </p:par>
                        <p:par>
                          <p:cTn id="9" fill="hold">
                            <p:stCondLst>
                              <p:cond delay="3000"/>
                            </p:stCondLst>
                            <p:childTnLst>
                              <p:par>
                                <p:cTn id="10" presetID="1" presetClass="entr" presetSubtype="0" fill="hold" grpId="0" nodeType="afterEffect">
                                  <p:stCondLst>
                                    <p:cond delay="500"/>
                                  </p:stCondLst>
                                  <p:childTnLst>
                                    <p:set>
                                      <p:cBhvr>
                                        <p:cTn id="11" dur="1" fill="hold">
                                          <p:stCondLst>
                                            <p:cond delay="0"/>
                                          </p:stCondLst>
                                        </p:cTn>
                                        <p:tgtEl>
                                          <p:spTgt spid="4"/>
                                        </p:tgtEl>
                                        <p:attrNameLst>
                                          <p:attrName>style.visibility</p:attrName>
                                        </p:attrNameLst>
                                      </p:cBhvr>
                                      <p:to>
                                        <p:strVal val="visible"/>
                                      </p:to>
                                    </p:set>
                                  </p:childTnLst>
                                </p:cTn>
                              </p:par>
                            </p:childTnLst>
                          </p:cTn>
                        </p:par>
                        <p:par>
                          <p:cTn id="12" fill="hold">
                            <p:stCondLst>
                              <p:cond delay="3500"/>
                            </p:stCondLst>
                            <p:childTnLst>
                              <p:par>
                                <p:cTn id="13" presetID="1" presetClass="exit" presetSubtype="0" fill="hold" grpId="1" nodeType="afterEffect">
                                  <p:stCondLst>
                                    <p:cond delay="1000"/>
                                  </p:stCondLst>
                                  <p:childTnLst>
                                    <p:set>
                                      <p:cBhvr>
                                        <p:cTn id="14" dur="1" fill="hold">
                                          <p:stCondLst>
                                            <p:cond delay="0"/>
                                          </p:stCondLst>
                                        </p:cTn>
                                        <p:tgtEl>
                                          <p:spTgt spid="4"/>
                                        </p:tgtEl>
                                        <p:attrNameLst>
                                          <p:attrName>style.visibility</p:attrName>
                                        </p:attrNameLst>
                                      </p:cBhvr>
                                      <p:to>
                                        <p:strVal val="hidden"/>
                                      </p:to>
                                    </p:set>
                                  </p:childTnLst>
                                </p:cTn>
                              </p:par>
                            </p:childTnLst>
                          </p:cTn>
                        </p:par>
                        <p:par>
                          <p:cTn id="15" fill="hold">
                            <p:stCondLst>
                              <p:cond delay="4500"/>
                            </p:stCondLst>
                            <p:childTnLst>
                              <p:par>
                                <p:cTn id="16" presetID="2" presetClass="exit" presetSubtype="1" fill="hold" nodeType="afterEffect">
                                  <p:stCondLst>
                                    <p:cond delay="500"/>
                                  </p:stCondLst>
                                  <p:childTnLst>
                                    <p:anim calcmode="lin" valueType="num">
                                      <p:cBhvr additive="base">
                                        <p:cTn id="17" dur="3000"/>
                                        <p:tgtEl>
                                          <p:spTgt spid="9219"/>
                                        </p:tgtEl>
                                        <p:attrNameLst>
                                          <p:attrName>ppt_x</p:attrName>
                                        </p:attrNameLst>
                                      </p:cBhvr>
                                      <p:tavLst>
                                        <p:tav tm="0">
                                          <p:val>
                                            <p:strVal val="ppt_x"/>
                                          </p:val>
                                        </p:tav>
                                        <p:tav tm="100000">
                                          <p:val>
                                            <p:strVal val="ppt_x"/>
                                          </p:val>
                                        </p:tav>
                                      </p:tavLst>
                                    </p:anim>
                                    <p:anim calcmode="lin" valueType="num">
                                      <p:cBhvr additive="base">
                                        <p:cTn id="18" dur="3000"/>
                                        <p:tgtEl>
                                          <p:spTgt spid="9219"/>
                                        </p:tgtEl>
                                        <p:attrNameLst>
                                          <p:attrName>ppt_y</p:attrName>
                                        </p:attrNameLst>
                                      </p:cBhvr>
                                      <p:tavLst>
                                        <p:tav tm="0">
                                          <p:val>
                                            <p:strVal val="ppt_y"/>
                                          </p:val>
                                        </p:tav>
                                        <p:tav tm="100000">
                                          <p:val>
                                            <p:strVal val="0-ppt_h/2"/>
                                          </p:val>
                                        </p:tav>
                                      </p:tavLst>
                                    </p:anim>
                                    <p:set>
                                      <p:cBhvr>
                                        <p:cTn id="19" dur="1" fill="hold">
                                          <p:stCondLst>
                                            <p:cond delay="2999"/>
                                          </p:stCondLst>
                                        </p:cTn>
                                        <p:tgtEl>
                                          <p:spTgt spid="921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Post-Evaluation</a:t>
            </a:r>
            <a:endParaRPr lang="en-US" dirty="0"/>
          </a:p>
        </p:txBody>
      </p:sp>
      <p:sp>
        <p:nvSpPr>
          <p:cNvPr id="3" name="Content Placeholder 2"/>
          <p:cNvSpPr>
            <a:spLocks noGrp="1"/>
          </p:cNvSpPr>
          <p:nvPr>
            <p:ph idx="1"/>
          </p:nvPr>
        </p:nvSpPr>
        <p:spPr>
          <a:xfrm>
            <a:off x="457200" y="1600200"/>
            <a:ext cx="8229600" cy="4953000"/>
          </a:xfrm>
        </p:spPr>
        <p:txBody>
          <a:bodyPr>
            <a:normAutofit/>
          </a:bodyPr>
          <a:lstStyle/>
          <a:p>
            <a:pPr marL="0" indent="0">
              <a:buNone/>
            </a:pPr>
            <a:r>
              <a:rPr lang="en-US" sz="2700" dirty="0" smtClean="0"/>
              <a:t>All participants responded that </a:t>
            </a:r>
            <a:r>
              <a:rPr lang="en-US" sz="2700" dirty="0"/>
              <a:t>they found </a:t>
            </a:r>
            <a:r>
              <a:rPr lang="en-US" sz="2700" dirty="0" smtClean="0"/>
              <a:t>new or </a:t>
            </a:r>
            <a:r>
              <a:rPr lang="en-US" sz="2700" dirty="0"/>
              <a:t>creative ways for using the magnetic surface of the whiteboard on the modified, magnetic </a:t>
            </a:r>
            <a:r>
              <a:rPr lang="en-US" sz="2700" dirty="0" smtClean="0"/>
              <a:t>design.</a:t>
            </a:r>
          </a:p>
        </p:txBody>
      </p:sp>
    </p:spTree>
    <p:extLst>
      <p:ext uri="{BB962C8B-B14F-4D97-AF65-F5344CB8AC3E}">
        <p14:creationId xmlns:p14="http://schemas.microsoft.com/office/powerpoint/2010/main" val="195181773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Post-Evaluation</a:t>
            </a:r>
            <a:endParaRPr lang="en-US" dirty="0"/>
          </a:p>
        </p:txBody>
      </p:sp>
      <p:sp>
        <p:nvSpPr>
          <p:cNvPr id="3" name="Content Placeholder 2"/>
          <p:cNvSpPr>
            <a:spLocks noGrp="1"/>
          </p:cNvSpPr>
          <p:nvPr>
            <p:ph idx="1"/>
          </p:nvPr>
        </p:nvSpPr>
        <p:spPr>
          <a:xfrm>
            <a:off x="457200" y="1600200"/>
            <a:ext cx="8229600" cy="4953000"/>
          </a:xfrm>
        </p:spPr>
        <p:txBody>
          <a:bodyPr>
            <a:normAutofit/>
          </a:bodyPr>
          <a:lstStyle/>
          <a:p>
            <a:pPr marL="0" indent="0">
              <a:buNone/>
            </a:pPr>
            <a:r>
              <a:rPr lang="en-US" sz="2700" dirty="0" smtClean="0"/>
              <a:t>We orally administered the post-evaluation.</a:t>
            </a:r>
          </a:p>
        </p:txBody>
      </p:sp>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8833" y="2176462"/>
            <a:ext cx="6950167" cy="3309938"/>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638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3658244"/>
            <a:ext cx="7248525" cy="311089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69290827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Post-Evaluation</a:t>
            </a:r>
            <a:endParaRPr lang="en-US" dirty="0"/>
          </a:p>
        </p:txBody>
      </p:sp>
      <p:sp>
        <p:nvSpPr>
          <p:cNvPr id="3" name="Content Placeholder 2"/>
          <p:cNvSpPr>
            <a:spLocks noGrp="1"/>
          </p:cNvSpPr>
          <p:nvPr>
            <p:ph idx="1"/>
          </p:nvPr>
        </p:nvSpPr>
        <p:spPr>
          <a:xfrm>
            <a:off x="457200" y="1600200"/>
            <a:ext cx="8229600" cy="4953000"/>
          </a:xfrm>
        </p:spPr>
        <p:txBody>
          <a:bodyPr>
            <a:normAutofit/>
          </a:bodyPr>
          <a:lstStyle/>
          <a:p>
            <a:pPr marL="0" indent="0">
              <a:buNone/>
            </a:pPr>
            <a:r>
              <a:rPr lang="en-US" sz="2400" dirty="0" smtClean="0"/>
              <a:t>All participants </a:t>
            </a:r>
            <a:r>
              <a:rPr lang="en-US" sz="2400" dirty="0"/>
              <a:t>responded that they </a:t>
            </a:r>
            <a:r>
              <a:rPr lang="en-US" sz="2400" dirty="0" smtClean="0"/>
              <a:t>preferred the magnetically designed </a:t>
            </a:r>
            <a:r>
              <a:rPr lang="en-US" sz="2400" dirty="0"/>
              <a:t>whiteboard framework over the standard </a:t>
            </a:r>
            <a:r>
              <a:rPr lang="en-US" sz="2400" dirty="0" smtClean="0"/>
              <a:t>design and would recommend using the design to a friend or family member. These participants preferred not to use the ledge to store markers and other items.</a:t>
            </a:r>
            <a:endParaRPr lang="en-US" sz="2700" dirty="0"/>
          </a:p>
        </p:txBody>
      </p:sp>
      <p:grpSp>
        <p:nvGrpSpPr>
          <p:cNvPr id="20" name="Group 19"/>
          <p:cNvGrpSpPr/>
          <p:nvPr/>
        </p:nvGrpSpPr>
        <p:grpSpPr>
          <a:xfrm>
            <a:off x="4724400" y="3962400"/>
            <a:ext cx="3276600" cy="2133600"/>
            <a:chOff x="228600" y="2286000"/>
            <a:chExt cx="4229100" cy="2819400"/>
          </a:xfrm>
        </p:grpSpPr>
        <p:sp>
          <p:nvSpPr>
            <p:cNvPr id="21" name="Rectangle 20"/>
            <p:cNvSpPr/>
            <p:nvPr/>
          </p:nvSpPr>
          <p:spPr>
            <a:xfrm>
              <a:off x="228600" y="2286000"/>
              <a:ext cx="4229100" cy="2819400"/>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smtClean="0">
                <a:solidFill>
                  <a:schemeClr val="tx1"/>
                </a:solidFill>
              </a:endParaRPr>
            </a:p>
            <a:p>
              <a:pPr algn="ctr"/>
              <a:endParaRPr lang="en-US" b="1" dirty="0">
                <a:solidFill>
                  <a:schemeClr val="tx1"/>
                </a:solidFill>
              </a:endParaRPr>
            </a:p>
            <a:p>
              <a:pPr algn="ctr"/>
              <a:endParaRPr lang="en-US" b="1" dirty="0" smtClean="0">
                <a:solidFill>
                  <a:schemeClr val="tx1"/>
                </a:solidFill>
              </a:endParaRPr>
            </a:p>
            <a:p>
              <a:pPr algn="ctr"/>
              <a:r>
                <a:rPr lang="en-US" b="1" dirty="0" smtClean="0">
                  <a:solidFill>
                    <a:schemeClr val="tx1"/>
                  </a:solidFill>
                </a:rPr>
                <a:t>Magnetic whiteboard</a:t>
              </a:r>
              <a:r>
                <a:rPr lang="en-US" b="1" dirty="0">
                  <a:solidFill>
                    <a:schemeClr val="tx1"/>
                  </a:solidFill>
                </a:rPr>
                <a:t/>
              </a:r>
              <a:br>
                <a:rPr lang="en-US" b="1" dirty="0">
                  <a:solidFill>
                    <a:schemeClr val="tx1"/>
                  </a:solidFill>
                </a:rPr>
              </a:br>
              <a:r>
                <a:rPr lang="en-US" b="1" dirty="0" smtClean="0">
                  <a:solidFill>
                    <a:schemeClr val="tx1"/>
                  </a:solidFill>
                </a:rPr>
                <a:t>with magnetic tools</a:t>
              </a:r>
            </a:p>
            <a:p>
              <a:pPr algn="ctr"/>
              <a:endParaRPr lang="en-US" b="1" dirty="0">
                <a:solidFill>
                  <a:schemeClr val="tx1"/>
                </a:solidFill>
              </a:endParaRPr>
            </a:p>
          </p:txBody>
        </p:sp>
        <p:sp>
          <p:nvSpPr>
            <p:cNvPr id="22" name="Rectangle 21"/>
            <p:cNvSpPr/>
            <p:nvPr/>
          </p:nvSpPr>
          <p:spPr>
            <a:xfrm>
              <a:off x="2343150" y="2438400"/>
              <a:ext cx="2000250" cy="762000"/>
            </a:xfrm>
            <a:prstGeom prst="rect">
              <a:avLst/>
            </a:prstGeom>
            <a:solidFill>
              <a:schemeClr val="accent1">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Markers</a:t>
              </a:r>
              <a:endParaRPr lang="en-US" dirty="0">
                <a:solidFill>
                  <a:schemeClr val="tx1"/>
                </a:solidFill>
              </a:endParaRPr>
            </a:p>
          </p:txBody>
        </p:sp>
        <p:sp>
          <p:nvSpPr>
            <p:cNvPr id="23" name="Rectangle 22"/>
            <p:cNvSpPr/>
            <p:nvPr/>
          </p:nvSpPr>
          <p:spPr>
            <a:xfrm rot="16200000">
              <a:off x="1600200" y="2590800"/>
              <a:ext cx="762000" cy="457200"/>
            </a:xfrm>
            <a:prstGeom prst="rect">
              <a:avLst/>
            </a:prstGeom>
            <a:solidFill>
              <a:schemeClr val="accent3">
                <a:lumMod val="20000"/>
                <a:lumOff val="8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solidFill>
                    <a:schemeClr val="tx1"/>
                  </a:solidFill>
                </a:rPr>
                <a:t>Eraser</a:t>
              </a:r>
              <a:endParaRPr lang="en-US" dirty="0">
                <a:solidFill>
                  <a:schemeClr val="tx1"/>
                </a:solidFill>
              </a:endParaRPr>
            </a:p>
          </p:txBody>
        </p:sp>
        <p:sp>
          <p:nvSpPr>
            <p:cNvPr id="24" name="Rectangle 23"/>
            <p:cNvSpPr/>
            <p:nvPr/>
          </p:nvSpPr>
          <p:spPr>
            <a:xfrm>
              <a:off x="381000" y="2438400"/>
              <a:ext cx="1219200" cy="762000"/>
            </a:xfrm>
            <a:prstGeom prst="rect">
              <a:avLst/>
            </a:prstGeom>
            <a:solidFill>
              <a:schemeClr val="accent5">
                <a:lumMod val="20000"/>
                <a:lumOff val="80000"/>
              </a:schemeClr>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Fun Tools</a:t>
              </a:r>
              <a:endParaRPr lang="en-US" sz="1600" dirty="0">
                <a:solidFill>
                  <a:schemeClr val="tx1"/>
                </a:solidFill>
              </a:endParaRPr>
            </a:p>
          </p:txBody>
        </p:sp>
      </p:grpSp>
      <p:grpSp>
        <p:nvGrpSpPr>
          <p:cNvPr id="25" name="Group 24"/>
          <p:cNvGrpSpPr/>
          <p:nvPr/>
        </p:nvGrpSpPr>
        <p:grpSpPr>
          <a:xfrm>
            <a:off x="1066800" y="3962400"/>
            <a:ext cx="3276600" cy="2481649"/>
            <a:chOff x="1066800" y="4191000"/>
            <a:chExt cx="3276600" cy="2481649"/>
          </a:xfrm>
        </p:grpSpPr>
        <p:sp>
          <p:nvSpPr>
            <p:cNvPr id="26" name="Rectangle 25"/>
            <p:cNvSpPr/>
            <p:nvPr/>
          </p:nvSpPr>
          <p:spPr>
            <a:xfrm>
              <a:off x="1066800" y="4191000"/>
              <a:ext cx="3276600" cy="2133600"/>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b="1" dirty="0" smtClean="0">
                  <a:solidFill>
                    <a:schemeClr val="tx1"/>
                  </a:solidFill>
                </a:rPr>
                <a:t>Standard non-magnetic</a:t>
              </a:r>
              <a:br>
                <a:rPr lang="en-US" b="1" dirty="0" smtClean="0">
                  <a:solidFill>
                    <a:schemeClr val="tx1"/>
                  </a:solidFill>
                </a:rPr>
              </a:br>
              <a:r>
                <a:rPr lang="en-US" b="1" dirty="0" smtClean="0">
                  <a:solidFill>
                    <a:schemeClr val="tx1"/>
                  </a:solidFill>
                </a:rPr>
                <a:t>whiteboard</a:t>
              </a:r>
            </a:p>
            <a:p>
              <a:pPr algn="ctr"/>
              <a:endParaRPr lang="en-US" dirty="0" smtClean="0">
                <a:solidFill>
                  <a:schemeClr val="tx1"/>
                </a:solidFill>
              </a:endParaRPr>
            </a:p>
            <a:p>
              <a:pPr algn="ctr"/>
              <a:endParaRPr lang="en-US" dirty="0">
                <a:solidFill>
                  <a:schemeClr val="tx1"/>
                </a:solidFill>
              </a:endParaRPr>
            </a:p>
            <a:p>
              <a:pPr algn="ctr"/>
              <a:endParaRPr lang="en-US" dirty="0">
                <a:solidFill>
                  <a:schemeClr val="tx1"/>
                </a:solidFill>
              </a:endParaRPr>
            </a:p>
            <a:p>
              <a:pPr algn="ctr"/>
              <a:endParaRPr lang="en-US" sz="1050" dirty="0" smtClean="0">
                <a:solidFill>
                  <a:schemeClr val="tx1"/>
                </a:solidFill>
              </a:endParaRPr>
            </a:p>
            <a:p>
              <a:pPr algn="ctr"/>
              <a:r>
                <a:rPr lang="en-US" sz="1600" dirty="0" smtClean="0">
                  <a:solidFill>
                    <a:schemeClr val="tx1"/>
                  </a:solidFill>
                </a:rPr>
                <a:t>Participants place tools on ledge</a:t>
              </a:r>
              <a:endParaRPr lang="en-US" sz="1600" dirty="0">
                <a:solidFill>
                  <a:schemeClr val="tx1"/>
                </a:solidFill>
              </a:endParaRPr>
            </a:p>
          </p:txBody>
        </p:sp>
        <p:grpSp>
          <p:nvGrpSpPr>
            <p:cNvPr id="27" name="Group 26"/>
            <p:cNvGrpSpPr/>
            <p:nvPr/>
          </p:nvGrpSpPr>
          <p:grpSpPr>
            <a:xfrm>
              <a:off x="1184876" y="6096000"/>
              <a:ext cx="3069967" cy="576649"/>
              <a:chOff x="1184876" y="4306330"/>
              <a:chExt cx="3069967" cy="576649"/>
            </a:xfrm>
          </p:grpSpPr>
          <p:sp>
            <p:nvSpPr>
              <p:cNvPr id="28" name="Rectangle 27"/>
              <p:cNvSpPr/>
              <p:nvPr/>
            </p:nvSpPr>
            <p:spPr>
              <a:xfrm>
                <a:off x="2705100" y="4306330"/>
                <a:ext cx="1549743" cy="576649"/>
              </a:xfrm>
              <a:prstGeom prst="rect">
                <a:avLst/>
              </a:prstGeom>
              <a:solidFill>
                <a:schemeClr val="accent1">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Markers</a:t>
                </a:r>
                <a:endParaRPr lang="en-US" dirty="0">
                  <a:solidFill>
                    <a:schemeClr val="tx1"/>
                  </a:solidFill>
                </a:endParaRPr>
              </a:p>
            </p:txBody>
          </p:sp>
          <p:sp>
            <p:nvSpPr>
              <p:cNvPr id="29" name="Rectangle 28"/>
              <p:cNvSpPr/>
              <p:nvPr/>
            </p:nvSpPr>
            <p:spPr>
              <a:xfrm rot="16200000">
                <a:off x="2136346" y="4417541"/>
                <a:ext cx="576649" cy="354227"/>
              </a:xfrm>
              <a:prstGeom prst="rect">
                <a:avLst/>
              </a:prstGeom>
              <a:solidFill>
                <a:schemeClr val="accent3">
                  <a:lumMod val="20000"/>
                  <a:lumOff val="8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solidFill>
                      <a:schemeClr val="tx1"/>
                    </a:solidFill>
                  </a:rPr>
                  <a:t>Eraser</a:t>
                </a:r>
                <a:endParaRPr lang="en-US" dirty="0">
                  <a:solidFill>
                    <a:schemeClr val="tx1"/>
                  </a:solidFill>
                </a:endParaRPr>
              </a:p>
            </p:txBody>
          </p:sp>
          <p:sp>
            <p:nvSpPr>
              <p:cNvPr id="30" name="Rectangle 29"/>
              <p:cNvSpPr/>
              <p:nvPr/>
            </p:nvSpPr>
            <p:spPr>
              <a:xfrm>
                <a:off x="1184876" y="4306330"/>
                <a:ext cx="944605" cy="576649"/>
              </a:xfrm>
              <a:prstGeom prst="rect">
                <a:avLst/>
              </a:prstGeom>
              <a:solidFill>
                <a:schemeClr val="accent5">
                  <a:lumMod val="20000"/>
                  <a:lumOff val="80000"/>
                </a:schemeClr>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Fun Tools</a:t>
                </a:r>
                <a:endParaRPr lang="en-US" sz="1600" dirty="0">
                  <a:solidFill>
                    <a:schemeClr val="tx1"/>
                  </a:solidFill>
                </a:endParaRPr>
              </a:p>
            </p:txBody>
          </p:sp>
        </p:grpSp>
      </p:grpSp>
      <p:sp>
        <p:nvSpPr>
          <p:cNvPr id="4" name="Rectangle 3"/>
          <p:cNvSpPr/>
          <p:nvPr/>
        </p:nvSpPr>
        <p:spPr>
          <a:xfrm rot="20094656">
            <a:off x="4460438" y="4511345"/>
            <a:ext cx="3852337" cy="830997"/>
          </a:xfrm>
          <a:prstGeom prst="rect">
            <a:avLst/>
          </a:prstGeom>
          <a:solidFill>
            <a:schemeClr val="bg2">
              <a:lumMod val="60000"/>
              <a:lumOff val="40000"/>
              <a:alpha val="69000"/>
            </a:schemeClr>
          </a:solidFill>
        </p:spPr>
        <p:txBody>
          <a:bodyPr wrap="none" lIns="91440" tIns="45720" rIns="91440" bIns="45720">
            <a:spAutoFit/>
          </a:bodyPr>
          <a:lstStyle/>
          <a:p>
            <a:pPr algn="ctr"/>
            <a:r>
              <a:rPr lang="en-US" sz="4800" b="1" cap="none" spc="0" dirty="0" smtClean="0">
                <a:ln w="28575">
                  <a:noFill/>
                  <a:prstDash val="solid"/>
                </a:ln>
                <a:solidFill>
                  <a:schemeClr val="accent1">
                    <a:lumMod val="75000"/>
                    <a:alpha val="67000"/>
                  </a:schemeClr>
                </a:solidFill>
              </a:rPr>
              <a:t>PREFERRED</a:t>
            </a:r>
            <a:endParaRPr lang="en-US" sz="4800" b="1" cap="none" spc="0" dirty="0">
              <a:ln w="28575">
                <a:noFill/>
                <a:prstDash val="solid"/>
              </a:ln>
              <a:solidFill>
                <a:schemeClr val="accent1">
                  <a:lumMod val="75000"/>
                  <a:alpha val="67000"/>
                </a:schemeClr>
              </a:solidFill>
            </a:endParaRPr>
          </a:p>
        </p:txBody>
      </p:sp>
    </p:spTree>
    <p:extLst>
      <p:ext uri="{BB962C8B-B14F-4D97-AF65-F5344CB8AC3E}">
        <p14:creationId xmlns:p14="http://schemas.microsoft.com/office/powerpoint/2010/main" val="306309275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Post-Evaluation</a:t>
            </a:r>
            <a:endParaRPr lang="en-US" dirty="0"/>
          </a:p>
        </p:txBody>
      </p:sp>
      <p:sp>
        <p:nvSpPr>
          <p:cNvPr id="3" name="Content Placeholder 2"/>
          <p:cNvSpPr>
            <a:spLocks noGrp="1"/>
          </p:cNvSpPr>
          <p:nvPr>
            <p:ph idx="1"/>
          </p:nvPr>
        </p:nvSpPr>
        <p:spPr>
          <a:xfrm>
            <a:off x="457200" y="1600200"/>
            <a:ext cx="8229600" cy="4953000"/>
          </a:xfrm>
        </p:spPr>
        <p:txBody>
          <a:bodyPr>
            <a:normAutofit/>
          </a:bodyPr>
          <a:lstStyle/>
          <a:p>
            <a:pPr marL="0" indent="0">
              <a:buNone/>
            </a:pPr>
            <a:r>
              <a:rPr lang="en-US" sz="2800" dirty="0"/>
              <a:t>The modified, magnetically designed whiteboard was fun to use.</a:t>
            </a:r>
          </a:p>
        </p:txBody>
      </p:sp>
      <p:graphicFrame>
        <p:nvGraphicFramePr>
          <p:cNvPr id="16" name="Chart 15"/>
          <p:cNvGraphicFramePr/>
          <p:nvPr>
            <p:extLst>
              <p:ext uri="{D42A27DB-BD31-4B8C-83A1-F6EECF244321}">
                <p14:modId xmlns:p14="http://schemas.microsoft.com/office/powerpoint/2010/main" val="1185881536"/>
              </p:ext>
            </p:extLst>
          </p:nvPr>
        </p:nvGraphicFramePr>
        <p:xfrm>
          <a:off x="1676400" y="2667000"/>
          <a:ext cx="6096000" cy="4038600"/>
        </p:xfrm>
        <a:graphic>
          <a:graphicData uri="http://schemas.openxmlformats.org/drawingml/2006/chart">
            <c:chart xmlns:c="http://schemas.openxmlformats.org/drawingml/2006/chart" xmlns:r="http://schemas.openxmlformats.org/officeDocument/2006/relationships" r:id="rId2"/>
          </a:graphicData>
        </a:graphic>
      </p:graphicFrame>
      <p:sp>
        <p:nvSpPr>
          <p:cNvPr id="5" name="Explosion 1 4"/>
          <p:cNvSpPr/>
          <p:nvPr/>
        </p:nvSpPr>
        <p:spPr>
          <a:xfrm>
            <a:off x="6629400" y="5410200"/>
            <a:ext cx="3429000" cy="2362200"/>
          </a:xfrm>
          <a:prstGeom prst="irregularSeal1">
            <a:avLst/>
          </a:prstGeom>
          <a:solidFill>
            <a:schemeClr val="bg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smtClean="0">
                <a:solidFill>
                  <a:srgbClr val="00B0F0"/>
                </a:solidFill>
              </a:rPr>
              <a:t>Satisfaction</a:t>
            </a:r>
            <a:endParaRPr lang="en-US" b="1" dirty="0">
              <a:solidFill>
                <a:srgbClr val="00B0F0"/>
              </a:solidFill>
            </a:endParaRPr>
          </a:p>
        </p:txBody>
      </p:sp>
    </p:spTree>
    <p:extLst>
      <p:ext uri="{BB962C8B-B14F-4D97-AF65-F5344CB8AC3E}">
        <p14:creationId xmlns:p14="http://schemas.microsoft.com/office/powerpoint/2010/main" val="107677111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Post-Evaluation</a:t>
            </a:r>
            <a:endParaRPr lang="en-US" dirty="0"/>
          </a:p>
        </p:txBody>
      </p:sp>
      <p:sp>
        <p:nvSpPr>
          <p:cNvPr id="3" name="Content Placeholder 2"/>
          <p:cNvSpPr>
            <a:spLocks noGrp="1"/>
          </p:cNvSpPr>
          <p:nvPr>
            <p:ph idx="1"/>
          </p:nvPr>
        </p:nvSpPr>
        <p:spPr>
          <a:xfrm>
            <a:off x="457200" y="1600200"/>
            <a:ext cx="8229600" cy="4953000"/>
          </a:xfrm>
        </p:spPr>
        <p:txBody>
          <a:bodyPr>
            <a:normAutofit/>
          </a:bodyPr>
          <a:lstStyle/>
          <a:p>
            <a:pPr marL="0" indent="0">
              <a:buNone/>
            </a:pPr>
            <a:r>
              <a:rPr lang="en-US" sz="2700" dirty="0" smtClean="0"/>
              <a:t>All participants </a:t>
            </a:r>
            <a:r>
              <a:rPr lang="en-US" sz="2700" dirty="0"/>
              <a:t>maximally agreed that they feel that the tools of the magnetic whiteboard are less likely to fall and get lost.</a:t>
            </a:r>
            <a:endParaRPr lang="en-US" sz="2700" dirty="0" smtClean="0"/>
          </a:p>
        </p:txBody>
      </p:sp>
      <p:sp>
        <p:nvSpPr>
          <p:cNvPr id="4" name="Explosion 1 3"/>
          <p:cNvSpPr/>
          <p:nvPr/>
        </p:nvSpPr>
        <p:spPr>
          <a:xfrm>
            <a:off x="6553200" y="5334000"/>
            <a:ext cx="3429000" cy="2362200"/>
          </a:xfrm>
          <a:prstGeom prst="irregularSeal1">
            <a:avLst/>
          </a:prstGeom>
          <a:solidFill>
            <a:schemeClr val="bg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smtClean="0">
                <a:solidFill>
                  <a:srgbClr val="00B0F0"/>
                </a:solidFill>
              </a:rPr>
              <a:t>Safety,</a:t>
            </a:r>
            <a:br>
              <a:rPr lang="en-US" b="1" dirty="0" smtClean="0">
                <a:solidFill>
                  <a:srgbClr val="00B0F0"/>
                </a:solidFill>
              </a:rPr>
            </a:br>
            <a:r>
              <a:rPr lang="en-US" b="1" dirty="0" smtClean="0">
                <a:solidFill>
                  <a:srgbClr val="00B0F0"/>
                </a:solidFill>
              </a:rPr>
              <a:t>Effectiveness</a:t>
            </a:r>
            <a:endParaRPr lang="en-US" b="1" dirty="0">
              <a:solidFill>
                <a:srgbClr val="00B0F0"/>
              </a:solidFill>
            </a:endParaRPr>
          </a:p>
        </p:txBody>
      </p:sp>
    </p:spTree>
    <p:extLst>
      <p:ext uri="{BB962C8B-B14F-4D97-AF65-F5344CB8AC3E}">
        <p14:creationId xmlns:p14="http://schemas.microsoft.com/office/powerpoint/2010/main" val="229921630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Post-Evaluation</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995607895"/>
              </p:ext>
            </p:extLst>
          </p:nvPr>
        </p:nvGraphicFramePr>
        <p:xfrm>
          <a:off x="457200" y="1600200"/>
          <a:ext cx="8229600" cy="4953000"/>
        </p:xfrm>
        <a:graphic>
          <a:graphicData uri="http://schemas.openxmlformats.org/drawingml/2006/chart">
            <c:chart xmlns:c="http://schemas.openxmlformats.org/drawingml/2006/chart" xmlns:r="http://schemas.openxmlformats.org/officeDocument/2006/relationships" r:id="rId2"/>
          </a:graphicData>
        </a:graphic>
      </p:graphicFrame>
      <p:sp>
        <p:nvSpPr>
          <p:cNvPr id="5" name="Explosion 1 4"/>
          <p:cNvSpPr/>
          <p:nvPr/>
        </p:nvSpPr>
        <p:spPr>
          <a:xfrm>
            <a:off x="6934200" y="2209800"/>
            <a:ext cx="3429000" cy="2362200"/>
          </a:xfrm>
          <a:prstGeom prst="irregularSeal1">
            <a:avLst/>
          </a:prstGeom>
          <a:solidFill>
            <a:schemeClr val="bg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smtClean="0">
                <a:solidFill>
                  <a:srgbClr val="00B0F0"/>
                </a:solidFill>
              </a:rPr>
              <a:t>Ease of Use</a:t>
            </a:r>
            <a:endParaRPr lang="en-US" b="1" dirty="0">
              <a:solidFill>
                <a:srgbClr val="00B0F0"/>
              </a:solidFill>
            </a:endParaRPr>
          </a:p>
        </p:txBody>
      </p:sp>
    </p:spTree>
    <p:extLst>
      <p:ext uri="{BB962C8B-B14F-4D97-AF65-F5344CB8AC3E}">
        <p14:creationId xmlns:p14="http://schemas.microsoft.com/office/powerpoint/2010/main" val="118307951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Post-Evaluation</a:t>
            </a:r>
            <a:endParaRPr lang="en-US" dirty="0"/>
          </a:p>
        </p:txBody>
      </p:sp>
      <p:sp>
        <p:nvSpPr>
          <p:cNvPr id="3" name="Content Placeholder 2"/>
          <p:cNvSpPr>
            <a:spLocks noGrp="1"/>
          </p:cNvSpPr>
          <p:nvPr>
            <p:ph idx="1"/>
          </p:nvPr>
        </p:nvSpPr>
        <p:spPr>
          <a:xfrm>
            <a:off x="457200" y="1600200"/>
            <a:ext cx="8229600" cy="4953000"/>
          </a:xfrm>
        </p:spPr>
        <p:txBody>
          <a:bodyPr>
            <a:normAutofit/>
          </a:bodyPr>
          <a:lstStyle/>
          <a:p>
            <a:pPr marL="0" indent="0">
              <a:buNone/>
            </a:pPr>
            <a:r>
              <a:rPr lang="en-US" sz="2700" dirty="0" smtClean="0"/>
              <a:t>All participants </a:t>
            </a:r>
            <a:r>
              <a:rPr lang="en-US" sz="2700" dirty="0"/>
              <a:t>maximally agreed that </a:t>
            </a:r>
            <a:r>
              <a:rPr lang="en-US" sz="2700" dirty="0" smtClean="0"/>
              <a:t>being </a:t>
            </a:r>
            <a:r>
              <a:rPr lang="en-US" sz="2700" dirty="0"/>
              <a:t>able to place </a:t>
            </a:r>
            <a:r>
              <a:rPr lang="en-US" sz="2700" dirty="0" smtClean="0"/>
              <a:t>their tools </a:t>
            </a:r>
            <a:r>
              <a:rPr lang="en-US" sz="2700" dirty="0"/>
              <a:t>anywhere on the surface of the whiteboard was practical.</a:t>
            </a:r>
            <a:endParaRPr lang="en-US" sz="2700" dirty="0" smtClean="0"/>
          </a:p>
        </p:txBody>
      </p:sp>
    </p:spTree>
    <p:extLst>
      <p:ext uri="{BB962C8B-B14F-4D97-AF65-F5344CB8AC3E}">
        <p14:creationId xmlns:p14="http://schemas.microsoft.com/office/powerpoint/2010/main" val="48715265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Post-Evaluation</a:t>
            </a:r>
            <a:endParaRPr lang="en-US" dirty="0"/>
          </a:p>
        </p:txBody>
      </p:sp>
      <p:sp>
        <p:nvSpPr>
          <p:cNvPr id="3" name="Content Placeholder 2"/>
          <p:cNvSpPr>
            <a:spLocks noGrp="1"/>
          </p:cNvSpPr>
          <p:nvPr>
            <p:ph idx="1"/>
          </p:nvPr>
        </p:nvSpPr>
        <p:spPr>
          <a:xfrm>
            <a:off x="457200" y="1600200"/>
            <a:ext cx="8229600" cy="4953000"/>
          </a:xfrm>
        </p:spPr>
        <p:txBody>
          <a:bodyPr>
            <a:normAutofit/>
          </a:bodyPr>
          <a:lstStyle/>
          <a:p>
            <a:pPr marL="0" indent="0">
              <a:buNone/>
            </a:pPr>
            <a:r>
              <a:rPr lang="en-US" sz="2700" dirty="0" smtClean="0"/>
              <a:t>Comments</a:t>
            </a:r>
          </a:p>
          <a:p>
            <a:pPr lvl="1"/>
            <a:r>
              <a:rPr lang="en-US" sz="2300" dirty="0" smtClean="0"/>
              <a:t>“[The magnetic whiteboard] worked pretty nicely…”</a:t>
            </a:r>
          </a:p>
          <a:p>
            <a:pPr lvl="1"/>
            <a:r>
              <a:rPr lang="en-US" sz="2300" dirty="0" smtClean="0"/>
              <a:t>Would be nice if the protractor could have a knob on it at the center to easily spin it</a:t>
            </a:r>
          </a:p>
          <a:p>
            <a:pPr lvl="1"/>
            <a:r>
              <a:rPr lang="en-US" sz="2300" dirty="0" smtClean="0"/>
              <a:t>Allow eraser be magnetized from the felt side</a:t>
            </a:r>
          </a:p>
          <a:p>
            <a:pPr lvl="1"/>
            <a:r>
              <a:rPr lang="en-US" sz="2300" dirty="0" smtClean="0"/>
              <a:t>“Great product”</a:t>
            </a:r>
          </a:p>
          <a:p>
            <a:pPr lvl="1"/>
            <a:r>
              <a:rPr lang="en-US" sz="2300" dirty="0" smtClean="0"/>
              <a:t>“I liked how you can place the tools anywhere an they don’t fall.”</a:t>
            </a:r>
          </a:p>
        </p:txBody>
      </p:sp>
    </p:spTree>
    <p:extLst>
      <p:ext uri="{BB962C8B-B14F-4D97-AF65-F5344CB8AC3E}">
        <p14:creationId xmlns:p14="http://schemas.microsoft.com/office/powerpoint/2010/main" val="319306110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Goal</a:t>
            </a:r>
            <a:endParaRPr lang="en-US" dirty="0"/>
          </a:p>
        </p:txBody>
      </p:sp>
      <p:sp>
        <p:nvSpPr>
          <p:cNvPr id="3" name="Content Placeholder 2"/>
          <p:cNvSpPr>
            <a:spLocks noGrp="1"/>
          </p:cNvSpPr>
          <p:nvPr>
            <p:ph idx="1"/>
          </p:nvPr>
        </p:nvSpPr>
        <p:spPr/>
        <p:txBody>
          <a:bodyPr/>
          <a:lstStyle/>
          <a:p>
            <a:pPr marL="0" indent="0">
              <a:buNone/>
            </a:pPr>
            <a:r>
              <a:rPr lang="en-US" dirty="0" smtClean="0"/>
              <a:t>Create a revamped whiteboard interface that would enhance users’ experience by allowing greater usability.</a:t>
            </a:r>
          </a:p>
          <a:p>
            <a:pPr marL="0" indent="0">
              <a:buNone/>
            </a:pPr>
            <a:endParaRPr lang="en-US" dirty="0" smtClean="0"/>
          </a:p>
          <a:p>
            <a:pPr marL="0" indent="0">
              <a:buNone/>
            </a:pPr>
            <a:r>
              <a:rPr lang="en-US" dirty="0" smtClean="0"/>
              <a:t>In doing so, it would be necessary to incorporate all existing tools of the traditional whiteboard: markers, erasers, and drawing tools.</a:t>
            </a:r>
          </a:p>
        </p:txBody>
      </p:sp>
    </p:spTree>
    <p:extLst>
      <p:ext uri="{BB962C8B-B14F-4D97-AF65-F5344CB8AC3E}">
        <p14:creationId xmlns:p14="http://schemas.microsoft.com/office/powerpoint/2010/main" val="305096495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Compiling Data</a:t>
            </a:r>
            <a:endParaRPr lang="en-US" dirty="0"/>
          </a:p>
        </p:txBody>
      </p:sp>
      <p:sp>
        <p:nvSpPr>
          <p:cNvPr id="3" name="Content Placeholder 2"/>
          <p:cNvSpPr>
            <a:spLocks noGrp="1"/>
          </p:cNvSpPr>
          <p:nvPr>
            <p:ph idx="1"/>
          </p:nvPr>
        </p:nvSpPr>
        <p:spPr>
          <a:xfrm>
            <a:off x="457200" y="1600200"/>
            <a:ext cx="8229600" cy="4953000"/>
          </a:xfrm>
        </p:spPr>
        <p:txBody>
          <a:bodyPr>
            <a:normAutofit/>
          </a:bodyPr>
          <a:lstStyle/>
          <a:p>
            <a:pPr marL="0" indent="0">
              <a:buNone/>
            </a:pPr>
            <a:r>
              <a:rPr lang="en-US" sz="2800" dirty="0" smtClean="0"/>
              <a:t>We used Microsoft</a:t>
            </a:r>
            <a:r>
              <a:rPr lang="en-US" sz="2800" baseline="30000" dirty="0" smtClean="0"/>
              <a:t>®</a:t>
            </a:r>
            <a:r>
              <a:rPr lang="en-US" sz="2800" dirty="0" smtClean="0"/>
              <a:t> Excel to store data and perform calculations. All task times were retrieved via pre-recorded videos.</a:t>
            </a:r>
          </a:p>
        </p:txBody>
      </p:sp>
      <p:pic>
        <p:nvPicPr>
          <p:cNvPr id="1741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365716"/>
            <a:ext cx="7924800" cy="2568484"/>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74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5601" y="3362867"/>
            <a:ext cx="6248399" cy="3571333"/>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12410141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a:t>
            </a:r>
            <a:endParaRPr lang="en-US" dirty="0"/>
          </a:p>
        </p:txBody>
      </p:sp>
      <p:sp>
        <p:nvSpPr>
          <p:cNvPr id="3" name="Content Placeholder 2"/>
          <p:cNvSpPr>
            <a:spLocks noGrp="1"/>
          </p:cNvSpPr>
          <p:nvPr>
            <p:ph idx="1"/>
          </p:nvPr>
        </p:nvSpPr>
        <p:spPr>
          <a:xfrm>
            <a:off x="457200" y="1600200"/>
            <a:ext cx="8229600" cy="4953000"/>
          </a:xfrm>
        </p:spPr>
        <p:txBody>
          <a:bodyPr>
            <a:normAutofit/>
          </a:bodyPr>
          <a:lstStyle/>
          <a:p>
            <a:pPr marL="0" indent="0">
              <a:buNone/>
            </a:pPr>
            <a:r>
              <a:rPr lang="en-US" dirty="0" smtClean="0"/>
              <a:t>To determine whether or not the magnetically-enhanced whiteboard was more efficient than the standard, non-magnetic whiteboard, we concentrated on the time it took to write a single alphabetic letter.</a:t>
            </a:r>
          </a:p>
        </p:txBody>
      </p:sp>
    </p:spTree>
    <p:extLst>
      <p:ext uri="{BB962C8B-B14F-4D97-AF65-F5344CB8AC3E}">
        <p14:creationId xmlns:p14="http://schemas.microsoft.com/office/powerpoint/2010/main" val="112538913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405088745"/>
              </p:ext>
            </p:extLst>
          </p:nvPr>
        </p:nvGraphicFramePr>
        <p:xfrm>
          <a:off x="457200" y="1524000"/>
          <a:ext cx="8229600" cy="4525963"/>
        </p:xfrm>
        <a:graphic>
          <a:graphicData uri="http://schemas.openxmlformats.org/drawingml/2006/chart">
            <c:chart xmlns:c="http://schemas.openxmlformats.org/drawingml/2006/chart" xmlns:r="http://schemas.openxmlformats.org/officeDocument/2006/relationships" r:id="rId2"/>
          </a:graphicData>
        </a:graphic>
      </p:graphicFrame>
      <p:sp>
        <p:nvSpPr>
          <p:cNvPr id="6" name="Explosion 1 5"/>
          <p:cNvSpPr/>
          <p:nvPr/>
        </p:nvSpPr>
        <p:spPr>
          <a:xfrm>
            <a:off x="6553200" y="5334000"/>
            <a:ext cx="3429000" cy="2362200"/>
          </a:xfrm>
          <a:prstGeom prst="irregularSeal1">
            <a:avLst/>
          </a:prstGeom>
          <a:solidFill>
            <a:schemeClr val="bg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smtClean="0">
                <a:solidFill>
                  <a:srgbClr val="00B0F0"/>
                </a:solidFill>
              </a:rPr>
              <a:t>Efficiency,</a:t>
            </a:r>
            <a:br>
              <a:rPr lang="en-US" b="1" dirty="0" smtClean="0">
                <a:solidFill>
                  <a:srgbClr val="00B0F0"/>
                </a:solidFill>
              </a:rPr>
            </a:br>
            <a:r>
              <a:rPr lang="en-US" b="1" dirty="0" smtClean="0">
                <a:solidFill>
                  <a:srgbClr val="00B0F0"/>
                </a:solidFill>
              </a:rPr>
              <a:t>Learnability</a:t>
            </a:r>
            <a:endParaRPr lang="en-US" b="1" dirty="0">
              <a:solidFill>
                <a:srgbClr val="00B0F0"/>
              </a:solidFill>
            </a:endParaRPr>
          </a:p>
        </p:txBody>
      </p:sp>
    </p:spTree>
    <p:extLst>
      <p:ext uri="{BB962C8B-B14F-4D97-AF65-F5344CB8AC3E}">
        <p14:creationId xmlns:p14="http://schemas.microsoft.com/office/powerpoint/2010/main" val="161661781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4129793014"/>
              </p:ext>
            </p:extLst>
          </p:nvPr>
        </p:nvGraphicFramePr>
        <p:xfrm>
          <a:off x="457200" y="1524000"/>
          <a:ext cx="8229600" cy="4525963"/>
        </p:xfrm>
        <a:graphic>
          <a:graphicData uri="http://schemas.openxmlformats.org/drawingml/2006/chart">
            <c:chart xmlns:c="http://schemas.openxmlformats.org/drawingml/2006/chart" xmlns:r="http://schemas.openxmlformats.org/officeDocument/2006/relationships" r:id="rId2"/>
          </a:graphicData>
        </a:graphic>
      </p:graphicFrame>
      <p:sp>
        <p:nvSpPr>
          <p:cNvPr id="4" name="Explosion 1 3"/>
          <p:cNvSpPr/>
          <p:nvPr/>
        </p:nvSpPr>
        <p:spPr>
          <a:xfrm>
            <a:off x="6553200" y="5334000"/>
            <a:ext cx="3429000" cy="2362200"/>
          </a:xfrm>
          <a:prstGeom prst="irregularSeal1">
            <a:avLst/>
          </a:prstGeom>
          <a:solidFill>
            <a:schemeClr val="bg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smtClean="0">
                <a:solidFill>
                  <a:srgbClr val="00B0F0"/>
                </a:solidFill>
              </a:rPr>
              <a:t>Efficiency,</a:t>
            </a:r>
            <a:br>
              <a:rPr lang="en-US" b="1" dirty="0" smtClean="0">
                <a:solidFill>
                  <a:srgbClr val="00B0F0"/>
                </a:solidFill>
              </a:rPr>
            </a:br>
            <a:r>
              <a:rPr lang="en-US" b="1" dirty="0" smtClean="0">
                <a:solidFill>
                  <a:srgbClr val="00B0F0"/>
                </a:solidFill>
              </a:rPr>
              <a:t>Learnability</a:t>
            </a:r>
            <a:endParaRPr lang="en-US" b="1" dirty="0">
              <a:solidFill>
                <a:srgbClr val="00B0F0"/>
              </a:solidFill>
            </a:endParaRPr>
          </a:p>
        </p:txBody>
      </p:sp>
    </p:spTree>
    <p:extLst>
      <p:ext uri="{BB962C8B-B14F-4D97-AF65-F5344CB8AC3E}">
        <p14:creationId xmlns:p14="http://schemas.microsoft.com/office/powerpoint/2010/main" val="232661886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618014145"/>
              </p:ext>
            </p:extLst>
          </p:nvPr>
        </p:nvGraphicFramePr>
        <p:xfrm>
          <a:off x="457200" y="1524000"/>
          <a:ext cx="8229600" cy="4525963"/>
        </p:xfrm>
        <a:graphic>
          <a:graphicData uri="http://schemas.openxmlformats.org/drawingml/2006/chart">
            <c:chart xmlns:c="http://schemas.openxmlformats.org/drawingml/2006/chart" xmlns:r="http://schemas.openxmlformats.org/officeDocument/2006/relationships" r:id="rId2"/>
          </a:graphicData>
        </a:graphic>
      </p:graphicFrame>
      <p:sp>
        <p:nvSpPr>
          <p:cNvPr id="4" name="Explosion 1 3"/>
          <p:cNvSpPr/>
          <p:nvPr/>
        </p:nvSpPr>
        <p:spPr>
          <a:xfrm>
            <a:off x="6553200" y="5334000"/>
            <a:ext cx="3429000" cy="2362200"/>
          </a:xfrm>
          <a:prstGeom prst="irregularSeal1">
            <a:avLst/>
          </a:prstGeom>
          <a:solidFill>
            <a:schemeClr val="bg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smtClean="0">
                <a:solidFill>
                  <a:srgbClr val="00B0F0"/>
                </a:solidFill>
              </a:rPr>
              <a:t>Efficiency,</a:t>
            </a:r>
            <a:br>
              <a:rPr lang="en-US" b="1" dirty="0" smtClean="0">
                <a:solidFill>
                  <a:srgbClr val="00B0F0"/>
                </a:solidFill>
              </a:rPr>
            </a:br>
            <a:r>
              <a:rPr lang="en-US" b="1" dirty="0" smtClean="0">
                <a:solidFill>
                  <a:srgbClr val="00B0F0"/>
                </a:solidFill>
              </a:rPr>
              <a:t>Learnability</a:t>
            </a:r>
            <a:endParaRPr lang="en-US" b="1" dirty="0">
              <a:solidFill>
                <a:srgbClr val="00B0F0"/>
              </a:solidFill>
            </a:endParaRPr>
          </a:p>
        </p:txBody>
      </p:sp>
    </p:spTree>
    <p:extLst>
      <p:ext uri="{BB962C8B-B14F-4D97-AF65-F5344CB8AC3E}">
        <p14:creationId xmlns:p14="http://schemas.microsoft.com/office/powerpoint/2010/main" val="198177604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641779534"/>
              </p:ext>
            </p:extLst>
          </p:nvPr>
        </p:nvGraphicFramePr>
        <p:xfrm>
          <a:off x="457200" y="1524000"/>
          <a:ext cx="8229600" cy="4525963"/>
        </p:xfrm>
        <a:graphic>
          <a:graphicData uri="http://schemas.openxmlformats.org/drawingml/2006/chart">
            <c:chart xmlns:c="http://schemas.openxmlformats.org/drawingml/2006/chart" xmlns:r="http://schemas.openxmlformats.org/officeDocument/2006/relationships" r:id="rId2"/>
          </a:graphicData>
        </a:graphic>
      </p:graphicFrame>
      <p:sp>
        <p:nvSpPr>
          <p:cNvPr id="4" name="Explosion 1 3"/>
          <p:cNvSpPr/>
          <p:nvPr/>
        </p:nvSpPr>
        <p:spPr>
          <a:xfrm>
            <a:off x="6553200" y="5334000"/>
            <a:ext cx="3429000" cy="2362200"/>
          </a:xfrm>
          <a:prstGeom prst="irregularSeal1">
            <a:avLst/>
          </a:prstGeom>
          <a:solidFill>
            <a:schemeClr val="bg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smtClean="0">
                <a:solidFill>
                  <a:srgbClr val="00B0F0"/>
                </a:solidFill>
              </a:rPr>
              <a:t>Efficiency,</a:t>
            </a:r>
            <a:br>
              <a:rPr lang="en-US" b="1" dirty="0" smtClean="0">
                <a:solidFill>
                  <a:srgbClr val="00B0F0"/>
                </a:solidFill>
              </a:rPr>
            </a:br>
            <a:r>
              <a:rPr lang="en-US" b="1" dirty="0" smtClean="0">
                <a:solidFill>
                  <a:srgbClr val="00B0F0"/>
                </a:solidFill>
              </a:rPr>
              <a:t>Learnability</a:t>
            </a:r>
            <a:endParaRPr lang="en-US" b="1" dirty="0">
              <a:solidFill>
                <a:srgbClr val="00B0F0"/>
              </a:solidFill>
            </a:endParaRPr>
          </a:p>
        </p:txBody>
      </p:sp>
    </p:spTree>
    <p:extLst>
      <p:ext uri="{BB962C8B-B14F-4D97-AF65-F5344CB8AC3E}">
        <p14:creationId xmlns:p14="http://schemas.microsoft.com/office/powerpoint/2010/main" val="262847491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735915348"/>
              </p:ext>
            </p:extLst>
          </p:nvPr>
        </p:nvGraphicFramePr>
        <p:xfrm>
          <a:off x="457200" y="1524000"/>
          <a:ext cx="8229600" cy="4525963"/>
        </p:xfrm>
        <a:graphic>
          <a:graphicData uri="http://schemas.openxmlformats.org/drawingml/2006/chart">
            <c:chart xmlns:c="http://schemas.openxmlformats.org/drawingml/2006/chart" xmlns:r="http://schemas.openxmlformats.org/officeDocument/2006/relationships" r:id="rId2"/>
          </a:graphicData>
        </a:graphic>
      </p:graphicFrame>
      <p:sp>
        <p:nvSpPr>
          <p:cNvPr id="4" name="Explosion 1 3"/>
          <p:cNvSpPr/>
          <p:nvPr/>
        </p:nvSpPr>
        <p:spPr>
          <a:xfrm>
            <a:off x="6553200" y="5334000"/>
            <a:ext cx="3429000" cy="2362200"/>
          </a:xfrm>
          <a:prstGeom prst="irregularSeal1">
            <a:avLst/>
          </a:prstGeom>
          <a:solidFill>
            <a:schemeClr val="bg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smtClean="0">
                <a:solidFill>
                  <a:srgbClr val="00B0F0"/>
                </a:solidFill>
              </a:rPr>
              <a:t>Efficiency,</a:t>
            </a:r>
            <a:br>
              <a:rPr lang="en-US" b="1" dirty="0" smtClean="0">
                <a:solidFill>
                  <a:srgbClr val="00B0F0"/>
                </a:solidFill>
              </a:rPr>
            </a:br>
            <a:r>
              <a:rPr lang="en-US" b="1" dirty="0" smtClean="0">
                <a:solidFill>
                  <a:srgbClr val="00B0F0"/>
                </a:solidFill>
              </a:rPr>
              <a:t>Learnability</a:t>
            </a:r>
            <a:endParaRPr lang="en-US" b="1" dirty="0">
              <a:solidFill>
                <a:srgbClr val="00B0F0"/>
              </a:solidFill>
            </a:endParaRPr>
          </a:p>
        </p:txBody>
      </p:sp>
    </p:spTree>
    <p:extLst>
      <p:ext uri="{BB962C8B-B14F-4D97-AF65-F5344CB8AC3E}">
        <p14:creationId xmlns:p14="http://schemas.microsoft.com/office/powerpoint/2010/main" val="354501273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013666547"/>
              </p:ext>
            </p:extLst>
          </p:nvPr>
        </p:nvGraphicFramePr>
        <p:xfrm>
          <a:off x="457200" y="1524000"/>
          <a:ext cx="8229600" cy="4525963"/>
        </p:xfrm>
        <a:graphic>
          <a:graphicData uri="http://schemas.openxmlformats.org/drawingml/2006/chart">
            <c:chart xmlns:c="http://schemas.openxmlformats.org/drawingml/2006/chart" xmlns:r="http://schemas.openxmlformats.org/officeDocument/2006/relationships" r:id="rId2"/>
          </a:graphicData>
        </a:graphic>
      </p:graphicFrame>
      <p:sp>
        <p:nvSpPr>
          <p:cNvPr id="4" name="Explosion 1 3"/>
          <p:cNvSpPr/>
          <p:nvPr/>
        </p:nvSpPr>
        <p:spPr>
          <a:xfrm>
            <a:off x="6553200" y="5334000"/>
            <a:ext cx="3429000" cy="2362200"/>
          </a:xfrm>
          <a:prstGeom prst="irregularSeal1">
            <a:avLst/>
          </a:prstGeom>
          <a:solidFill>
            <a:schemeClr val="bg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smtClean="0">
                <a:solidFill>
                  <a:srgbClr val="00B0F0"/>
                </a:solidFill>
              </a:rPr>
              <a:t>Efficiency,</a:t>
            </a:r>
            <a:br>
              <a:rPr lang="en-US" b="1" dirty="0" smtClean="0">
                <a:solidFill>
                  <a:srgbClr val="00B0F0"/>
                </a:solidFill>
              </a:rPr>
            </a:br>
            <a:r>
              <a:rPr lang="en-US" b="1" dirty="0" smtClean="0">
                <a:solidFill>
                  <a:srgbClr val="00B0F0"/>
                </a:solidFill>
              </a:rPr>
              <a:t>Learnability</a:t>
            </a:r>
            <a:endParaRPr lang="en-US" b="1" dirty="0">
              <a:solidFill>
                <a:srgbClr val="00B0F0"/>
              </a:solidFill>
            </a:endParaRPr>
          </a:p>
        </p:txBody>
      </p:sp>
    </p:spTree>
    <p:extLst>
      <p:ext uri="{BB962C8B-B14F-4D97-AF65-F5344CB8AC3E}">
        <p14:creationId xmlns:p14="http://schemas.microsoft.com/office/powerpoint/2010/main" val="179076133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564517236"/>
              </p:ext>
            </p:extLst>
          </p:nvPr>
        </p:nvGraphicFramePr>
        <p:xfrm>
          <a:off x="457200" y="1524000"/>
          <a:ext cx="8229600" cy="4525963"/>
        </p:xfrm>
        <a:graphic>
          <a:graphicData uri="http://schemas.openxmlformats.org/drawingml/2006/chart">
            <c:chart xmlns:c="http://schemas.openxmlformats.org/drawingml/2006/chart" xmlns:r="http://schemas.openxmlformats.org/officeDocument/2006/relationships" r:id="rId2"/>
          </a:graphicData>
        </a:graphic>
      </p:graphicFrame>
      <p:sp>
        <p:nvSpPr>
          <p:cNvPr id="4" name="Explosion 1 3"/>
          <p:cNvSpPr/>
          <p:nvPr/>
        </p:nvSpPr>
        <p:spPr>
          <a:xfrm>
            <a:off x="6553200" y="5334000"/>
            <a:ext cx="3429000" cy="2362200"/>
          </a:xfrm>
          <a:prstGeom prst="irregularSeal1">
            <a:avLst/>
          </a:prstGeom>
          <a:solidFill>
            <a:schemeClr val="bg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smtClean="0">
                <a:solidFill>
                  <a:srgbClr val="00B0F0"/>
                </a:solidFill>
              </a:rPr>
              <a:t>Efficiency,</a:t>
            </a:r>
            <a:br>
              <a:rPr lang="en-US" b="1" dirty="0" smtClean="0">
                <a:solidFill>
                  <a:srgbClr val="00B0F0"/>
                </a:solidFill>
              </a:rPr>
            </a:br>
            <a:r>
              <a:rPr lang="en-US" b="1" dirty="0" smtClean="0">
                <a:solidFill>
                  <a:srgbClr val="00B0F0"/>
                </a:solidFill>
              </a:rPr>
              <a:t>Learnability</a:t>
            </a:r>
            <a:endParaRPr lang="en-US" b="1" dirty="0">
              <a:solidFill>
                <a:srgbClr val="00B0F0"/>
              </a:solidFill>
            </a:endParaRPr>
          </a:p>
        </p:txBody>
      </p:sp>
    </p:spTree>
    <p:extLst>
      <p:ext uri="{BB962C8B-B14F-4D97-AF65-F5344CB8AC3E}">
        <p14:creationId xmlns:p14="http://schemas.microsoft.com/office/powerpoint/2010/main" val="36955443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3" name="Content Placeholder 2"/>
          <p:cNvSpPr>
            <a:spLocks noGrp="1"/>
          </p:cNvSpPr>
          <p:nvPr>
            <p:ph idx="1"/>
          </p:nvPr>
        </p:nvSpPr>
        <p:spPr/>
        <p:txBody>
          <a:bodyPr/>
          <a:lstStyle/>
          <a:p>
            <a:pPr marL="0" indent="0">
              <a:buNone/>
            </a:pPr>
            <a:r>
              <a:rPr lang="en-US" dirty="0" smtClean="0"/>
              <a:t>Our results indicate that we have met our goal of creating a </a:t>
            </a:r>
            <a:r>
              <a:rPr lang="en-US" dirty="0"/>
              <a:t>revamped whiteboard interface that would enhance users’ experience by allowing greater usability.</a:t>
            </a:r>
          </a:p>
          <a:p>
            <a:pPr marL="0" indent="0">
              <a:buNone/>
            </a:pPr>
            <a:endParaRPr lang="en-US" dirty="0"/>
          </a:p>
        </p:txBody>
      </p:sp>
    </p:spTree>
    <p:extLst>
      <p:ext uri="{BB962C8B-B14F-4D97-AF65-F5344CB8AC3E}">
        <p14:creationId xmlns:p14="http://schemas.microsoft.com/office/powerpoint/2010/main" val="166408778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Birth</a:t>
            </a:r>
            <a:endParaRPr lang="en-US" dirty="0"/>
          </a:p>
        </p:txBody>
      </p:sp>
      <p:sp>
        <p:nvSpPr>
          <p:cNvPr id="3" name="Content Placeholder 2"/>
          <p:cNvSpPr>
            <a:spLocks noGrp="1"/>
          </p:cNvSpPr>
          <p:nvPr>
            <p:ph idx="1"/>
          </p:nvPr>
        </p:nvSpPr>
        <p:spPr/>
        <p:txBody>
          <a:bodyPr/>
          <a:lstStyle/>
          <a:p>
            <a:pPr marL="0" indent="0">
              <a:buNone/>
            </a:pPr>
            <a:r>
              <a:rPr lang="en-US" dirty="0" smtClean="0"/>
              <a:t>And with that, it was born…</a:t>
            </a:r>
            <a:endParaRPr lang="en-US" dirty="0"/>
          </a:p>
        </p:txBody>
      </p:sp>
      <p:pic>
        <p:nvPicPr>
          <p:cNvPr id="1027" name="Picture 3" descr="C:\Users\Jason Cooper\Desktop\whiteboard_birth.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2438400"/>
            <a:ext cx="5131834" cy="3853780"/>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754851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p:txBody>
          <a:bodyPr>
            <a:normAutofit/>
          </a:bodyPr>
          <a:lstStyle/>
          <a:p>
            <a:pPr marL="457200" indent="-457200">
              <a:buNone/>
            </a:pPr>
            <a:r>
              <a:rPr lang="en-US" sz="1800" dirty="0"/>
              <a:t>Thomas , Emily. "History of the Whiteboards." </a:t>
            </a:r>
            <a:r>
              <a:rPr lang="en-US" sz="1800" dirty="0" smtClean="0"/>
              <a:t>Whiteboards</a:t>
            </a:r>
            <a:r>
              <a:rPr lang="en-US" sz="1800" dirty="0"/>
              <a:t>. Reporter magazine, 30 07 2011. Web. </a:t>
            </a:r>
            <a:r>
              <a:rPr lang="en-US" sz="1800" dirty="0" smtClean="0"/>
              <a:t>12 </a:t>
            </a:r>
            <a:r>
              <a:rPr lang="en-US" sz="1800" dirty="0"/>
              <a:t>Nov. 2013. </a:t>
            </a:r>
            <a:r>
              <a:rPr lang="en-US" sz="1800" dirty="0" smtClean="0"/>
              <a:t>&lt;</a:t>
            </a:r>
            <a:r>
              <a:rPr lang="en-US" sz="1800" dirty="0"/>
              <a:t>http://</a:t>
            </a:r>
            <a:r>
              <a:rPr lang="en-US" sz="1800" dirty="0" smtClean="0"/>
              <a:t>www.whiteyboard.com/history-of-whiteboards.html&gt;.</a:t>
            </a:r>
          </a:p>
          <a:p>
            <a:pPr marL="457200" indent="-457200">
              <a:buNone/>
            </a:pPr>
            <a:endParaRPr lang="en-US" sz="1800" dirty="0"/>
          </a:p>
          <a:p>
            <a:pPr marL="457200" indent="-457200">
              <a:buNone/>
            </a:pPr>
            <a:r>
              <a:rPr lang="en-US" sz="1800"/>
              <a:t>http://</a:t>
            </a:r>
            <a:r>
              <a:rPr lang="en-US" sz="1800" smtClean="0"/>
              <a:t>cdn.instructables.com/FJ3/VCQI/FORZTJCK/FJ3VCQIFORZTJCK.LARGE.jpg</a:t>
            </a:r>
            <a:endParaRPr lang="en-US" sz="1800"/>
          </a:p>
        </p:txBody>
      </p:sp>
    </p:spTree>
    <p:extLst>
      <p:ext uri="{BB962C8B-B14F-4D97-AF65-F5344CB8AC3E}">
        <p14:creationId xmlns:p14="http://schemas.microsoft.com/office/powerpoint/2010/main" val="210958646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Interface</a:t>
            </a:r>
            <a:endParaRPr lang="en-US" dirty="0"/>
          </a:p>
        </p:txBody>
      </p:sp>
      <p:pic>
        <p:nvPicPr>
          <p:cNvPr id="1027" name="Picture 3" descr="C:\Users\Jason Cooper\Desktop\whiteboard_birth.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2438400"/>
            <a:ext cx="5131834" cy="3853780"/>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035510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Interface Components</a:t>
            </a:r>
            <a:endParaRPr lang="en-US" dirty="0"/>
          </a:p>
        </p:txBody>
      </p:sp>
      <p:pic>
        <p:nvPicPr>
          <p:cNvPr id="1027" name="Picture 3" descr="C:\Users\Jason Cooper\Desktop\whiteboard_birth.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2438400"/>
            <a:ext cx="5131834" cy="3853780"/>
          </a:xfrm>
          <a:prstGeom prst="rect">
            <a:avLst/>
          </a:prstGeom>
          <a:noFill/>
          <a:effectLst/>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934200" y="1633809"/>
            <a:ext cx="1905000" cy="830997"/>
          </a:xfrm>
          <a:prstGeom prst="rect">
            <a:avLst/>
          </a:prstGeom>
          <a:noFill/>
        </p:spPr>
        <p:txBody>
          <a:bodyPr wrap="square" rtlCol="0">
            <a:spAutoFit/>
          </a:bodyPr>
          <a:lstStyle/>
          <a:p>
            <a:pPr algn="ctr"/>
            <a:r>
              <a:rPr lang="en-US" sz="2400" dirty="0" smtClean="0"/>
              <a:t>Magnetic</a:t>
            </a:r>
          </a:p>
          <a:p>
            <a:pPr algn="ctr"/>
            <a:r>
              <a:rPr lang="en-US" sz="2400" dirty="0" smtClean="0"/>
              <a:t>whiteboard</a:t>
            </a:r>
            <a:endParaRPr lang="en-US" sz="2400" dirty="0"/>
          </a:p>
        </p:txBody>
      </p:sp>
      <p:cxnSp>
        <p:nvCxnSpPr>
          <p:cNvPr id="10" name="Straight Arrow Connector 9"/>
          <p:cNvCxnSpPr>
            <a:stCxn id="4" idx="2"/>
          </p:cNvCxnSpPr>
          <p:nvPr/>
        </p:nvCxnSpPr>
        <p:spPr>
          <a:xfrm flipH="1">
            <a:off x="6705600" y="2464806"/>
            <a:ext cx="1181100" cy="811794"/>
          </a:xfrm>
          <a:prstGeom prst="straightConnector1">
            <a:avLst/>
          </a:prstGeom>
          <a:ln w="57150">
            <a:solidFill>
              <a:schemeClr val="accent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2895600" y="1636795"/>
            <a:ext cx="1905000" cy="461665"/>
          </a:xfrm>
          <a:prstGeom prst="rect">
            <a:avLst/>
          </a:prstGeom>
          <a:noFill/>
        </p:spPr>
        <p:txBody>
          <a:bodyPr wrap="square" rtlCol="0">
            <a:spAutoFit/>
          </a:bodyPr>
          <a:lstStyle/>
          <a:p>
            <a:pPr algn="ctr"/>
            <a:r>
              <a:rPr lang="en-US" sz="2400" dirty="0" smtClean="0"/>
              <a:t>Eraser</a:t>
            </a:r>
            <a:endParaRPr lang="en-US" sz="2400" dirty="0"/>
          </a:p>
        </p:txBody>
      </p:sp>
      <p:cxnSp>
        <p:nvCxnSpPr>
          <p:cNvPr id="13" name="Straight Arrow Connector 12"/>
          <p:cNvCxnSpPr>
            <a:stCxn id="12" idx="2"/>
          </p:cNvCxnSpPr>
          <p:nvPr/>
        </p:nvCxnSpPr>
        <p:spPr>
          <a:xfrm>
            <a:off x="3848100" y="2098460"/>
            <a:ext cx="0" cy="949219"/>
          </a:xfrm>
          <a:prstGeom prst="straightConnector1">
            <a:avLst/>
          </a:prstGeom>
          <a:ln w="57150">
            <a:solidFill>
              <a:schemeClr val="accent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172770" y="1682961"/>
            <a:ext cx="2341830" cy="830997"/>
          </a:xfrm>
          <a:prstGeom prst="rect">
            <a:avLst/>
          </a:prstGeom>
          <a:noFill/>
        </p:spPr>
        <p:txBody>
          <a:bodyPr wrap="square" rtlCol="0">
            <a:spAutoFit/>
          </a:bodyPr>
          <a:lstStyle/>
          <a:p>
            <a:pPr algn="ctr"/>
            <a:r>
              <a:rPr lang="en-US" sz="2400" dirty="0" smtClean="0"/>
              <a:t>Straight-edge, protractor, etc.</a:t>
            </a:r>
            <a:endParaRPr lang="en-US" sz="2400" dirty="0"/>
          </a:p>
        </p:txBody>
      </p:sp>
      <p:cxnSp>
        <p:nvCxnSpPr>
          <p:cNvPr id="19" name="Straight Arrow Connector 18"/>
          <p:cNvCxnSpPr>
            <a:stCxn id="18" idx="2"/>
          </p:cNvCxnSpPr>
          <p:nvPr/>
        </p:nvCxnSpPr>
        <p:spPr>
          <a:xfrm>
            <a:off x="1343685" y="2513958"/>
            <a:ext cx="1170915" cy="1067442"/>
          </a:xfrm>
          <a:prstGeom prst="straightConnector1">
            <a:avLst/>
          </a:prstGeom>
          <a:ln w="57150">
            <a:solidFill>
              <a:schemeClr val="accent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381000" y="4787153"/>
            <a:ext cx="1421802" cy="830997"/>
          </a:xfrm>
          <a:prstGeom prst="rect">
            <a:avLst/>
          </a:prstGeom>
          <a:noFill/>
        </p:spPr>
        <p:txBody>
          <a:bodyPr wrap="square" rtlCol="0">
            <a:spAutoFit/>
          </a:bodyPr>
          <a:lstStyle/>
          <a:p>
            <a:pPr algn="ctr"/>
            <a:r>
              <a:rPr lang="en-US" sz="2400" dirty="0" smtClean="0"/>
              <a:t>Markers</a:t>
            </a:r>
          </a:p>
          <a:p>
            <a:pPr algn="ctr"/>
            <a:r>
              <a:rPr lang="en-US" sz="2400" dirty="0" smtClean="0"/>
              <a:t>galore</a:t>
            </a:r>
            <a:endParaRPr lang="en-US" sz="2400" dirty="0"/>
          </a:p>
        </p:txBody>
      </p:sp>
      <p:cxnSp>
        <p:nvCxnSpPr>
          <p:cNvPr id="24" name="Straight Arrow Connector 23"/>
          <p:cNvCxnSpPr>
            <a:stCxn id="23" idx="3"/>
          </p:cNvCxnSpPr>
          <p:nvPr/>
        </p:nvCxnSpPr>
        <p:spPr>
          <a:xfrm flipV="1">
            <a:off x="1802802" y="4365290"/>
            <a:ext cx="1626198" cy="837362"/>
          </a:xfrm>
          <a:prstGeom prst="straightConnector1">
            <a:avLst/>
          </a:prstGeom>
          <a:ln w="57150">
            <a:solidFill>
              <a:schemeClr val="accent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4648200" y="5994582"/>
            <a:ext cx="1828800" cy="830997"/>
          </a:xfrm>
          <a:prstGeom prst="rect">
            <a:avLst/>
          </a:prstGeom>
          <a:noFill/>
        </p:spPr>
        <p:txBody>
          <a:bodyPr wrap="square" rtlCol="0">
            <a:spAutoFit/>
          </a:bodyPr>
          <a:lstStyle/>
          <a:p>
            <a:pPr algn="ctr"/>
            <a:r>
              <a:rPr lang="en-US" sz="2400" dirty="0" smtClean="0"/>
              <a:t>Magnetic</a:t>
            </a:r>
          </a:p>
          <a:p>
            <a:pPr algn="ctr"/>
            <a:r>
              <a:rPr lang="en-US" sz="2400" dirty="0" smtClean="0"/>
              <a:t>strips</a:t>
            </a:r>
            <a:endParaRPr lang="en-US" sz="2400" dirty="0"/>
          </a:p>
        </p:txBody>
      </p:sp>
      <p:cxnSp>
        <p:nvCxnSpPr>
          <p:cNvPr id="31" name="Straight Arrow Connector 30"/>
          <p:cNvCxnSpPr>
            <a:stCxn id="29" idx="0"/>
          </p:cNvCxnSpPr>
          <p:nvPr/>
        </p:nvCxnSpPr>
        <p:spPr>
          <a:xfrm flipV="1">
            <a:off x="5562600" y="2870703"/>
            <a:ext cx="309562" cy="3123879"/>
          </a:xfrm>
          <a:prstGeom prst="straightConnector1">
            <a:avLst/>
          </a:prstGeom>
          <a:ln w="57150">
            <a:solidFill>
              <a:schemeClr val="accent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flipV="1">
            <a:off x="5562600" y="5806366"/>
            <a:ext cx="457200" cy="188216"/>
          </a:xfrm>
          <a:prstGeom prst="straightConnector1">
            <a:avLst/>
          </a:prstGeom>
          <a:ln w="57150">
            <a:solidFill>
              <a:schemeClr val="accent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2411061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Interface Components</a:t>
            </a:r>
            <a:endParaRPr lang="en-US" dirty="0"/>
          </a:p>
        </p:txBody>
      </p:sp>
      <p:grpSp>
        <p:nvGrpSpPr>
          <p:cNvPr id="14" name="Group 13"/>
          <p:cNvGrpSpPr/>
          <p:nvPr/>
        </p:nvGrpSpPr>
        <p:grpSpPr>
          <a:xfrm>
            <a:off x="1752600" y="2209800"/>
            <a:ext cx="5562600" cy="3276600"/>
            <a:chOff x="1752600" y="2209800"/>
            <a:chExt cx="5562600" cy="3276600"/>
          </a:xfrm>
        </p:grpSpPr>
        <p:sp>
          <p:nvSpPr>
            <p:cNvPr id="4" name="Rectangle 3"/>
            <p:cNvSpPr/>
            <p:nvPr/>
          </p:nvSpPr>
          <p:spPr>
            <a:xfrm>
              <a:off x="1752600" y="2209800"/>
              <a:ext cx="5562600" cy="3276600"/>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p:cNvCxnSpPr/>
            <p:nvPr/>
          </p:nvCxnSpPr>
          <p:spPr>
            <a:xfrm>
              <a:off x="2209800" y="2667000"/>
              <a:ext cx="0" cy="2438400"/>
            </a:xfrm>
            <a:prstGeom prst="line">
              <a:avLst/>
            </a:prstGeom>
            <a:ln w="1270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2590800" y="2667000"/>
              <a:ext cx="0" cy="2438400"/>
            </a:xfrm>
            <a:prstGeom prst="line">
              <a:avLst/>
            </a:prstGeom>
            <a:ln w="1270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2971800" y="2667000"/>
              <a:ext cx="0" cy="2438400"/>
            </a:xfrm>
            <a:prstGeom prst="line">
              <a:avLst/>
            </a:prstGeom>
            <a:ln w="1270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6019800" y="2667000"/>
              <a:ext cx="0" cy="2438400"/>
            </a:xfrm>
            <a:prstGeom prst="line">
              <a:avLst/>
            </a:prstGeom>
            <a:ln w="1270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6400800" y="2667000"/>
              <a:ext cx="0" cy="2438400"/>
            </a:xfrm>
            <a:prstGeom prst="line">
              <a:avLst/>
            </a:prstGeom>
            <a:ln w="1270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6781800" y="2667000"/>
              <a:ext cx="0" cy="2438400"/>
            </a:xfrm>
            <a:prstGeom prst="line">
              <a:avLst/>
            </a:prstGeom>
            <a:ln w="1270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sp>
        <p:nvSpPr>
          <p:cNvPr id="15" name="TextBox 14"/>
          <p:cNvSpPr txBox="1"/>
          <p:nvPr/>
        </p:nvSpPr>
        <p:spPr>
          <a:xfrm>
            <a:off x="3352800" y="3352800"/>
            <a:ext cx="2209800" cy="954107"/>
          </a:xfrm>
          <a:prstGeom prst="rect">
            <a:avLst/>
          </a:prstGeom>
          <a:noFill/>
        </p:spPr>
        <p:txBody>
          <a:bodyPr wrap="square" rtlCol="0">
            <a:spAutoFit/>
          </a:bodyPr>
          <a:lstStyle/>
          <a:p>
            <a:pPr algn="ctr"/>
            <a:r>
              <a:rPr lang="en-US" sz="2800" b="1" dirty="0" smtClean="0"/>
              <a:t>Back of</a:t>
            </a:r>
            <a:br>
              <a:rPr lang="en-US" sz="2800" b="1" dirty="0" smtClean="0"/>
            </a:br>
            <a:r>
              <a:rPr lang="en-US" sz="2800" b="1" dirty="0" smtClean="0"/>
              <a:t>Whiteboard</a:t>
            </a:r>
            <a:endParaRPr lang="en-US" sz="2800" b="1" dirty="0"/>
          </a:p>
        </p:txBody>
      </p:sp>
      <p:sp>
        <p:nvSpPr>
          <p:cNvPr id="16" name="TextBox 15"/>
          <p:cNvSpPr txBox="1"/>
          <p:nvPr/>
        </p:nvSpPr>
        <p:spPr>
          <a:xfrm>
            <a:off x="1295400" y="6029980"/>
            <a:ext cx="6477000" cy="523220"/>
          </a:xfrm>
          <a:prstGeom prst="rect">
            <a:avLst/>
          </a:prstGeom>
          <a:noFill/>
        </p:spPr>
        <p:txBody>
          <a:bodyPr wrap="square" rtlCol="0">
            <a:spAutoFit/>
          </a:bodyPr>
          <a:lstStyle/>
          <a:p>
            <a:pPr algn="ctr"/>
            <a:r>
              <a:rPr lang="en-US" sz="2800" dirty="0" smtClean="0"/>
              <a:t>More useful magnetic strips for storage</a:t>
            </a:r>
            <a:endParaRPr lang="en-US" sz="2800" dirty="0"/>
          </a:p>
        </p:txBody>
      </p:sp>
      <p:sp>
        <p:nvSpPr>
          <p:cNvPr id="21" name="Right Brace 20"/>
          <p:cNvSpPr/>
          <p:nvPr/>
        </p:nvSpPr>
        <p:spPr>
          <a:xfrm rot="5400000">
            <a:off x="2324100" y="4762500"/>
            <a:ext cx="533400" cy="1219200"/>
          </a:xfrm>
          <a:prstGeom prst="rightBrace">
            <a:avLst/>
          </a:pr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 name="Right Brace 21"/>
          <p:cNvSpPr/>
          <p:nvPr/>
        </p:nvSpPr>
        <p:spPr>
          <a:xfrm rot="5400000">
            <a:off x="6134100" y="4762500"/>
            <a:ext cx="533400" cy="1219200"/>
          </a:xfrm>
          <a:prstGeom prst="rightBrace">
            <a:avLst/>
          </a:pr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33" name="Group 32"/>
          <p:cNvGrpSpPr/>
          <p:nvPr/>
        </p:nvGrpSpPr>
        <p:grpSpPr>
          <a:xfrm>
            <a:off x="2590800" y="5638800"/>
            <a:ext cx="3810000" cy="391180"/>
            <a:chOff x="2590800" y="5638800"/>
            <a:chExt cx="3810000" cy="391180"/>
          </a:xfrm>
        </p:grpSpPr>
        <p:cxnSp>
          <p:nvCxnSpPr>
            <p:cNvPr id="26" name="Straight Connector 25"/>
            <p:cNvCxnSpPr>
              <a:stCxn id="21" idx="1"/>
              <a:endCxn id="22" idx="1"/>
            </p:cNvCxnSpPr>
            <p:nvPr/>
          </p:nvCxnSpPr>
          <p:spPr>
            <a:xfrm>
              <a:off x="2590800" y="5638800"/>
              <a:ext cx="3810000"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30" name="Straight Connector 29"/>
            <p:cNvCxnSpPr>
              <a:endCxn id="16" idx="0"/>
            </p:cNvCxnSpPr>
            <p:nvPr/>
          </p:nvCxnSpPr>
          <p:spPr>
            <a:xfrm>
              <a:off x="4533900" y="5638800"/>
              <a:ext cx="0" cy="391180"/>
            </a:xfrm>
            <a:prstGeom prst="line">
              <a:avLst/>
            </a:prstGeom>
            <a:ln w="57150"/>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98029631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Design Inspiration</a:t>
            </a:r>
            <a:endParaRPr lang="en-US" dirty="0"/>
          </a:p>
        </p:txBody>
      </p:sp>
      <p:sp>
        <p:nvSpPr>
          <p:cNvPr id="10" name="TextBox 9"/>
          <p:cNvSpPr txBox="1"/>
          <p:nvPr/>
        </p:nvSpPr>
        <p:spPr>
          <a:xfrm>
            <a:off x="381000" y="1828800"/>
            <a:ext cx="4229100" cy="369332"/>
          </a:xfrm>
          <a:prstGeom prst="rect">
            <a:avLst/>
          </a:prstGeom>
          <a:noFill/>
        </p:spPr>
        <p:txBody>
          <a:bodyPr wrap="square" rtlCol="0">
            <a:spAutoFit/>
          </a:bodyPr>
          <a:lstStyle/>
          <a:p>
            <a:pPr algn="ctr"/>
            <a:r>
              <a:rPr lang="en-US" b="1" dirty="0" smtClean="0"/>
              <a:t>Example Tool Setup</a:t>
            </a:r>
            <a:endParaRPr lang="en-US" b="1" dirty="0"/>
          </a:p>
        </p:txBody>
      </p:sp>
      <p:grpSp>
        <p:nvGrpSpPr>
          <p:cNvPr id="18" name="Group 17"/>
          <p:cNvGrpSpPr/>
          <p:nvPr/>
        </p:nvGrpSpPr>
        <p:grpSpPr>
          <a:xfrm>
            <a:off x="381000" y="2286000"/>
            <a:ext cx="4229100" cy="2819400"/>
            <a:chOff x="381000" y="2286000"/>
            <a:chExt cx="4229100" cy="2819400"/>
          </a:xfrm>
        </p:grpSpPr>
        <p:grpSp>
          <p:nvGrpSpPr>
            <p:cNvPr id="7" name="Group 6"/>
            <p:cNvGrpSpPr/>
            <p:nvPr/>
          </p:nvGrpSpPr>
          <p:grpSpPr>
            <a:xfrm>
              <a:off x="381000" y="2286000"/>
              <a:ext cx="4229100" cy="2819400"/>
              <a:chOff x="228600" y="2286000"/>
              <a:chExt cx="4229100" cy="2819400"/>
            </a:xfrm>
          </p:grpSpPr>
          <p:sp>
            <p:nvSpPr>
              <p:cNvPr id="4" name="Rectangle 3"/>
              <p:cNvSpPr/>
              <p:nvPr/>
            </p:nvSpPr>
            <p:spPr>
              <a:xfrm>
                <a:off x="228600" y="2286000"/>
                <a:ext cx="4229100" cy="2819400"/>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2343150" y="2438400"/>
                <a:ext cx="2000250" cy="762000"/>
              </a:xfrm>
              <a:prstGeom prst="rect">
                <a:avLst/>
              </a:prstGeom>
              <a:solidFill>
                <a:schemeClr val="accent1">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Markers</a:t>
                </a:r>
                <a:endParaRPr lang="en-US" dirty="0">
                  <a:solidFill>
                    <a:schemeClr val="tx1"/>
                  </a:solidFill>
                </a:endParaRPr>
              </a:p>
            </p:txBody>
          </p:sp>
          <p:sp>
            <p:nvSpPr>
              <p:cNvPr id="23" name="Rectangle 22"/>
              <p:cNvSpPr/>
              <p:nvPr/>
            </p:nvSpPr>
            <p:spPr>
              <a:xfrm rot="16200000">
                <a:off x="1600200" y="2590800"/>
                <a:ext cx="762000" cy="457200"/>
              </a:xfrm>
              <a:prstGeom prst="rect">
                <a:avLst/>
              </a:prstGeom>
              <a:solidFill>
                <a:schemeClr val="accent3">
                  <a:lumMod val="20000"/>
                  <a:lumOff val="8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Eraser</a:t>
                </a:r>
                <a:endParaRPr lang="en-US" dirty="0">
                  <a:solidFill>
                    <a:schemeClr val="tx1"/>
                  </a:solidFill>
                </a:endParaRPr>
              </a:p>
            </p:txBody>
          </p:sp>
          <p:sp>
            <p:nvSpPr>
              <p:cNvPr id="24" name="Rectangle 23"/>
              <p:cNvSpPr/>
              <p:nvPr/>
            </p:nvSpPr>
            <p:spPr>
              <a:xfrm>
                <a:off x="381000" y="2438400"/>
                <a:ext cx="1219200" cy="762000"/>
              </a:xfrm>
              <a:prstGeom prst="rect">
                <a:avLst/>
              </a:prstGeom>
              <a:solidFill>
                <a:schemeClr val="accent5">
                  <a:lumMod val="20000"/>
                  <a:lumOff val="80000"/>
                </a:schemeClr>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Fun Tools</a:t>
                </a:r>
                <a:endParaRPr lang="en-US" dirty="0">
                  <a:solidFill>
                    <a:schemeClr val="tx1"/>
                  </a:solidFill>
                </a:endParaRPr>
              </a:p>
            </p:txBody>
          </p:sp>
        </p:grpSp>
        <p:sp>
          <p:nvSpPr>
            <p:cNvPr id="17" name="Rectangle 16"/>
            <p:cNvSpPr/>
            <p:nvPr/>
          </p:nvSpPr>
          <p:spPr>
            <a:xfrm>
              <a:off x="533400" y="3352800"/>
              <a:ext cx="3962400" cy="1600200"/>
            </a:xfrm>
            <a:prstGeom prst="rect">
              <a:avLst/>
            </a:prstGeom>
            <a:solidFill>
              <a:schemeClr val="accent4">
                <a:lumMod val="20000"/>
                <a:lumOff val="8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Drawing Region</a:t>
              </a:r>
              <a:endParaRPr lang="en-US" dirty="0"/>
            </a:p>
          </p:txBody>
        </p:sp>
      </p:grpSp>
      <p:sp>
        <p:nvSpPr>
          <p:cNvPr id="19" name="TextBox 18"/>
          <p:cNvSpPr txBox="1"/>
          <p:nvPr/>
        </p:nvSpPr>
        <p:spPr>
          <a:xfrm>
            <a:off x="4800600" y="3345359"/>
            <a:ext cx="4191000" cy="769441"/>
          </a:xfrm>
          <a:prstGeom prst="rect">
            <a:avLst/>
          </a:prstGeom>
          <a:noFill/>
        </p:spPr>
        <p:txBody>
          <a:bodyPr wrap="square" rtlCol="0">
            <a:spAutoFit/>
          </a:bodyPr>
          <a:lstStyle/>
          <a:p>
            <a:pPr algn="ctr"/>
            <a:r>
              <a:rPr lang="en-US" sz="4400" dirty="0" smtClean="0"/>
              <a:t>Look familiar?</a:t>
            </a:r>
            <a:endParaRPr lang="en-US" sz="4400" dirty="0"/>
          </a:p>
        </p:txBody>
      </p:sp>
    </p:spTree>
    <p:extLst>
      <p:ext uri="{BB962C8B-B14F-4D97-AF65-F5344CB8AC3E}">
        <p14:creationId xmlns:p14="http://schemas.microsoft.com/office/powerpoint/2010/main" val="194604880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Design Inspiration</a:t>
            </a:r>
            <a:endParaRPr lang="en-US" dirty="0"/>
          </a:p>
        </p:txBody>
      </p:sp>
      <p:pic>
        <p:nvPicPr>
          <p:cNvPr id="2051"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b="21464"/>
          <a:stretch/>
        </p:blipFill>
        <p:spPr bwMode="auto">
          <a:xfrm>
            <a:off x="4953000" y="2231316"/>
            <a:ext cx="3876675" cy="29099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xtBox 9"/>
          <p:cNvSpPr txBox="1"/>
          <p:nvPr/>
        </p:nvSpPr>
        <p:spPr>
          <a:xfrm>
            <a:off x="4533900" y="1594247"/>
            <a:ext cx="4686300" cy="646331"/>
          </a:xfrm>
          <a:prstGeom prst="rect">
            <a:avLst/>
          </a:prstGeom>
          <a:noFill/>
        </p:spPr>
        <p:txBody>
          <a:bodyPr wrap="square" rtlCol="0">
            <a:spAutoFit/>
          </a:bodyPr>
          <a:lstStyle/>
          <a:p>
            <a:pPr algn="ctr"/>
            <a:r>
              <a:rPr lang="en-US" b="1" dirty="0" smtClean="0"/>
              <a:t>Maybe not </a:t>
            </a:r>
            <a:r>
              <a:rPr lang="en-US" b="1" i="1" dirty="0" smtClean="0"/>
              <a:t>familiar</a:t>
            </a:r>
            <a:r>
              <a:rPr lang="en-US" b="1" dirty="0" smtClean="0"/>
              <a:t>, but the interface</a:t>
            </a:r>
            <a:br>
              <a:rPr lang="en-US" b="1" dirty="0" smtClean="0"/>
            </a:br>
            <a:r>
              <a:rPr lang="en-US" b="1" dirty="0" smtClean="0"/>
              <a:t>follows the same toolbar design concept.</a:t>
            </a:r>
            <a:endParaRPr lang="en-US" b="1" dirty="0"/>
          </a:p>
        </p:txBody>
      </p:sp>
      <p:grpSp>
        <p:nvGrpSpPr>
          <p:cNvPr id="18" name="Group 17"/>
          <p:cNvGrpSpPr/>
          <p:nvPr/>
        </p:nvGrpSpPr>
        <p:grpSpPr>
          <a:xfrm>
            <a:off x="381000" y="2286000"/>
            <a:ext cx="4229100" cy="2819400"/>
            <a:chOff x="381000" y="2286000"/>
            <a:chExt cx="4229100" cy="2819400"/>
          </a:xfrm>
        </p:grpSpPr>
        <p:grpSp>
          <p:nvGrpSpPr>
            <p:cNvPr id="7" name="Group 6"/>
            <p:cNvGrpSpPr/>
            <p:nvPr/>
          </p:nvGrpSpPr>
          <p:grpSpPr>
            <a:xfrm>
              <a:off x="381000" y="2286000"/>
              <a:ext cx="4229100" cy="2819400"/>
              <a:chOff x="228600" y="2286000"/>
              <a:chExt cx="4229100" cy="2819400"/>
            </a:xfrm>
          </p:grpSpPr>
          <p:sp>
            <p:nvSpPr>
              <p:cNvPr id="4" name="Rectangle 3"/>
              <p:cNvSpPr/>
              <p:nvPr/>
            </p:nvSpPr>
            <p:spPr>
              <a:xfrm>
                <a:off x="228600" y="2286000"/>
                <a:ext cx="4229100" cy="2819400"/>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2343150" y="2438400"/>
                <a:ext cx="2000250" cy="762000"/>
              </a:xfrm>
              <a:prstGeom prst="rect">
                <a:avLst/>
              </a:prstGeom>
              <a:solidFill>
                <a:schemeClr val="accent1">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Markers</a:t>
                </a:r>
                <a:endParaRPr lang="en-US" dirty="0">
                  <a:solidFill>
                    <a:schemeClr val="tx1"/>
                  </a:solidFill>
                </a:endParaRPr>
              </a:p>
            </p:txBody>
          </p:sp>
          <p:sp>
            <p:nvSpPr>
              <p:cNvPr id="23" name="Rectangle 22"/>
              <p:cNvSpPr/>
              <p:nvPr/>
            </p:nvSpPr>
            <p:spPr>
              <a:xfrm rot="16200000">
                <a:off x="1600200" y="2590800"/>
                <a:ext cx="762000" cy="457200"/>
              </a:xfrm>
              <a:prstGeom prst="rect">
                <a:avLst/>
              </a:prstGeom>
              <a:solidFill>
                <a:schemeClr val="accent3">
                  <a:lumMod val="20000"/>
                  <a:lumOff val="8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Eraser</a:t>
                </a:r>
                <a:endParaRPr lang="en-US" dirty="0">
                  <a:solidFill>
                    <a:schemeClr val="tx1"/>
                  </a:solidFill>
                </a:endParaRPr>
              </a:p>
            </p:txBody>
          </p:sp>
          <p:sp>
            <p:nvSpPr>
              <p:cNvPr id="24" name="Rectangle 23"/>
              <p:cNvSpPr/>
              <p:nvPr/>
            </p:nvSpPr>
            <p:spPr>
              <a:xfrm>
                <a:off x="381000" y="2438400"/>
                <a:ext cx="1219200" cy="762000"/>
              </a:xfrm>
              <a:prstGeom prst="rect">
                <a:avLst/>
              </a:prstGeom>
              <a:solidFill>
                <a:schemeClr val="accent5">
                  <a:lumMod val="20000"/>
                  <a:lumOff val="80000"/>
                </a:schemeClr>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Fun Tools</a:t>
                </a:r>
                <a:endParaRPr lang="en-US" dirty="0">
                  <a:solidFill>
                    <a:schemeClr val="tx1"/>
                  </a:solidFill>
                </a:endParaRPr>
              </a:p>
            </p:txBody>
          </p:sp>
        </p:grpSp>
        <p:sp>
          <p:nvSpPr>
            <p:cNvPr id="17" name="Rectangle 16"/>
            <p:cNvSpPr/>
            <p:nvPr/>
          </p:nvSpPr>
          <p:spPr>
            <a:xfrm>
              <a:off x="533400" y="3352800"/>
              <a:ext cx="3962400" cy="1600200"/>
            </a:xfrm>
            <a:prstGeom prst="rect">
              <a:avLst/>
            </a:prstGeom>
            <a:solidFill>
              <a:schemeClr val="accent4">
                <a:lumMod val="20000"/>
                <a:lumOff val="8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Drawing Region</a:t>
              </a:r>
              <a:endParaRPr lang="en-US" dirty="0"/>
            </a:p>
          </p:txBody>
        </p:sp>
      </p:grpSp>
      <p:sp>
        <p:nvSpPr>
          <p:cNvPr id="5" name="Arc 4"/>
          <p:cNvSpPr/>
          <p:nvPr/>
        </p:nvSpPr>
        <p:spPr>
          <a:xfrm rot="5400000">
            <a:off x="4075466" y="3112325"/>
            <a:ext cx="2895601" cy="3071756"/>
          </a:xfrm>
          <a:prstGeom prst="arc">
            <a:avLst>
              <a:gd name="adj1" fmla="val 16200000"/>
              <a:gd name="adj2" fmla="val 21575120"/>
            </a:avLst>
          </a:prstGeom>
          <a:ln w="76200">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TextBox 5"/>
          <p:cNvSpPr txBox="1"/>
          <p:nvPr/>
        </p:nvSpPr>
        <p:spPr>
          <a:xfrm>
            <a:off x="2502722" y="5867400"/>
            <a:ext cx="2983678" cy="461665"/>
          </a:xfrm>
          <a:prstGeom prst="rect">
            <a:avLst/>
          </a:prstGeom>
          <a:noFill/>
        </p:spPr>
        <p:txBody>
          <a:bodyPr wrap="square" rtlCol="0">
            <a:spAutoFit/>
          </a:bodyPr>
          <a:lstStyle/>
          <a:p>
            <a:pPr algn="r"/>
            <a:r>
              <a:rPr lang="en-US" sz="2400" dirty="0" smtClean="0"/>
              <a:t>It’s Microsoft</a:t>
            </a:r>
            <a:r>
              <a:rPr lang="en-US" sz="2400" baseline="30000" dirty="0" smtClean="0"/>
              <a:t>®</a:t>
            </a:r>
            <a:r>
              <a:rPr lang="en-US" sz="2400" dirty="0" smtClean="0"/>
              <a:t> Paint</a:t>
            </a:r>
            <a:endParaRPr lang="en-US" sz="2400" dirty="0"/>
          </a:p>
        </p:txBody>
      </p:sp>
    </p:spTree>
    <p:extLst>
      <p:ext uri="{BB962C8B-B14F-4D97-AF65-F5344CB8AC3E}">
        <p14:creationId xmlns:p14="http://schemas.microsoft.com/office/powerpoint/2010/main" val="344698552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Executi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624</TotalTime>
  <Words>1198</Words>
  <Application>Microsoft Office PowerPoint</Application>
  <PresentationFormat>On-screen Show (4:3)</PresentationFormat>
  <Paragraphs>231</Paragraphs>
  <Slides>51</Slides>
  <Notes>2</Notes>
  <HiddenSlides>0</HiddenSlides>
  <MMClips>0</MMClips>
  <ScaleCrop>false</ScaleCrop>
  <HeadingPairs>
    <vt:vector size="4" baseType="variant">
      <vt:variant>
        <vt:lpstr>Theme</vt:lpstr>
      </vt:variant>
      <vt:variant>
        <vt:i4>1</vt:i4>
      </vt:variant>
      <vt:variant>
        <vt:lpstr>Slide Titles</vt:lpstr>
      </vt:variant>
      <vt:variant>
        <vt:i4>51</vt:i4>
      </vt:variant>
    </vt:vector>
  </HeadingPairs>
  <TitlesOfParts>
    <vt:vector size="52" baseType="lpstr">
      <vt:lpstr>Office Theme</vt:lpstr>
      <vt:lpstr>Magnetically-Enhanced Whiteboard</vt:lpstr>
      <vt:lpstr>Whiteboards</vt:lpstr>
      <vt:lpstr>The Problem</vt:lpstr>
      <vt:lpstr>Goal</vt:lpstr>
      <vt:lpstr>Birth</vt:lpstr>
      <vt:lpstr>Interface Components</vt:lpstr>
      <vt:lpstr>Interface Components</vt:lpstr>
      <vt:lpstr>Some Design Inspiration</vt:lpstr>
      <vt:lpstr>Some Design Inspiration</vt:lpstr>
      <vt:lpstr>You-Choose Layout</vt:lpstr>
      <vt:lpstr>Choosing a Population</vt:lpstr>
      <vt:lpstr>Population</vt:lpstr>
      <vt:lpstr>Population</vt:lpstr>
      <vt:lpstr>Population</vt:lpstr>
      <vt:lpstr>Population</vt:lpstr>
      <vt:lpstr>Pre-Evaluation</vt:lpstr>
      <vt:lpstr>Pre-Evaluation</vt:lpstr>
      <vt:lpstr>Pre-Evaluation</vt:lpstr>
      <vt:lpstr>Pre-Evaluation</vt:lpstr>
      <vt:lpstr>Evaluation</vt:lpstr>
      <vt:lpstr>Evaluation</vt:lpstr>
      <vt:lpstr>Evaluation</vt:lpstr>
      <vt:lpstr>Evaluation</vt:lpstr>
      <vt:lpstr>Evaluation</vt:lpstr>
      <vt:lpstr>Evaluation</vt:lpstr>
      <vt:lpstr>Evaluation</vt:lpstr>
      <vt:lpstr>Evaluation</vt:lpstr>
      <vt:lpstr>Evaluation</vt:lpstr>
      <vt:lpstr>Evaluation</vt:lpstr>
      <vt:lpstr>Evaluation</vt:lpstr>
      <vt:lpstr>Evaluation</vt:lpstr>
      <vt:lpstr>Post-Evaluation</vt:lpstr>
      <vt:lpstr>Post-Evaluation</vt:lpstr>
      <vt:lpstr>Post-Evaluation</vt:lpstr>
      <vt:lpstr>Post-Evaluation</vt:lpstr>
      <vt:lpstr>Post-Evaluation</vt:lpstr>
      <vt:lpstr>Post-Evaluation</vt:lpstr>
      <vt:lpstr>Post-Evaluation</vt:lpstr>
      <vt:lpstr>Post-Evaluation</vt:lpstr>
      <vt:lpstr>Compiling Data</vt:lpstr>
      <vt:lpstr>Results</vt:lpstr>
      <vt:lpstr>Results</vt:lpstr>
      <vt:lpstr>Results</vt:lpstr>
      <vt:lpstr>Results</vt:lpstr>
      <vt:lpstr>Results</vt:lpstr>
      <vt:lpstr>Results</vt:lpstr>
      <vt:lpstr>Results</vt:lpstr>
      <vt:lpstr>Results</vt:lpstr>
      <vt:lpstr>Conclusion</vt:lpstr>
      <vt:lpstr>References</vt:lpstr>
      <vt:lpstr>Interface</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Jason Cooper</dc:creator>
  <cp:lastModifiedBy>Jason Cooper</cp:lastModifiedBy>
  <cp:revision>118</cp:revision>
  <dcterms:created xsi:type="dcterms:W3CDTF">2013-11-12T18:08:11Z</dcterms:created>
  <dcterms:modified xsi:type="dcterms:W3CDTF">2013-11-13T04:50:54Z</dcterms:modified>
</cp:coreProperties>
</file>