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SzPct val="100000"/>
              <a:defRPr sz="3000"/>
            </a:lvl1pPr>
            <a:lvl2pPr indent="-133350" marL="742950">
              <a:spcBef>
                <a:spcPts val="480"/>
              </a:spcBef>
              <a:buSzPct val="100000"/>
              <a:defRPr sz="2400"/>
            </a:lvl2pPr>
            <a:lvl3pPr indent="-76200" marL="1143000">
              <a:spcBef>
                <a:spcPts val="480"/>
              </a:spcBef>
              <a:buSzPct val="100000"/>
              <a:defRPr sz="2400"/>
            </a:lvl3pPr>
            <a:lvl4pPr indent="-114300" marL="1600200">
              <a:spcBef>
                <a:spcPts val="360"/>
              </a:spcBef>
              <a:buSzPct val="100000"/>
              <a:defRPr sz="1800"/>
            </a:lvl4pPr>
            <a:lvl5pPr indent="-114300" marL="2057400">
              <a:spcBef>
                <a:spcPts val="360"/>
              </a:spcBef>
              <a:buSzPct val="100000"/>
              <a:defRPr sz="1800"/>
            </a:lvl5pPr>
            <a:lvl6pPr indent="-114300" marL="2514600">
              <a:spcBef>
                <a:spcPts val="360"/>
              </a:spcBef>
              <a:buSzPct val="100000"/>
              <a:defRPr sz="1800"/>
            </a:lvl6pPr>
            <a:lvl7pPr indent="-114300" marL="2971800">
              <a:spcBef>
                <a:spcPts val="360"/>
              </a:spcBef>
              <a:buSzPct val="100000"/>
              <a:defRPr sz="1800"/>
            </a:lvl7pPr>
            <a:lvl8pPr indent="-114300" marL="3429000">
              <a:spcBef>
                <a:spcPts val="360"/>
              </a:spcBef>
              <a:buSzPct val="100000"/>
              <a:defRPr sz="1800"/>
            </a:lvl8pPr>
            <a:lvl9pPr indent="-114300" marL="3886200"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CAP 4104 - Website Usability Improvement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By: Brian Jung, Charles Van Horn, John Best, Christopher Ratzlaff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/>
              <a:t>Lack of universal navigation method cont.</a:t>
            </a:r>
          </a:p>
        </p:txBody>
      </p:sp>
      <p:sp>
        <p:nvSpPr>
          <p:cNvPr id="81" name="Shape 81"/>
          <p:cNvSpPr/>
          <p:nvPr/>
        </p:nvSpPr>
        <p:spPr>
          <a:xfrm>
            <a:off y="1567300" x="262987"/>
            <a:ext cy="4136724" cx="86180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2" name="Shape 82"/>
          <p:cNvSpPr txBox="1"/>
          <p:nvPr/>
        </p:nvSpPr>
        <p:spPr>
          <a:xfrm>
            <a:off y="5888900" x="262950"/>
            <a:ext cy="567900" cx="86180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3000" lang="en"/>
              <a:t>Universal navigation bar affixed to the top of the website for faster and more intuitive navigation.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User Control and Freedom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Free flow design (Mouse Cursor)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User feels as they never left page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User only changes the screen they chose while border stays the same. 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Provides consistency in the feel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Color consistency enhances users confidence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Scheme of webpage consistent</a:t>
            </a:r>
          </a:p>
          <a:p>
            <a:pPr rtl="0" lvl="2" indent="-381000" marL="1371600">
              <a:buClr>
                <a:srgbClr val="000000"/>
              </a:buClr>
              <a:buSzPct val="80000"/>
              <a:buFont typeface="Wingdings"/>
              <a:buChar char="§"/>
            </a:pPr>
            <a:r>
              <a:rPr lang="en"/>
              <a:t>Actions</a:t>
            </a:r>
          </a:p>
          <a:p>
            <a:pPr rtl="0" lvl="2" indent="-381000" marL="1371600">
              <a:buClr>
                <a:srgbClr val="000000"/>
              </a:buClr>
              <a:buSzPct val="80000"/>
              <a:buFont typeface="Wingdings"/>
              <a:buChar char="§"/>
            </a:pPr>
            <a:r>
              <a:rPr lang="en"/>
              <a:t>Themes</a:t>
            </a:r>
          </a:p>
          <a:p>
            <a:pPr lvl="2" indent="-381000" marL="1371600">
              <a:buClr>
                <a:srgbClr val="000000"/>
              </a:buClr>
              <a:buSzPct val="80000"/>
              <a:buFont typeface="Wingdings"/>
              <a:buChar char="§"/>
            </a:pPr>
            <a:r>
              <a:rPr lang="en"/>
              <a:t>Background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Error Prevention	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169100" x="870975"/>
            <a:ext cy="6653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1"/>
                </a:solidFill>
              </a:rPr>
              <a:t>Missing file error</a:t>
            </a:r>
          </a:p>
          <a:p>
            <a:r>
              <a:t/>
            </a:r>
          </a:p>
        </p:txBody>
      </p:sp>
      <p:sp>
        <p:nvSpPr>
          <p:cNvPr id="95" name="Shape 95"/>
          <p:cNvSpPr/>
          <p:nvPr/>
        </p:nvSpPr>
        <p:spPr>
          <a:xfrm>
            <a:off y="1600200" x="201300"/>
            <a:ext cy="2641649" cx="5225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y="1600200" x="5427299"/>
            <a:ext cy="4967700" cx="3259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Instructs user to check URL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Secondary instruction to contact Administrator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74645" x="457200"/>
            <a:ext cy="7539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Pre Test Question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093550" x="457200"/>
            <a:ext cy="5474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What is your age?   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What is your gender?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How many years have you been using a computer?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Do you own a computer?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What operating system do you prefer on a computer?    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How many hours a day do you surf the internet?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Which internet browser do you prefer to use When surfing the internet?</a:t>
            </a:r>
          </a:p>
          <a:p>
            <a:pPr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What do you mainly use the internet for?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74646" x="457200"/>
            <a:ext cy="856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Tasks for Usability Test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313825" x="457200"/>
            <a:ext cy="5254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Find and download the Syllabus for this class to your machine.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time do the Professor’s office hours start?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announcement was posted on September 9th 2013?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Find and download the first assignment to your machine.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is the name of the Lecture 7 Notes?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Find the TA’s email and write her a 1 sentence email, but do not send it.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</a:t>
            </a:r>
            <a:r>
              <a:rPr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building is the Professor’s office in?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</a:t>
            </a:r>
            <a:r>
              <a:rPr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Find and download Lecture 12 to your machine.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</a:t>
            </a:r>
            <a:r>
              <a:rPr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Find and download the Handout “Simple Quantitative Analysis” to your machine.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</a:t>
            </a:r>
            <a:r>
              <a:rPr sz="24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days are the Lectures given for this class?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Usability Test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15" name="Shape 115"/>
          <p:cNvSpPr/>
          <p:nvPr/>
        </p:nvSpPr>
        <p:spPr>
          <a:xfrm>
            <a:off y="1600200" x="0"/>
            <a:ext cy="4967700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21" name="Shape 121"/>
          <p:cNvSpPr/>
          <p:nvPr/>
        </p:nvSpPr>
        <p:spPr>
          <a:xfrm>
            <a:off y="598925" x="193086"/>
            <a:ext cy="5883474" cx="8757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Analysis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The averages for both groups from both tests are lower with our new website than those of the original class website. </a:t>
            </a:r>
          </a:p>
          <a:p>
            <a:r>
              <a:t/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The changes our group decided on were statistically beneficial for users.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74650" x="457200"/>
            <a:ext cy="754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Post Test Questions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909975" x="457200"/>
            <a:ext cy="5658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Learning to navigate was easy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On-screen Labels were helpful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It take too long to learn how to navigate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The button labels are clear and understandable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I would be comfortable using this webpage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Trying to complete the task was frustrating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I felt tense trying to complete the task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There are too many steps to complete the task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I feel that new users will find this webpage easy to use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I can easily recognize what the buttons are for from a distance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It is obvious that the users needs was taken into consideration when designing the web page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It is difficult to find the button that I am looking for</a:t>
            </a:r>
          </a:p>
          <a:p>
            <a:pPr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It is easy to find information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Suggestions for improvement from the Participants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Original Website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More spacing between text, not just only in the middle of the page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Differentiate between texts with different fonts, colors, and sizes</a:t>
            </a:r>
          </a:p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Have all the information on one page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sz="4800" lang="en"/>
              <a:t>Goals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To enhance the usability and readability of the Human and Technology Interaction Class Website.</a:t>
            </a:r>
          </a:p>
          <a:p>
            <a:r>
              <a:t/>
            </a:r>
          </a:p>
          <a:p>
            <a:pPr lvl="0" indent="-4191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To make the information from the website more accessible for students.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Conclusion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Following general usability principles, improvements were made to the overall user interface and the user experience when browsing the new website.</a:t>
            </a:r>
          </a:p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Working closely with the HCI design goals in mind, the new website was able to improve the time it took to complete the majority of the tasks across the board.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Room for Improvement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A clutter of information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Lack of quality in design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No universal navigation method to explore the website.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74646" x="457200"/>
            <a:ext cy="8256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Clutter of Information</a:t>
            </a:r>
          </a:p>
        </p:txBody>
      </p:sp>
      <p:sp>
        <p:nvSpPr>
          <p:cNvPr id="42" name="Shape 42"/>
          <p:cNvSpPr/>
          <p:nvPr/>
        </p:nvSpPr>
        <p:spPr>
          <a:xfrm>
            <a:off y="1100250" x="741350"/>
            <a:ext cy="5522473" cx="7350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Clutter of Information cont.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Cramped information</a:t>
            </a:r>
          </a:p>
          <a:p>
            <a:r>
              <a:t/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Whitespace could be improved.</a:t>
            </a:r>
          </a:p>
          <a:p>
            <a:pPr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According a study (Lin, 2004), it has been proven that whitespace can increase comprehension by almost 20% and influences the user’s overall satisfaction.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Lack of Quality Design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A study shows that color, shared background, and co-location are stronger group cues than outlines. (Beck and Palmer, 2002). </a:t>
            </a:r>
          </a:p>
        </p:txBody>
      </p:sp>
      <p:sp>
        <p:nvSpPr>
          <p:cNvPr id="55" name="Shape 55"/>
          <p:cNvSpPr/>
          <p:nvPr/>
        </p:nvSpPr>
        <p:spPr>
          <a:xfrm>
            <a:off y="3235100" x="1029148"/>
            <a:ext cy="3419899" cx="70857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Lack of Quality Design cont.	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371300" x="457200"/>
            <a:ext cy="20142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For motivated users of an information site, bad design (busy layout, small print, too much text) hurts more than good design helps. (Sillence, Briggs, Fishwick, and Harris 2004).</a:t>
            </a:r>
          </a:p>
        </p:txBody>
      </p:sp>
      <p:sp>
        <p:nvSpPr>
          <p:cNvPr id="62" name="Shape 62"/>
          <p:cNvSpPr/>
          <p:nvPr/>
        </p:nvSpPr>
        <p:spPr>
          <a:xfrm>
            <a:off y="3565000" x="936562"/>
            <a:ext cy="3037274" cx="72708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Match between system and the real world design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Fitt’s Law</a:t>
            </a:r>
          </a:p>
          <a:p>
            <a:pPr rtl="0" lvl="1" indent="-381000" marL="914400">
              <a:spcBef>
                <a:spcPts val="50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Using larger objects to create more effectiveness between objects than utilizing many closely placed small items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Naturally flowing webpage instead of clicking and backing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Links closer to four corners of page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Lack of universal navigation method</a:t>
            </a:r>
          </a:p>
        </p:txBody>
      </p:sp>
      <p:sp>
        <p:nvSpPr>
          <p:cNvPr id="74" name="Shape 74"/>
          <p:cNvSpPr/>
          <p:nvPr/>
        </p:nvSpPr>
        <p:spPr>
          <a:xfrm>
            <a:off y="1417649" x="1463675"/>
            <a:ext cy="5110425" cx="62166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5" name="Shape 75"/>
          <p:cNvSpPr txBox="1"/>
          <p:nvPr/>
        </p:nvSpPr>
        <p:spPr>
          <a:xfrm>
            <a:off y="0" x="0"/>
            <a:ext cy="3000000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