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1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77" r:id="rId10"/>
    <p:sldId id="282" r:id="rId11"/>
    <p:sldId id="278" r:id="rId12"/>
    <p:sldId id="279" r:id="rId13"/>
    <p:sldId id="269" r:id="rId14"/>
    <p:sldId id="266" r:id="rId15"/>
    <p:sldId id="267" r:id="rId16"/>
    <p:sldId id="270" r:id="rId17"/>
    <p:sldId id="292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3" autoAdjust="0"/>
    <p:restoredTop sz="97359" autoAdjust="0"/>
  </p:normalViewPr>
  <p:slideViewPr>
    <p:cSldViewPr snapToGrid="0" snapToObjects="1">
      <p:cViewPr>
        <p:scale>
          <a:sx n="99" d="100"/>
          <a:sy n="99" d="100"/>
        </p:scale>
        <p:origin x="-180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jad:Desktop:Pesentation:ti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jad:Desktop:Pesentation:ti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jad:Desktop:Pesentation:tim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jad:Desktop:Pesentation:tim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lises:Downloads:times.xlsx" TargetMode="External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lises:Downloads: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(2)'!$B$2</c:f>
              <c:strCache>
                <c:ptCount val="1"/>
                <c:pt idx="0">
                  <c:v>Average time per task</c:v>
                </c:pt>
              </c:strCache>
            </c:strRef>
          </c:tx>
          <c:invertIfNegative val="0"/>
          <c:cat>
            <c:strRef>
              <c:f>'Sheet1 (2)'!$A$3:$A$11</c:f>
              <c:strCache>
                <c:ptCount val="9"/>
                <c:pt idx="0">
                  <c:v>Step 1: Open/Start the application “UCF Newbie” </c:v>
                </c:pt>
                <c:pt idx="1">
                  <c:v>Step 2: Find the coordinates of the UCF Main Library.</c:v>
                </c:pt>
                <c:pt idx="2">
                  <c:v>Step 3: Find the routes of the UCF Knight Lynx at UCF.</c:v>
                </c:pt>
                <c:pt idx="3">
                  <c:v>Step 4: Name two restaurants in Knights Plaza.</c:v>
                </c:pt>
                <c:pt idx="4">
                  <c:v>Step 5: Find the date of the UCF spirit splash event.</c:v>
                </c:pt>
                <c:pt idx="5">
                  <c:v>Step 6: What does the Millican Hall Building hold.</c:v>
                </c:pt>
                <c:pt idx="6">
                  <c:v>Step 7: Find Knightro’s photo in the Gallery.</c:v>
                </c:pt>
                <c:pt idx="7">
                  <c:v>Step 8: How large is UCF comparative to the nation.</c:v>
                </c:pt>
                <c:pt idx="8">
                  <c:v>Step 9: Leave a comment about the UCF Newbie app.</c:v>
                </c:pt>
              </c:strCache>
            </c:strRef>
          </c:cat>
          <c:val>
            <c:numRef>
              <c:f>'Sheet1 (2)'!$B$3:$B$11</c:f>
              <c:numCache>
                <c:formatCode>0.00</c:formatCode>
                <c:ptCount val="9"/>
                <c:pt idx="0">
                  <c:v>6.685714285714285</c:v>
                </c:pt>
                <c:pt idx="1">
                  <c:v>30.14571428571428</c:v>
                </c:pt>
                <c:pt idx="2">
                  <c:v>12.64142857142857</c:v>
                </c:pt>
                <c:pt idx="3">
                  <c:v>19.04285714285714</c:v>
                </c:pt>
                <c:pt idx="4">
                  <c:v>11.84285714285714</c:v>
                </c:pt>
                <c:pt idx="5">
                  <c:v>15.15714285714286</c:v>
                </c:pt>
                <c:pt idx="6">
                  <c:v>8.971428571428571</c:v>
                </c:pt>
                <c:pt idx="7">
                  <c:v>15.04285714285714</c:v>
                </c:pt>
                <c:pt idx="8">
                  <c:v>7.985714285714284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103016"/>
        <c:axId val="2092100056"/>
      </c:barChart>
      <c:catAx>
        <c:axId val="2092103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2100056"/>
        <c:crosses val="autoZero"/>
        <c:auto val="1"/>
        <c:lblAlgn val="ctr"/>
        <c:lblOffset val="100"/>
        <c:noMultiLvlLbl val="0"/>
      </c:catAx>
      <c:valAx>
        <c:axId val="2092100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Seconds</a:t>
                </a:r>
              </a:p>
            </c:rich>
          </c:tx>
          <c:layout>
            <c:manualLayout>
              <c:xMode val="edge"/>
              <c:yMode val="edge"/>
              <c:x val="0.0995405819295559"/>
              <c:y val="0.40086230358575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20921030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Yes</a:t>
                    </a:r>
                    <a:r>
                      <a:rPr lang="en-US" sz="2000" dirty="0"/>
                      <a:t>
</a:t>
                    </a:r>
                    <a:r>
                      <a:rPr lang="en-US" sz="2000" dirty="0">
                        <a:solidFill>
                          <a:schemeClr val="bg1"/>
                        </a:solidFill>
                      </a:rPr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Sheet4!$A$16:$C$16</c:f>
              <c:strCache>
                <c:ptCount val="3"/>
                <c:pt idx="0">
                  <c:v>Have you ever got lost on campus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Sheet4!$A$17:$C$17</c:f>
              <c:numCache>
                <c:formatCode>General</c:formatCode>
                <c:ptCount val="3"/>
                <c:pt idx="1">
                  <c:v>5.0</c:v>
                </c:pt>
                <c:pt idx="2">
                  <c:v>2.0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How often do you use maps to find location around campus</a:t>
            </a:r>
            <a:r>
              <a:rPr lang="en-US" sz="1800" b="1" i="0" u="none" strike="noStrike" baseline="0" dirty="0"/>
              <a:t>.</a:t>
            </a:r>
            <a:endParaRPr lang="en-US" b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Sheet4!$B$12:$E$12</c:f>
              <c:strCache>
                <c:ptCount val="4"/>
                <c:pt idx="0">
                  <c:v>Never</c:v>
                </c:pt>
                <c:pt idx="1">
                  <c:v>Used Maps once</c:v>
                </c:pt>
                <c:pt idx="2">
                  <c:v>Used Maps Frequently</c:v>
                </c:pt>
                <c:pt idx="3">
                  <c:v>Used Maps Often</c:v>
                </c:pt>
              </c:strCache>
            </c:strRef>
          </c:cat>
          <c:val>
            <c:numRef>
              <c:f>Sheet4!$B$13:$E$13</c:f>
              <c:numCache>
                <c:formatCode>General</c:formatCode>
                <c:ptCount val="4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968744"/>
        <c:axId val="2091965784"/>
      </c:barChart>
      <c:catAx>
        <c:axId val="2091968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2091965784"/>
        <c:crosses val="autoZero"/>
        <c:auto val="1"/>
        <c:lblAlgn val="ctr"/>
        <c:lblOffset val="100"/>
        <c:noMultiLvlLbl val="0"/>
      </c:catAx>
      <c:valAx>
        <c:axId val="2091965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91968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Ever used </a:t>
            </a:r>
            <a:r>
              <a:rPr lang="en-US" dirty="0" smtClean="0"/>
              <a:t>IPhone </a:t>
            </a:r>
            <a:r>
              <a:rPr lang="en-US" dirty="0"/>
              <a:t>maps around UCF</a:t>
            </a:r>
          </a:p>
        </c:rich>
      </c:tx>
      <c:layout>
        <c:manualLayout>
          <c:xMode val="edge"/>
          <c:yMode val="edge"/>
          <c:x val="0.124993000874891"/>
          <c:y val="0.069444444444444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/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/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Sheet5!$A$11:$C$11</c:f>
              <c:strCache>
                <c:ptCount val="3"/>
                <c:pt idx="0">
                  <c:v>Ever used Iphone maps around UCF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Sheet5!$A$12:$C$12</c:f>
              <c:numCache>
                <c:formatCode>General</c:formatCode>
                <c:ptCount val="3"/>
                <c:pt idx="1">
                  <c:v>4.0</c:v>
                </c:pt>
                <c:pt idx="2">
                  <c:v>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892760279965"/>
          <c:y val="0.145833333333333"/>
          <c:w val="0.56609886264217"/>
          <c:h val="0.75462962962963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Sheet2!$B$10:$D$10</c:f>
              <c:strCache>
                <c:ptCount val="3"/>
                <c:pt idx="0">
                  <c:v>Hard to use</c:v>
                </c:pt>
                <c:pt idx="1">
                  <c:v>Useful</c:v>
                </c:pt>
                <c:pt idx="2">
                  <c:v>Easy to Use</c:v>
                </c:pt>
              </c:strCache>
            </c:strRef>
          </c:cat>
          <c:val>
            <c:numRef>
              <c:f>Sheet2!$B$11:$D$11</c:f>
              <c:numCache>
                <c:formatCode>General</c:formatCode>
                <c:ptCount val="3"/>
                <c:pt idx="0">
                  <c:v>2.0</c:v>
                </c:pt>
                <c:pt idx="1">
                  <c:v>4.0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5471347331583"/>
          <c:y val="0.203127734033246"/>
          <c:w val="0.272306430446194"/>
          <c:h val="0.43633675998833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Step 1</c:v>
          </c:tx>
          <c:invertIfNegative val="0"/>
          <c:val>
            <c:numRef>
              <c:f>Sheet1!$B$3:$H$3</c:f>
              <c:numCache>
                <c:formatCode>General</c:formatCode>
                <c:ptCount val="7"/>
                <c:pt idx="0">
                  <c:v>4.8</c:v>
                </c:pt>
                <c:pt idx="1">
                  <c:v>6.6</c:v>
                </c:pt>
                <c:pt idx="2">
                  <c:v>7.8</c:v>
                </c:pt>
                <c:pt idx="3">
                  <c:v>9.5</c:v>
                </c:pt>
                <c:pt idx="4">
                  <c:v>9.6</c:v>
                </c:pt>
                <c:pt idx="5">
                  <c:v>3.7</c:v>
                </c:pt>
                <c:pt idx="6">
                  <c:v>4.8</c:v>
                </c:pt>
              </c:numCache>
            </c:numRef>
          </c:val>
        </c:ser>
        <c:ser>
          <c:idx val="1"/>
          <c:order val="1"/>
          <c:tx>
            <c:v>Step 2</c:v>
          </c:tx>
          <c:invertIfNegative val="0"/>
          <c:val>
            <c:numRef>
              <c:f>Sheet1!$B$4:$H$4</c:f>
              <c:numCache>
                <c:formatCode>General</c:formatCode>
                <c:ptCount val="7"/>
                <c:pt idx="0">
                  <c:v>48.5</c:v>
                </c:pt>
                <c:pt idx="1">
                  <c:v>42.6</c:v>
                </c:pt>
                <c:pt idx="2">
                  <c:v>52.9</c:v>
                </c:pt>
                <c:pt idx="3">
                  <c:v>1.22</c:v>
                </c:pt>
                <c:pt idx="4">
                  <c:v>42.8</c:v>
                </c:pt>
                <c:pt idx="5">
                  <c:v>21.8</c:v>
                </c:pt>
                <c:pt idx="6">
                  <c:v>1.2</c:v>
                </c:pt>
              </c:numCache>
            </c:numRef>
          </c:val>
        </c:ser>
        <c:ser>
          <c:idx val="2"/>
          <c:order val="2"/>
          <c:tx>
            <c:v>Step 3</c:v>
          </c:tx>
          <c:invertIfNegative val="0"/>
          <c:val>
            <c:numRef>
              <c:f>Sheet1!$B$5:$H$5</c:f>
              <c:numCache>
                <c:formatCode>General</c:formatCode>
                <c:ptCount val="7"/>
                <c:pt idx="0">
                  <c:v>2.37</c:v>
                </c:pt>
                <c:pt idx="1">
                  <c:v>1.32</c:v>
                </c:pt>
                <c:pt idx="2">
                  <c:v>20.2</c:v>
                </c:pt>
                <c:pt idx="3">
                  <c:v>12.7</c:v>
                </c:pt>
                <c:pt idx="4">
                  <c:v>22.9</c:v>
                </c:pt>
                <c:pt idx="5">
                  <c:v>16.2</c:v>
                </c:pt>
                <c:pt idx="6">
                  <c:v>12.8</c:v>
                </c:pt>
              </c:numCache>
            </c:numRef>
          </c:val>
        </c:ser>
        <c:ser>
          <c:idx val="3"/>
          <c:order val="3"/>
          <c:tx>
            <c:v>Step 4</c:v>
          </c:tx>
          <c:invertIfNegative val="0"/>
          <c:val>
            <c:numRef>
              <c:f>Sheet1!$B$6:$H$6</c:f>
              <c:numCache>
                <c:formatCode>General</c:formatCode>
                <c:ptCount val="7"/>
                <c:pt idx="0">
                  <c:v>20.0</c:v>
                </c:pt>
                <c:pt idx="1">
                  <c:v>19.8</c:v>
                </c:pt>
                <c:pt idx="2">
                  <c:v>35.8</c:v>
                </c:pt>
                <c:pt idx="3">
                  <c:v>21.4</c:v>
                </c:pt>
                <c:pt idx="4">
                  <c:v>12.8</c:v>
                </c:pt>
                <c:pt idx="5">
                  <c:v>15.3</c:v>
                </c:pt>
                <c:pt idx="6">
                  <c:v>8.2</c:v>
                </c:pt>
              </c:numCache>
            </c:numRef>
          </c:val>
        </c:ser>
        <c:ser>
          <c:idx val="4"/>
          <c:order val="4"/>
          <c:tx>
            <c:v>Step 5</c:v>
          </c:tx>
          <c:invertIfNegative val="0"/>
          <c:val>
            <c:numRef>
              <c:f>Sheet1!$B$7:$H$7</c:f>
              <c:numCache>
                <c:formatCode>General</c:formatCode>
                <c:ptCount val="7"/>
                <c:pt idx="0">
                  <c:v>6.8</c:v>
                </c:pt>
                <c:pt idx="1">
                  <c:v>14.9</c:v>
                </c:pt>
                <c:pt idx="2">
                  <c:v>7.8</c:v>
                </c:pt>
                <c:pt idx="3">
                  <c:v>11.6</c:v>
                </c:pt>
                <c:pt idx="4">
                  <c:v>23.4</c:v>
                </c:pt>
                <c:pt idx="5">
                  <c:v>11.6</c:v>
                </c:pt>
                <c:pt idx="6">
                  <c:v>6.8</c:v>
                </c:pt>
              </c:numCache>
            </c:numRef>
          </c:val>
        </c:ser>
        <c:ser>
          <c:idx val="5"/>
          <c:order val="5"/>
          <c:tx>
            <c:v>Step 6</c:v>
          </c:tx>
          <c:invertIfNegative val="0"/>
          <c:val>
            <c:numRef>
              <c:f>Sheet1!$B$8:$H$8</c:f>
              <c:numCache>
                <c:formatCode>General</c:formatCode>
                <c:ptCount val="7"/>
                <c:pt idx="0">
                  <c:v>16.1</c:v>
                </c:pt>
                <c:pt idx="1">
                  <c:v>20.3</c:v>
                </c:pt>
                <c:pt idx="2">
                  <c:v>17.0</c:v>
                </c:pt>
                <c:pt idx="3">
                  <c:v>20.3</c:v>
                </c:pt>
                <c:pt idx="4">
                  <c:v>10.0</c:v>
                </c:pt>
                <c:pt idx="5">
                  <c:v>13.1</c:v>
                </c:pt>
                <c:pt idx="6">
                  <c:v>9.3</c:v>
                </c:pt>
              </c:numCache>
            </c:numRef>
          </c:val>
        </c:ser>
        <c:ser>
          <c:idx val="6"/>
          <c:order val="6"/>
          <c:tx>
            <c:v>Step 7</c:v>
          </c:tx>
          <c:invertIfNegative val="0"/>
          <c:val>
            <c:numRef>
              <c:f>Sheet1!$B$9:$H$9</c:f>
              <c:numCache>
                <c:formatCode>General</c:formatCode>
                <c:ptCount val="7"/>
                <c:pt idx="0">
                  <c:v>10.1</c:v>
                </c:pt>
                <c:pt idx="1">
                  <c:v>10.5</c:v>
                </c:pt>
                <c:pt idx="2">
                  <c:v>7.6</c:v>
                </c:pt>
                <c:pt idx="3">
                  <c:v>8.7</c:v>
                </c:pt>
                <c:pt idx="4">
                  <c:v>12.3</c:v>
                </c:pt>
                <c:pt idx="5">
                  <c:v>6.9</c:v>
                </c:pt>
                <c:pt idx="6">
                  <c:v>6.7</c:v>
                </c:pt>
              </c:numCache>
            </c:numRef>
          </c:val>
        </c:ser>
        <c:ser>
          <c:idx val="7"/>
          <c:order val="7"/>
          <c:tx>
            <c:v>Step 8</c:v>
          </c:tx>
          <c:invertIfNegative val="0"/>
          <c:val>
            <c:numRef>
              <c:f>Sheet1!$B$10:$H$10</c:f>
              <c:numCache>
                <c:formatCode>General</c:formatCode>
                <c:ptCount val="7"/>
                <c:pt idx="0">
                  <c:v>35.0</c:v>
                </c:pt>
                <c:pt idx="1">
                  <c:v>12.1</c:v>
                </c:pt>
                <c:pt idx="2">
                  <c:v>10.2</c:v>
                </c:pt>
                <c:pt idx="3">
                  <c:v>16.5</c:v>
                </c:pt>
                <c:pt idx="4">
                  <c:v>10.5</c:v>
                </c:pt>
                <c:pt idx="5">
                  <c:v>11.0</c:v>
                </c:pt>
                <c:pt idx="6">
                  <c:v>10.0</c:v>
                </c:pt>
              </c:numCache>
            </c:numRef>
          </c:val>
        </c:ser>
        <c:ser>
          <c:idx val="8"/>
          <c:order val="8"/>
          <c:tx>
            <c:v>Step 9</c:v>
          </c:tx>
          <c:invertIfNegative val="0"/>
          <c:val>
            <c:numRef>
              <c:f>Sheet1!$B$11:$H$11</c:f>
              <c:numCache>
                <c:formatCode>General</c:formatCode>
                <c:ptCount val="7"/>
                <c:pt idx="0">
                  <c:v>5.8</c:v>
                </c:pt>
                <c:pt idx="1">
                  <c:v>8.7</c:v>
                </c:pt>
                <c:pt idx="2">
                  <c:v>8.2</c:v>
                </c:pt>
                <c:pt idx="3">
                  <c:v>10.1</c:v>
                </c:pt>
                <c:pt idx="4">
                  <c:v>7.8</c:v>
                </c:pt>
                <c:pt idx="5">
                  <c:v>6.8</c:v>
                </c:pt>
                <c:pt idx="6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235704"/>
        <c:axId val="2135238616"/>
      </c:barChart>
      <c:catAx>
        <c:axId val="2135235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238616"/>
        <c:crosses val="autoZero"/>
        <c:auto val="1"/>
        <c:lblAlgn val="ctr"/>
        <c:lblOffset val="100"/>
        <c:noMultiLvlLbl val="0"/>
      </c:catAx>
      <c:valAx>
        <c:axId val="2135238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235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0.15819</cdr:x>
      <cdr:y>0</cdr:y>
    </cdr:from>
    <cdr:to>
      <cdr:x>0.58471</cdr:x>
      <cdr:y>0.16185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243" y="0"/>
          <a:ext cx="1950036" cy="443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Users Comments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0.39951</cdr:x>
      <cdr:y>0.18524</cdr:y>
    </cdr:from>
    <cdr:to>
      <cdr:x>0.64363</cdr:x>
      <cdr:y>0.31149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6553" y="508137"/>
          <a:ext cx="1116139" cy="346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Hard to Use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0.40793</cdr:x>
      <cdr:y>0.40012</cdr:y>
    </cdr:from>
    <cdr:to>
      <cdr:x>0.5819</cdr:x>
      <cdr:y>0.51724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65041" y="1097621"/>
          <a:ext cx="795409" cy="321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Useful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0.12171</cdr:x>
      <cdr:y>0.4039</cdr:y>
    </cdr:from>
    <cdr:to>
      <cdr:x>0.33497</cdr:x>
      <cdr:y>0.53951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6466" y="1107973"/>
          <a:ext cx="975018" cy="37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Easy to Use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E8569-F3D8-EF46-A808-777D5D0C7325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F45B-A3EB-E54C-9FA1-EF4C63D3B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0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9F45B-A3EB-E54C-9FA1-EF4C63D3BE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807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215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002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212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754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201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877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97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623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13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24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11/11/13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91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.jpeg"/><Relationship Id="rId5" Type="http://schemas.openxmlformats.org/officeDocument/2006/relationships/image" Target="../media/image3.jpe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3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" y="5248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46" y="257289"/>
            <a:ext cx="4863013" cy="186562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UCF NEWBIE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Mobile </a:t>
            </a:r>
            <a:r>
              <a:rPr lang="en-US" sz="4000" dirty="0" smtClean="0">
                <a:solidFill>
                  <a:schemeClr val="tx1"/>
                </a:solidFill>
              </a:rPr>
              <a:t>Application </a:t>
            </a:r>
            <a:r>
              <a:rPr lang="en-US" sz="4000" dirty="0" smtClean="0">
                <a:solidFill>
                  <a:schemeClr val="tx1"/>
                </a:solidFill>
              </a:rPr>
              <a:t>Interface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7919" y="2961831"/>
            <a:ext cx="4072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Group 6</a:t>
            </a:r>
          </a:p>
          <a:p>
            <a:pPr algn="ctr"/>
            <a:r>
              <a:rPr lang="en-US" sz="2400" dirty="0"/>
              <a:t>Jorge </a:t>
            </a:r>
            <a:r>
              <a:rPr lang="en-US" sz="2400" dirty="0" smtClean="0"/>
              <a:t>Bensus, </a:t>
            </a:r>
            <a:r>
              <a:rPr lang="en-US" sz="2400" dirty="0"/>
              <a:t>Robert Stephens, </a:t>
            </a:r>
            <a:r>
              <a:rPr lang="en-US" sz="2400" dirty="0" err="1"/>
              <a:t>Amjad</a:t>
            </a:r>
            <a:r>
              <a:rPr lang="en-US" sz="2400" dirty="0"/>
              <a:t> </a:t>
            </a:r>
            <a:r>
              <a:rPr lang="en-US" sz="2400" dirty="0" smtClean="0"/>
              <a:t>Sheikh, </a:t>
            </a:r>
            <a:r>
              <a:rPr lang="en-US" sz="2400" dirty="0" err="1" smtClean="0"/>
              <a:t>Ulises</a:t>
            </a:r>
            <a:r>
              <a:rPr lang="en-US" sz="2400" dirty="0" smtClean="0"/>
              <a:t> Santos </a:t>
            </a:r>
            <a:endParaRPr lang="en-US" sz="2400" dirty="0"/>
          </a:p>
          <a:p>
            <a:pPr algn="ctr"/>
            <a:r>
              <a:rPr lang="en-US" sz="2400" dirty="0"/>
              <a:t>CAP 4104</a:t>
            </a:r>
          </a:p>
          <a:p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83" y="2786191"/>
            <a:ext cx="2952772" cy="2588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157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56318" y="205548"/>
            <a:ext cx="4052668" cy="7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0000"/>
                </a:solidFill>
              </a:rPr>
              <a:t>Tasks and Pre-Test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7" y="1264665"/>
            <a:ext cx="3956928" cy="537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568" y="1264665"/>
            <a:ext cx="4306908" cy="5384939"/>
          </a:xfrm>
          <a:prstGeom prst="rect">
            <a:avLst/>
          </a:prstGeom>
        </p:spPr>
      </p:pic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88" y="138235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124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-business-backgrounds-wallpaper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5" descr="data:image/jpeg;base64,/9j/4AAQSkZJRgABAQAAAQABAAD/2wCEAAkGBxQQEBQSEBAQERAVDxAQFBUQEBAQFhQUFxUXFxUVFBUYHiggGBolHBQVITEhJSkrLi4uFx8zODMsNykuLi0BCgoKDg0OGhAQGiwkHyQsLiwsLCwtLywsLS0sLCwsLCwsLCwsLCwsLCwsLCwsLCwsLCwsLCwsLCwsLCwsLCwsLP/AABEIAOEA4QMBEQACEQEDEQH/xAAcAAABBQEBAQAAAAAAAAAAAAAAAwQFBgcBAgj/xABSEAABAwEDBAsKCQoFBQEAAAABAAIDBAUREgYhMXEHEzJBUWFygZGhsRQWIiMzQmKywdFDVXOCkpSztNI1RFJUY3STwuHwNFODotMkZKTi8RX/xAAbAQEAAwEBAQEAAAAAAAAAAAAAAQIDBAUGB//EAEARAAIBAgIGBgkDAgQHAQAAAAABAgMRBDESEyFBcYEFMjNRkbEUQmFiocHR4fAiI1I0cgZTgrIkQ0RjosLxFf/aAAwDAQACEQMRAD8A3FACAEAIAQAgBACAEAIAQAgBACAEAIAQAgBACAEAIAQAgBACAEAIAQAgBACAEAIAQAgG1XaEUPlZY2cp7QeYb6znWp0+tJIrKcY5sjTlTTnyZll+Sglf13XLn9OpPq3fBMy9Ihuu+COd8fBRV51U49rkWMvlTn4fcnXe6/A53xn9RtD6u38Sn0p/5cvBfUa73X4HO+U/qFo/V2/iU+lP/Ll4fca73X4HO+Y/qFo/V2/jT0l/5cvD7jXe6/A53zn4vtL6u38aekv+EvD7jXe6/A530H4vtL6s38an0h/wl4fca33X4HO+k/F1p/Vm/jT0h/wl4fca33X4B31H4utP6s38an0h/wAJeH3Gt91+BzvrPxban1Zn4017/hLw+5Ot91nO+w/FtqfVWfjU69/wl4fca33Wc77T8W2r9VZ+NNd7svD7jW+6znfcfiy1fqrPxqdd7r8PuNb7rDvvPxZav1Vn4013uv8AOY1vuseWJlG2qlfF3PVQSRsZIW1MbYyWuLgCAHE6WlWhU0nazXEmFTSdrNE0tDQEAIAQAgBACAEAIAQAgIqvt1kb9qia6ef/AC4s93LdoaFyVcXGMtCC0pdy+b3GM6yT0VtfcNjQ1M+eoqO52f5dNcDd6Upz36sypqa9XtJaK7o/UroVJ9Z29i+p6p7MpYc7YWvf+k8bY6/hxO9i1p4SjDao7e97X8S8aMI5IeGv4GgLoNDya53F0JcXOd2u4uhLi4d2u4uhLi4d2u4uhLi4d2u4uhLi4d2u4uhLi4d2u4uhLi4d2u4uhLi4d2u4uhLi4d2u4uhLi4d2u4uhLi4d2u4uhLi57jrHFwGbOQNHGgIyi/LFT+4Un2kyouu+CM12j4L5ljWhqCAEAIAQAgBACAEB5e8NBLiAACSSbgANJJUNpK7DdiBdUS1xLYXOhpbyHSgXPl4RFfuW+l/ULz9Opinam9GH8t74ez2nNpSq9XZHv7+A6g2qmbtcDGjhOm88LjpcV10qMKUdGCsbRhGCtEQknLtJvWpY84lBAYkAYkAYkAYkAYkAYkAYkAYkAYkAYkAYkAYkAYkB7p3eG3lt7VJIhRflip/cKT7SZUXaPgjNdo+C+ZY1oaggBACAEAIAQAgBAV0nu95z3UMbrjvbe8ac/wDljr7PO/q5f9tf+T+i/PZzds/dXx+w4q66/wACPwWAXZs14G8OALv2LYjoGeJCAxIAxIAxIAxIAxIAxIAxIAxIAxIAxIAxIAxIAxIAxIAxIBSmd4bOW3tCEnKP8r1P7hSfaTKq7R8F8zNdo+C+ZY1oaggBACAEAIAQAgIO3ZnTPbRxEgvGKZw8yHQed2hcOKlKpJYeG/rPuj9zCq3J6tb8+AWjO2NogiAa1rQCBvDeb711xioRUY5I1SSVkRuNSAxoAxoAxoAxoAxoAxoAxoAxoAxoAxoAxoAxoAxoAxoAxoAxoBWkf4xnyjPWCAXo/wAr1P7jSfaTKq7R8F8yi7R8F8yxLQ1BACAEAIAQAgE6mcRsc9xua1pcTxAXlVnNQi5PJENpK7IGyHGOCSrlHjp3bZcd5uiJmoNuK5MHB6Lqy609vLcvAxop2c3m/wARGOlvN5N5JvK6jQ5jQBjQBjQBjQBjQBjQBjQBjQBjQkMaAMaAMaAMaAMaAMaEBjQBjQC1E/xsfyjPWCEj6j/K9R+40n2kyqu0fBfMou1fBfMsS1NQQAgBACAEAICDypONsVMNM8zWu4drb4bz1DpXFjf1KNJes/gtrMK+1KHextlLU+E2JuYNbeQOE6BzDtXW9mw1ZDY1UgMaAMaAMaA7He4gNBJOgDfXPicSqCTs227JLMpOeie5Int3UcjdbHD2LD/9KmuvGUeMX9yutW9NchHbhwhXh0hhpZVFz2ediVVg950SLqjUjLqtPgXTTyO41YkMaAMaAMaAMaAMaAMaAMaAMaAMaAXoH+Oj+Vj9YKUES1H+Vqj9xpPtJlVdo+C+ZRdq+C+ZYVqbAgBACAEAIAQEG/xlpN4IaQu1Pkdd6rSuJ/qxS92Pxb+hhnW4LzK5adTjmkdwvIGoZh1ALpbNGNsaAMagg7jQBjQEvkxHinv3mtLufR7Vw1P14yEf4xcvHYvmZ51Eu7aW9eidAnJC126a13KaD2rOVOEusk+RVxTzQzlsWB2mFnzRh7Fyy6Pw0vUXLZ5FHRg9wzlyZhO5MrOTIT616r6DBdWUlwk/ncrqI7m1zGsuSp8ypeOXG1/ZcmorLq1XzSf0GrkspDSXJyoG5kgfyg9h6r1P/FLfF8mvqLVV3May2VVN/Nw/5OVh6nXKddXWdPwf1I0qizj4MaS7azd01S3j2pzx0tvU+lW60JLl9BrbZxfgNjakYNzn4TwPDmHrCssXRezS8dg10O8VjrGO3L2HU4Faxqwlk0+ZdTi8mK41ck5jQBtiAXs5/jovlo/WClZkon6P8rVH7jS/aTKF2r4L5lF2r4L5lhWpsCAEAIAQAgBAQNC66srn/otpm8wiLv5lx0b6+q/7V8L/ADMYdpN8CmbYtywY1AO40AY0AY0BbcjYfFvfwuDegX/zDoXFg/11q1T2qK/0rb8WUpbZSfLwLCvQNzjnXC86BnKEGM5O2Q2pjdUulqIppZ5pC+GZ0ZILzdfdmO+uWnFSjpd5jGKauTzIKxguitWou3tuiin6SbiVfQlukWs+8f5O5Rzx1YpK+RkolbfTzNjEV7xuo3AZr+Dm4c0KTUtGXIlN3sy8LQucUEAoAjVyMa2+VzGsvAvkLQ285hndmUO28MYPsakmF+0Uz799rGdrVk6NN+qijpweaQykyMpDuWSRH9lNK3qvuVNRBZbODZTUQ3bOY0kyKHwdZUt5e1yjraD1qVCSyk/Map7pMaSZJVTdxVwSfKQOj62uPYp0qq3p8ho1FvXgIw2RXQvY/aKebC9r7oqgsvwkHz28SnW1F6qfMXqLcvEfQWnNHWSVE1n1bWvp4YrohFPcWOeSThdo8MceZSsRaTk4vJe0qpyU3JxeSXmSoyxpR5R00J/b088fWW3da19Lpb3bkaekQ37OKY9psoKWTcVUDuLbWA9BN60Vem8pLxLKrB5NEix4cL2kEcRBWidzQ9KQCAEAICuU58daX+l93C5aXa1OK8kYQ68+XkUgPVyx3GgO40uAxqLg6HKs5qEXJ7tobsrmjWBDgp4xvluL6RvHVcsujoOOGi3m9r5u5FFWgvEfrsNiHywqTFQVL27oQPAu3i4Yb+a+9Z1XaDZSTtFlJsFgZTQtF120sObhIvPWSs6btBFI5EiHK1ySPt2h7ohLWnDK0iSJwNxbI3O0g73BeqzWlGwaui35HW73bStkdmmYTFM3RhkbpzbwOnn4lNOelG5aMrom1YkjretqKihM07rmjM1ozue7eawb5/8ApVJSUVdkNpLaUB0MloyCevF0Qv2mlvOBgPnSfpPP98ArGLltl4FLX2s6clKS+9sTojwxSys6M6tqodw0UNbSp5aTaXU9dXYn1UMIZJOZGXOOfwSOJZ1I6G1NkNWyZq6sagoBxQQcQAoA0qLLgk8pBC/lxMd2hUcIvNFXCLzQxdktS33tgDDwxPki9UhZujC97eGwpqYdxG21F3CIpY6iqw90RtcySd0jCzOXC53E1Q3KE4aMntklnsKuOg1ZvPvLTZ1YJmBw0FewdQ7QAgK3AfHWnqi+7Bc1PtKnLyRhDrz5eRQA9SWPWNQDuNLg7jUXIF6FhfI1o0lwHSbh2rjx8nqXFZyaj4u3kZ1erbv2GrMbcABoAAHMvTSUUkjptbYCA8TRB7S14DmuaWuBzggi4gqGr5gzE0ZoKl1I4kxOvkpnHfYTeWE8I/vSFwK9OereW76GHVdh8HLXSJAuUqRIwoa7/wDPrhPopqjDFUcDX+ZKek363cKzb0J6W55kX0XcveUNvxUMW2Sm8nNGxud8jt4NHt3ltOairs0k0igRxy1Uwqq3djyMI3EDd7Nvv4z7rs4xu9KRntbuyYa5aaRa56xJpC5G1zdsrKGP/u9t/hi/3rGq7yivaVeaNJWhqQuV85ZRyFpIPggEZjpXJjZWouxjXdoNmdRW9UM3M8n0iV40a9RZSZ56rTW8eRZaVTdL2u5TGreOMqreXWKqIfQ7IMo3cMbtRc1bRx096RdYt70PoNkOM7uF7eS4OWqxy3o0WLjvRZrHtVlVHtkeLDiLfCFxvC6adRVFdHRCamror+yWf+lYP2w9R3vSXaU/7vqVqZx4k5kgLqZuoL1joJxACArMB8damqL7sFzU+0qcvIwh158vIzoPUXJPQeouD0HpcHQ5RcE/kbBjqWnebe48wzdZauWotPE0od15PkrL4spnOK5mjL1DoOKCQQghMrbE7sgwtzTMO2Qu0XPG9fwHR0HeXPiKWsjszWRWcdJFIs6rMjfCGGRpLHtOYteMxzLkhU0ltz3mKdx3er6RNxCqgbIwseL2uFxH976ltNWYGlLZga8PkkkmkaxsbHSnFgYBcGtG8ojFJ3zCRJtV9Im4oCo0gN62uEdzQ0ySuNzI253OO9zLOdVR9r7iHKxPZL5NGJ/dNUQ+qIuAG5hafNbx59P9SbUqbvpzz8i8Y22vMs62LlZ2QJLqUDhkb1Arz+kX+0l7TmxT/QZo5eMjzRMqwPDlYHgqSDU9j1t1E3jkeexerg1+3zPTw3ZoZ7Jh8RGP2vuHtW77anxfkzSfXjx+RY8lm3U7dQXqm5MIAQFXgPjrU1RfdQuan2lTl5GEOvPl5GatcqXB7DlFweg5RcHoOUXILzse0/gySamjtPY1ZYRaeIqT7korzfyFLbNvkXFekbnFBIIQcUAoOWtn9zVDatguilIjnA0B/mv5/ZxrzcVDVz1iyef1Mais9IagqmkUC5TpE3OgJpC56CaQG753vkENOzbJzveawfpPO8FR1G5aENrIu3sRbcncnGUt8jzttS4eHId70WDeHb1LppUFDa9r7zWMLcSdWxc4oAnNC14ue1rhwOAPaqSjGWaIaTzI+fJ+mfuoGcww9ixlhaT9UzdKD3EdPkVSu0Ne3ku96yeBpPK5m8NTZHVGx7GdxO8cpoPtWTwC3SKPCR3MjajY9lG4mjdrDmrN4KayaM3hHuZccmbPdTUzIn3YgXX3G8Zyu2hBwhZnXSg4RSZX9kw+BAOF7u1nvU/9TSX93kJdpHmWrJwXQN1BesbkogBAVRj7pbWPA2M/+IFzw69Tl5GEOvPl5IxaHKQXZ4iNTgfYuXWFNIcsyhj32SDmafaq6xDSFm27F6f0R71GsQ0kKttqI6MV+jcqHViNJGy5IU210jOFxLz2DqAWvRsf2NN5ybl4vZ8DSgv0X79pNLvNTigkEIOKAUHZAynjLHUcV0jyQJXaWsuIOEcL7wNWteZjsTFRdNbTCrNWsVmltggAFgNwAzEjRrXmLFW2NGGmPWWuzfa8cwPtVli4k6xC7bRjPn3aw4exaLEQe8nTR5kqNtfHDDIwOlfgxk5mf14FOs05KEXmTe7si/WHY0dJHgjF7jne926eeEn2L1KVGNNWR0RiorYSK0LAoBxQCsZV5QvpJGNjDTe0uOIcdy87F4qdKaUe45q9Z02rEXFl+fPgB5LiO1Yx6RlviZLF96HsOXsB3ccrdVzlqukIPNMusVAfwZX0jvhcPKaR2LZYuk95oq9N7x/DbED9zPEfngdq0Vam8mi6nF5MetcCLwQRwjOrlyk7JJ/w49J3W5nuWcP6qnwkZPtY8y4WGLoG6gvWOgkEAICo/CWxyI/ugXPDrz5eRhDrz5eSPn2NuYLzWzEWaxUbAq1iq2CRsSl2yeNoF/hg9Gf2Lnryeg7ZvZ47CknsPo6lh2uNjBoaxregXL6KnBU4KC3JI7oqySFVck4oJOPeGgkkAAEkk3AAaSSoZBmOV+XZmxQULi2PO184zF3CIuAelp4OFeZisaleMPEwqVdyKhS09y8Sc7nM2SEcK53IoK7UqaQOGJTpAbTsIzgkEG8EZiCNBC1pys7lkzU8j7dFZThxPjmXMlHpbzhxOGfpG8vpsPW1sL7zthLSROLYuCgHFAM42QZL6oD9GNo6c/tXhdIO9a3sPOxb/WVVy40comVYHhysDwpBtGTzbqSH5JvYvbo9nE9en1EVjZE8pTj0vb/RTS/qo/2vzRH/ADVwZdLIF0LdQXqm49QAgKi3ytscmP7m1YR60+XkYQ68+K8kYHGzMvJbMRdjFm2QLNYqNgt2xxQ7ZWsJGZtx6PC/lu51FKOsr04e2/htEVeaRty+kO4FBA1tKvjp43SzPEcbdJd1ADfJ4Aqykoq7DaWZk2VOVMtoOLGYoqQHMzQ6TjkI3vR0a14eLx2l+mORy1Kt9iIumo+JeTOqYNkjFTXLmlMrcXEVyppEHlpB0b992bTq4VaUZJXaJsz2YlTSIG08K0jIlCdi2o6gqWzC8xnwJWjzmE6RxjSP6r1cHiNCXsNqc7M2OCZsjWvY4OY5oc0jOCCLwQvevfajsPSAFAKrlDkm6pmMrZQ0kAXEHeF2lebiMDKpNzTOWrh9OV7lfqMh6gbkxv1Ou7VyvAVV7TB4We4jKjJeqZpgceT4XYs3hqqziZvD1FuI2ez5WbqKRutpCzcJLNGbhJZoaFpGkEawhU22yW3U8Q/ZR+qF7lPqLgexHqop+X2eppxyO2T3KKG3Gf6P/Yqu15fMvVmjxTdQXrG46QAgKgzytscmL7m1YR60/wA3GEOtP83IwyJi8VswF2MWbYF2MVGyDS9iaizyS3aG4R84/wDoeldfRkdKtKfcreP/AMNKCvNvuRpC9w6wUEGY7J1QZauKDzIottI9N5Iz6mtH0ivF6VrOLUTnry3EJTUa+enVOVskIqa5c8plbipYAFS9wPbAsR1Y7G69tM06dBlI3m8XCf7Ht9H9HOp+ueXmdFKlfayyZU2IJKYbSwNfCMUYaLvB85g1gdIC9fG4SNWjaKyy+hvUgnHYUuncHtBG+vj5rRdjgZ6fCqqQI6rpb1006hKZYNju2jG40UpzG90BPS6P2jn4l9FgMTprQZ10p32Ggr0Tc4oA2bXxEkbbHeDcRiAN+pZKtTezSRXSXeLtcDoIOrOr3vkSdQHCFAG8tBE/dRRu1saVm6cXmirinmhdrbhcMwAuCtkWKLlvnrIByf5veqYb+sk/cXmZx7V8PmX2hHi26l6puLoAQFQi8tbPJi+5tWC60/zcYQ60/wA3IxOJi8KTOccMYsmwOGMWbZBsex5R7XRg3Z3uJ5h4PaD0r2uioWouX8m38jow6/TfvZZ16R0AoIMltiQS2jUuvGaQRjUwBvsXyfStS9VnFWf6h3BCvDlM5xZ4DRecwVFdsC9h2K6tdjfe2lB1GUjeHA3hP9j3+jejHP8AXPLzOmjRvtZfY4w1oa0BrQAAALgANAAX06SSsjrPSEmeW7Z/ctUQBdDNe9nA13nt6TfzhfK9L4XVz045M4q8LO6PIYvCucwjPArxmTcgLYiLBjaS17HB7XDMQ4G8EL0sJUamrGkWbLGb2gnSQCehfWnoHSblDBjVdJfI88L3HrXysneTZ483+piTKt7dy97dTiFZSayZCk1kx3DlHUs0Tv5zi7VtHEVFlJl1XqLePYcuKpuksfymj2LeOMqreaLFTRI0eyA8ua18DDeQL2uI0rWONlvRpHFtuzRfwvRO0ouV2evgH96B71XCbcVU/tj8zOHaPgi/Ug8BuoL1DcWQAgKhD5e2dUP3Nqw3z/NxhHrT/NyMZiavnpM5x1GxZNkDqCO8jWspS2FW7I3WyKbaqeKPfbG0HlXeF13r6vD09XSjDuSO+nHRikOibs5WkpKKbeSLiLKxh0Pb03Lkh0hhZ9WovEopxe8iq3JakncXmJoeSSXROLCSdJNxuJ5lE8Nh622y5MhwjIj5MiGjyVRMzidc/wBy4qnQtGWTM3h4nmmyM8MGecyxjPgDcGI+kb9CrQ6Gp056UnfkI0EntLWxgaAGgAAAAAXAAaAAvYslsRuCAFAIzKGyxVQOZoePDjPA8aOY6Odc2JoKtTcHyKTjpKxSaGpvGF/gyNJa5pzEEZivhcRRlTk1Y86UWmPHtBC50ypC2tBiwM/TljZ0uAXpYFaVRI0p5mqL7Q9ERrX4Y3ngjeeorOq7Qb9hWWxGNSG8nWV8ueOxFysiBMqyB4KsBazG3zxjhkZ2q8Osi0OsjcF7x7BQ8pc9pxDiPqxrPA7cTW/0eTKU+vLkaDT7kagvVNhRACAqFP5e2dUP3Nqw3z/NxjHrT/NxkETV83JnKOo2rJsgmsmqPbaqJm8ZG36gb3dQKth4aytGPtCV5Je02lfWnojW05MMTjxXdK87parqsJN+y3iZ1XaDZUivzo8s5thGgkc60jOSyZKk0KNr5G6JHdK6oY7Ew6s34llVmt4q23Jh5wOsBdkOmcXH1r8Ui6xM0OIco3kgFjTeQM14XbS6erNpSimaRxTbs0WRfU7jtGNXa8UT8D3EG4HReFw1+kKFGpoTe0zlVjF2YR2vC7RKznN3apj0hhpZTQVWD3jWrselqHF7mRuedLmPLXHNdnLTnSdLDV9rs+D+gcYSGE2RsR8nLNHqcHDrXNPomhLIo6EROhyNDJmSyVD5BG4Pa0tAzjReb+FTQ6NhSnpJiNFRdy0r0DY8SMDgQReCLiOEKskmrMgh58lqV/wV3Jc4LklgaL3GToU3uI+fIWB25fI3nDlk+j6e5szeFgRs+x9+hP8ASb7lk+j3ukZvCdzI2oyDqBuXRv1Ou7Vm8FURR4Se4SszJapjqYi+E4RK0kgggC/TmUQw9SMldEQoTjNNo1FeueiUO2s9qM4gexvuWfR6/erv2x8ilLrS5GhRbkagvVNj2gBAVCm/xFs6ofubVhvn+bjGPWn+bjJomr5iTOUdxtWTZBctjikxVRfdmjjJ+c7wR1Yl6HRMNKs5dy8zSgrz4GlL6I7SKyhkuYG8Lr+hfN/4kq2oxp97v4HNinaNiulfGnnnhysDw5WAk5WQHFlR4p2D0gehduAp6eIhH2mlFXmi8L749QoeUUmKofxHD0L4npKenipv228DzMQ7zZEOXGjE8F5Ggkc6umLs9stGVm5leNTit4VqkcpPxLKpJZMcR5S1Lfhb+UAV1Rx+IXrF1iKi3lxyZtB9RDjkuvxlouF2YXe9e3ga061PSn3nbRm5xuxza9oCmiMrgXAEC4ZtK2r1lShpMvOahG7IaLLanO6Ejfmgrkj0jSeaZisVBj2HKeldomaOUCFssZRe8uq0HvH0VoxP3M0Z1PatVVg8mi6knkxwDfoz6lcsdUAEBRK/Paw4m+0j2KnRu2VZ+95JFKWcuJoTNA1L1DY9IAQFPpf8RbP+h9zasH6/5uMVnP8ANxlkLV8rJnIO42rJsg0jY2pcMEkm++UNHJYM3W5y9/oinak5978jpwy2NlvXrHSN6uibLdivzaLjcuDGdHUcW06l9ncyk6cZ5jGSwmHQ5w6CvKn/AIbovqza+P0MHhY7htJk+fNkHOCFyT/w3UXVmuaKPCdzGsthSjRhOorln0Fi45JPmUeGmM5bKlHwbubOuWfRuKhnBmboTW4dZPUrhPe5pFzSc4u4l39DYeaxSck1ZM1w8Gp3aLQSvr27bTuM4rZMUjncLietfn9WWnNy72eRN3k2NXKqKiLldECTlZAScroGi5Ix4aRnGXO6/wCi+m6Ojagj08OrU0M8vpLqUDhlb1AqnSb/AGkvaUxT/QZu5eGjzRNyugeL1ZA9x10jNzI9upxCupNZMspyWTLJkdbVRJVRxvme5hxXhxv0AldeGqzdRJs6KFWbmk2aWvVPQKI/Pa54mD13qnRe1VX778kUo+txZobdC9Q2OoAQFTsxodWWswuDcb6Zl5uzX0jBfdv6VildyX5kYx60/wA3EKzY8aPz5n8Ef8i8x9Ep+v8AD7meo9v54izcg2j89Z/CH/IqPoZfz+H3Ho/tImstKss66KCZskQvuG1xgZzeeE6Twrso4WrSioxqbOC+paNKUVZS+B4i2TKpnlIInagQekO9i1tiVvi/FfUt+6t6ZIQbK7PhKYjjbJf1FvtU62ss4eDQ06izj4MkqbZPonbrbo+U1jh/tcT1J6RbrRkuX0I13fFrkStNlrQybmqYOW18frAIsTSfrEqvTe8lKa1YJfJ1EL+RKx3YVopxlk0XU4vJjtWLAoBwhVaurAj5bFgdpjA1EhcE+jMLL1PAydGD3DOXJeE6C9vOCuaXQ1B5NozeGgxjNkePNl+k1c8uhf4z+BR4RbmMJ8kJhuXRu5yO1YS6IrLJpmbwstzI6fJmpb8HfySCsXgMRH1TN4eotxe7GgMdPGwi4hgvHAV9BhYOFGMX3HoU1aKRXNkR/i4m+m49QXD0o9kUc+L6qKC5eSjzxNysgJlWB4KsCw7H7b65nEyQ/wC0rpwi/dR0YXtDVV7B6RRaYX2q/kj1nKnRK/am/fl5lKGT4s0IL1DY6gBAQ9fkvRzyOlmpYZJHXYnPYCTcA0XnUAOZUdOLd2ijpwbu0Id5VB+o0/8ADCjVQ7iNTT/ijveXQfqVP/DCaqHcRqaf8UeH5D2efzKD6CaqHcTqYdyG8mx9Z5/NIR81Tq49xOqh3DSbY0oTop4x81ToR7hq49xH1GxXSncxMHMmiu4nQj3EbPsUxjcNA1ZkcIvNDRXcMJ9jmRu5LukntVHQpP1UVdGDzSGwycrYPJyyt5D3N9UhU9Fp7rrg2V1EN11wbFWWlasOieU8u6T1wVHo8l1ZvntGqluk/MdxZeWhH5SON/Kj/CWquqrrKSfFfQaNVZNeA/g2UXjytJ9Fzm9VxVXr16qfB/UXqrcvEk6bZNpXbuOVn0D2kKrqzXWpy5bfIjWPfF+ZLU2WtHJomu5TH9oBCo8XSXWuuKY18N+zkSUFs079zUQk8G2NB6DnV1XpSykvEsqkHk0PWuBzggjiN60vfIudUASlha/M5rXD0gD2qkoRlmrkNJjGewqd+6gj5hh7FhLC0X6qKOlB7iPnyNpXaGvbyXe9ZSwFJ5XM3hqb3EdPkBGdxM9usByyfR8d0jN4SO5kbUbH0nmTRu5QcFm8DNZNFHhHuY9yRyYmpanHKG4cDgC1wOc8S0w+HnTneRehQlCV2XZd51lGsrPakvzOy/2qvRH9PfvlL/cylDqc2aEvTNgQAgBACAEAIAQAgBACA5cgPJjB0gIBJ9Gw6WjoQDaWxYXaWDoQDCfJOB3mDoQEbU5Awu0AICJqdjZh3KAjptj6Vu4keNTnBZSoUpdaKfJFXCLzQ0OTVbFnZI/oHuWDwGHfq24NryZTUU+49srLTh89zhxl59t3UqegJdWpJc7+aI1PdJ+I4iy1ro/KQ4hqb+Edqp6JiF1at+MV8hoVFlL4D6DZJI8rTuGppHY4qjp4yO6D4NrzI/dXcyRptkWmdusTNeIesAFR1MRHrUXyaY0prOJK0uVtJJuZm9LXeqSqPGxj14yjxiyNalmmuRJR2lE7RI3nOHtSOPw0sprns8yVVg944ZIDocDqIK3jUhPbFp8GXTTyPSuSUbJ7PaM59JnqNVeh3fBxfe5f7mUodmjQl6ZsCAEAIAQAgBACAEAIAQAgBACAEAIAQAgBAeS0cAQHh1M06WhAN5LKidpYOhAMp8mYHeYOhAR1RkPA7zQgIqq2OI3aEBGybHj2eSkezkOc3sVJ0oT60U+KuQ0nmhB2TldFuKiX5xD/AFgVxz6Mwk86a5bPKxm6NN7gFTakPnB/KYR6pCyfRNH1JTjwk/ncjUR3NrmTWRNNKZnyzNDXPIJDQQMwAzX6l24XDxw9KNKOS7/E0hFRVkX9blgQAgBACAEAIAQAgBACAEAIAQAgBACAEAIAQAgBACAEAIAQHCEB4dC06WhADIQ3QAEAogBACAEAIAQAgBACAEAIAQAgBACAEAIAQAgBACAEAIAQAgBACAEAIAQ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00" y="16307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data:image/jpeg;base64,/9j/4AAQSkZJRgABAQAAAQABAAD/2wCEAAkGBxQQEBQSEBAQERAVDxAQFBUQEBAQFhQUFxUXFxUVFBUYHiggGBolHBQVITEhJSkrLi4uFx8zODMsNykuLi0BCgoKDg0OGhAQGiwkHyQsLiwsLCwtLywsLS0sLCwsLCwsLCwsLCwsLCwsLCwsLCwsLCwsLCwsLCwsLCwsLCwsLP/AABEIAOEA4QMBEQACEQEDEQH/xAAcAAABBQEBAQAAAAAAAAAAAAAAAwQFBgcBAgj/xABSEAABAwEDBAsKCQoFBQEAAAABAAIDBAUREgYhMXEHEzJBUWFygZGhsRQWIiMzQmKywdFDVXOCkpSztNI1RFJUY3STwuHwNFODotMkZKTi8RX/xAAbAQEAAwEBAQEAAAAAAAAAAAAAAQIDBAUGB//EAEARAAIBAgIGBgkDAgQHAQAAAAABAgMRBDESEyFBcYEFMjNRkbEUQmFiocHR4fAiI1I0cgZTgrIkQ0RjosLxFf/aAAwDAQACEQMRAD8A3FACAEAIAQAgBACAEAIAQAgBACAEAIAQAgBACAEAIAQAgBACAEAIAQAgBACAEAIAQAgG1XaEUPlZY2cp7QeYb6znWp0+tJIrKcY5sjTlTTnyZll+Sglf13XLn9OpPq3fBMy9Ihuu+COd8fBRV51U49rkWMvlTn4fcnXe6/A53xn9RtD6u38Sn0p/5cvBfUa73X4HO+U/qFo/V2/iU+lP/Ll4fca73X4HO+Y/qFo/V2/jT0l/5cvD7jXe6/A53zn4vtL6u38aekv+EvD7jXe6/A530H4vtL6s38an0h/wl4fca33X4HO+k/F1p/Vm/jT0h/wl4fca33X4B31H4utP6s38an0h/wAJeH3Gt91+BzvrPxban1Zn4017/hLw+5Ot91nO+w/FtqfVWfjU69/wl4fca33Wc77T8W2r9VZ+NNd7svD7jW+6znfcfiy1fqrPxqdd7r8PuNb7rDvvPxZav1Vn4013uv8AOY1vuseWJlG2qlfF3PVQSRsZIW1MbYyWuLgCAHE6WlWhU0nazXEmFTSdrNE0tDQEAIAQAgBACAEAIAQAgIqvt1kb9qia6ef/AC4s93LdoaFyVcXGMtCC0pdy+b3GM6yT0VtfcNjQ1M+eoqO52f5dNcDd6Upz36sypqa9XtJaK7o/UroVJ9Z29i+p6p7MpYc7YWvf+k8bY6/hxO9i1p4SjDao7e97X8S8aMI5IeGv4GgLoNDya53F0JcXOd2u4uhLi4d2u4uhLi4d2u4uhLi4d2u4uhLi4d2u4uhLi4d2u4uhLi4d2u4uhLi4d2u4uhLi4d2u4uhLi4d2u4uhLi4d2u4uhLi57jrHFwGbOQNHGgIyi/LFT+4Un2kyouu+CM12j4L5ljWhqCAEAIAQAgBACAEB5e8NBLiAACSSbgANJJUNpK7DdiBdUS1xLYXOhpbyHSgXPl4RFfuW+l/ULz9Opinam9GH8t74ez2nNpSq9XZHv7+A6g2qmbtcDGjhOm88LjpcV10qMKUdGCsbRhGCtEQknLtJvWpY84lBAYkAYkAYkAYkAYkAYkAYkAYkAYkAYkAYkAYkAYkB7p3eG3lt7VJIhRflip/cKT7SZUXaPgjNdo+C+ZY1oaggBACAEAIAQAgBAV0nu95z3UMbrjvbe8ac/wDljr7PO/q5f9tf+T+i/PZzds/dXx+w4q66/wACPwWAXZs14G8OALv2LYjoGeJCAxIAxIAxIAxIAxIAxIAxIAxIAxIAxIAxIAxIAxIAxIAxIBSmd4bOW3tCEnKP8r1P7hSfaTKq7R8F8zNdo+C+ZY1oaggBACAEAIAQAgIO3ZnTPbRxEgvGKZw8yHQed2hcOKlKpJYeG/rPuj9zCq3J6tb8+AWjO2NogiAa1rQCBvDeb711xioRUY5I1SSVkRuNSAxoAxoAxoAxoAxoAxoAxoAxoAxoAxoAxoAxoAxoAxoAxoAxoBWkf4xnyjPWCAXo/wAr1P7jSfaTKq7R8F8yi7R8F8yxLQ1BACAEAIAQAgE6mcRsc9xua1pcTxAXlVnNQi5PJENpK7IGyHGOCSrlHjp3bZcd5uiJmoNuK5MHB6Lqy609vLcvAxop2c3m/wARGOlvN5N5JvK6jQ5jQBjQBjQBjQBjQBjQBjQBjQBjQkMaAMaAMaAMaAMaAMaEBjQBjQC1E/xsfyjPWCEj6j/K9R+40n2kyqu0fBfMou1fBfMsS1NQQAgBACAEAICDypONsVMNM8zWu4drb4bz1DpXFjf1KNJes/gtrMK+1KHextlLU+E2JuYNbeQOE6BzDtXW9mw1ZDY1UgMaAMaAMaA7He4gNBJOgDfXPicSqCTs227JLMpOeie5Int3UcjdbHD2LD/9KmuvGUeMX9yutW9NchHbhwhXh0hhpZVFz2ediVVg950SLqjUjLqtPgXTTyO41YkMaAMaAMaAMaAMaAMaAMaAMaAMaAXoH+Oj+Vj9YKUES1H+Vqj9xpPtJlVdo+C+ZRdq+C+ZYVqbAgBACAEAIAQEG/xlpN4IaQu1Pkdd6rSuJ/qxS92Pxb+hhnW4LzK5adTjmkdwvIGoZh1ALpbNGNsaAMagg7jQBjQEvkxHinv3mtLufR7Vw1P14yEf4xcvHYvmZ51Eu7aW9eidAnJC126a13KaD2rOVOEusk+RVxTzQzlsWB2mFnzRh7Fyy6Pw0vUXLZ5FHRg9wzlyZhO5MrOTIT616r6DBdWUlwk/ncrqI7m1zGsuSp8ypeOXG1/ZcmorLq1XzSf0GrkspDSXJyoG5kgfyg9h6r1P/FLfF8mvqLVV3May2VVN/Nw/5OVh6nXKddXWdPwf1I0qizj4MaS7azd01S3j2pzx0tvU+lW60JLl9BrbZxfgNjakYNzn4TwPDmHrCssXRezS8dg10O8VjrGO3L2HU4Faxqwlk0+ZdTi8mK41ck5jQBtiAXs5/jovlo/WClZkon6P8rVH7jS/aTKF2r4L5lF2r4L5lhWpsCAEAIAQAgBAQNC66srn/otpm8wiLv5lx0b6+q/7V8L/ADMYdpN8CmbYtywY1AO40AY0AY0BbcjYfFvfwuDegX/zDoXFg/11q1T2qK/0rb8WUpbZSfLwLCvQNzjnXC86BnKEGM5O2Q2pjdUulqIppZ5pC+GZ0ZILzdfdmO+uWnFSjpd5jGKauTzIKxguitWou3tuiin6SbiVfQlukWs+8f5O5Rzx1YpK+RkolbfTzNjEV7xuo3AZr+Dm4c0KTUtGXIlN3sy8LQucUEAoAjVyMa2+VzGsvAvkLQ285hndmUO28MYPsakmF+0Uz799rGdrVk6NN+qijpweaQykyMpDuWSRH9lNK3qvuVNRBZbODZTUQ3bOY0kyKHwdZUt5e1yjraD1qVCSyk/Map7pMaSZJVTdxVwSfKQOj62uPYp0qq3p8ho1FvXgIw2RXQvY/aKebC9r7oqgsvwkHz28SnW1F6qfMXqLcvEfQWnNHWSVE1n1bWvp4YrohFPcWOeSThdo8MceZSsRaTk4vJe0qpyU3JxeSXmSoyxpR5R00J/b088fWW3da19Lpb3bkaekQ37OKY9psoKWTcVUDuLbWA9BN60Vem8pLxLKrB5NEix4cL2kEcRBWidzQ9KQCAEAICuU58daX+l93C5aXa1OK8kYQ68+XkUgPVyx3GgO40uAxqLg6HKs5qEXJ7tobsrmjWBDgp4xvluL6RvHVcsujoOOGi3m9r5u5FFWgvEfrsNiHywqTFQVL27oQPAu3i4Yb+a+9Z1XaDZSTtFlJsFgZTQtF120sObhIvPWSs6btBFI5EiHK1ySPt2h7ohLWnDK0iSJwNxbI3O0g73BeqzWlGwaui35HW73bStkdmmYTFM3RhkbpzbwOnn4lNOelG5aMrom1YkjretqKihM07rmjM1ozue7eawb5/8ApVJSUVdkNpLaUB0MloyCevF0Qv2mlvOBgPnSfpPP98ArGLltl4FLX2s6clKS+9sTojwxSys6M6tqodw0UNbSp5aTaXU9dXYn1UMIZJOZGXOOfwSOJZ1I6G1NkNWyZq6sagoBxQQcQAoA0qLLgk8pBC/lxMd2hUcIvNFXCLzQxdktS33tgDDwxPki9UhZujC97eGwpqYdxG21F3CIpY6iqw90RtcySd0jCzOXC53E1Q3KE4aMntklnsKuOg1ZvPvLTZ1YJmBw0FewdQ7QAgK3AfHWnqi+7Bc1PtKnLyRhDrz5eRQA9SWPWNQDuNLg7jUXIF6FhfI1o0lwHSbh2rjx8nqXFZyaj4u3kZ1erbv2GrMbcABoAAHMvTSUUkjptbYCA8TRB7S14DmuaWuBzggi4gqGr5gzE0ZoKl1I4kxOvkpnHfYTeWE8I/vSFwK9OereW76GHVdh8HLXSJAuUqRIwoa7/wDPrhPopqjDFUcDX+ZKek363cKzb0J6W55kX0XcveUNvxUMW2Sm8nNGxud8jt4NHt3ltOairs0k0igRxy1Uwqq3djyMI3EDd7Nvv4z7rs4xu9KRntbuyYa5aaRa56xJpC5G1zdsrKGP/u9t/hi/3rGq7yivaVeaNJWhqQuV85ZRyFpIPggEZjpXJjZWouxjXdoNmdRW9UM3M8n0iV40a9RZSZ56rTW8eRZaVTdL2u5TGreOMqreXWKqIfQ7IMo3cMbtRc1bRx096RdYt70PoNkOM7uF7eS4OWqxy3o0WLjvRZrHtVlVHtkeLDiLfCFxvC6adRVFdHRCamror+yWf+lYP2w9R3vSXaU/7vqVqZx4k5kgLqZuoL1joJxACArMB8damqL7sFzU+0qcvIwh158vIzoPUXJPQeouD0HpcHQ5RcE/kbBjqWnebe48wzdZauWotPE0od15PkrL4spnOK5mjL1DoOKCQQghMrbE7sgwtzTMO2Qu0XPG9fwHR0HeXPiKWsjszWRWcdJFIs6rMjfCGGRpLHtOYteMxzLkhU0ltz3mKdx3er6RNxCqgbIwseL2uFxH976ltNWYGlLZga8PkkkmkaxsbHSnFgYBcGtG8ojFJ3zCRJtV9Im4oCo0gN62uEdzQ0ySuNzI253OO9zLOdVR9r7iHKxPZL5NGJ/dNUQ+qIuAG5hafNbx59P9SbUqbvpzz8i8Y22vMs62LlZ2QJLqUDhkb1Arz+kX+0l7TmxT/QZo5eMjzRMqwPDlYHgqSDU9j1t1E3jkeexerg1+3zPTw3ZoZ7Jh8RGP2vuHtW77anxfkzSfXjx+RY8lm3U7dQXqm5MIAQFXgPjrU1RfdQuan2lTl5GEOvPl5GatcqXB7DlFweg5RcHoOUXILzse0/gySamjtPY1ZYRaeIqT7korzfyFLbNvkXFekbnFBIIQcUAoOWtn9zVDatguilIjnA0B/mv5/ZxrzcVDVz1iyef1Mais9IagqmkUC5TpE3OgJpC56CaQG753vkENOzbJzveawfpPO8FR1G5aENrIu3sRbcncnGUt8jzttS4eHId70WDeHb1LppUFDa9r7zWMLcSdWxc4oAnNC14ue1rhwOAPaqSjGWaIaTzI+fJ+mfuoGcww9ixlhaT9UzdKD3EdPkVSu0Ne3ku96yeBpPK5m8NTZHVGx7GdxO8cpoPtWTwC3SKPCR3MjajY9lG4mjdrDmrN4KayaM3hHuZccmbPdTUzIn3YgXX3G8Zyu2hBwhZnXSg4RSZX9kw+BAOF7u1nvU/9TSX93kJdpHmWrJwXQN1BesbkogBAVRj7pbWPA2M/+IFzw69Tl5GEOvPl5IxaHKQXZ4iNTgfYuXWFNIcsyhj32SDmafaq6xDSFm27F6f0R71GsQ0kKttqI6MV+jcqHViNJGy5IU210jOFxLz2DqAWvRsf2NN5ybl4vZ8DSgv0X79pNLvNTigkEIOKAUHZAynjLHUcV0jyQJXaWsuIOEcL7wNWteZjsTFRdNbTCrNWsVmltggAFgNwAzEjRrXmLFW2NGGmPWWuzfa8cwPtVli4k6xC7bRjPn3aw4exaLEQe8nTR5kqNtfHDDIwOlfgxk5mf14FOs05KEXmTe7si/WHY0dJHgjF7jne926eeEn2L1KVGNNWR0RiorYSK0LAoBxQCsZV5QvpJGNjDTe0uOIcdy87F4qdKaUe45q9Z02rEXFl+fPgB5LiO1Yx6RlviZLF96HsOXsB3ccrdVzlqukIPNMusVAfwZX0jvhcPKaR2LZYuk95oq9N7x/DbED9zPEfngdq0Vam8mi6nF5MetcCLwQRwjOrlyk7JJ/w49J3W5nuWcP6qnwkZPtY8y4WGLoG6gvWOgkEAICo/CWxyI/ugXPDrz5eRhDrz5eSPn2NuYLzWzEWaxUbAq1iq2CRsSl2yeNoF/hg9Gf2Lnryeg7ZvZ47CknsPo6lh2uNjBoaxregXL6KnBU4KC3JI7oqySFVck4oJOPeGgkkAAEkk3AAaSSoZBmOV+XZmxQULi2PO184zF3CIuAelp4OFeZisaleMPEwqVdyKhS09y8Sc7nM2SEcK53IoK7UqaQOGJTpAbTsIzgkEG8EZiCNBC1pys7lkzU8j7dFZThxPjmXMlHpbzhxOGfpG8vpsPW1sL7zthLSROLYuCgHFAM42QZL6oD9GNo6c/tXhdIO9a3sPOxb/WVVy40comVYHhysDwpBtGTzbqSH5JvYvbo9nE9en1EVjZE8pTj0vb/RTS/qo/2vzRH/ADVwZdLIF0LdQXqm49QAgKi3ytscmP7m1YR60+XkYQ68+K8kYHGzMvJbMRdjFm2QLNYqNgt2xxQ7ZWsJGZtx6PC/lu51FKOsr04e2/htEVeaRty+kO4FBA1tKvjp43SzPEcbdJd1ADfJ4Aqykoq7DaWZk2VOVMtoOLGYoqQHMzQ6TjkI3vR0a14eLx2l+mORy1Kt9iIumo+JeTOqYNkjFTXLmlMrcXEVyppEHlpB0b992bTq4VaUZJXaJsz2YlTSIG08K0jIlCdi2o6gqWzC8xnwJWjzmE6RxjSP6r1cHiNCXsNqc7M2OCZsjWvY4OY5oc0jOCCLwQvevfajsPSAFAKrlDkm6pmMrZQ0kAXEHeF2lebiMDKpNzTOWrh9OV7lfqMh6gbkxv1Ou7VyvAVV7TB4We4jKjJeqZpgceT4XYs3hqqziZvD1FuI2ez5WbqKRutpCzcJLNGbhJZoaFpGkEawhU22yW3U8Q/ZR+qF7lPqLgexHqop+X2eppxyO2T3KKG3Gf6P/Yqu15fMvVmjxTdQXrG46QAgKgzytscmL7m1YR60/wA3GEOtP83IwyJi8VswF2MWbYF2MVGyDS9iaizyS3aG4R84/wDoeldfRkdKtKfcreP/AMNKCvNvuRpC9w6wUEGY7J1QZauKDzIottI9N5Iz6mtH0ivF6VrOLUTnry3EJTUa+enVOVskIqa5c8plbipYAFS9wPbAsR1Y7G69tM06dBlI3m8XCf7Ht9H9HOp+ueXmdFKlfayyZU2IJKYbSwNfCMUYaLvB85g1gdIC9fG4SNWjaKyy+hvUgnHYUuncHtBG+vj5rRdjgZ6fCqqQI6rpb1006hKZYNju2jG40UpzG90BPS6P2jn4l9FgMTprQZ10p32Ggr0Tc4oA2bXxEkbbHeDcRiAN+pZKtTezSRXSXeLtcDoIOrOr3vkSdQHCFAG8tBE/dRRu1saVm6cXmirinmhdrbhcMwAuCtkWKLlvnrIByf5veqYb+sk/cXmZx7V8PmX2hHi26l6puLoAQFQi8tbPJi+5tWC60/zcYQ60/wA3IxOJi8KTOccMYsmwOGMWbZBsex5R7XRg3Z3uJ5h4PaD0r2uioWouX8m38jow6/TfvZZ16R0AoIMltiQS2jUuvGaQRjUwBvsXyfStS9VnFWf6h3BCvDlM5xZ4DRecwVFdsC9h2K6tdjfe2lB1GUjeHA3hP9j3+jejHP8AXPLzOmjRvtZfY4w1oa0BrQAAALgANAAX06SSsjrPSEmeW7Z/ctUQBdDNe9nA13nt6TfzhfK9L4XVz045M4q8LO6PIYvCucwjPArxmTcgLYiLBjaS17HB7XDMQ4G8EL0sJUamrGkWbLGb2gnSQCehfWnoHSblDBjVdJfI88L3HrXysneTZ483+piTKt7dy97dTiFZSayZCk1kx3DlHUs0Tv5zi7VtHEVFlJl1XqLePYcuKpuksfymj2LeOMqreaLFTRI0eyA8ua18DDeQL2uI0rWONlvRpHFtuzRfwvRO0ouV2evgH96B71XCbcVU/tj8zOHaPgi/Ug8BuoL1DcWQAgKhD5e2dUP3Nqw3z/NxhHrT/NyMZiavnpM5x1GxZNkDqCO8jWspS2FW7I3WyKbaqeKPfbG0HlXeF13r6vD09XSjDuSO+nHRikOibs5WkpKKbeSLiLKxh0Pb03Lkh0hhZ9WovEopxe8iq3JakncXmJoeSSXROLCSdJNxuJ5lE8Nh622y5MhwjIj5MiGjyVRMzidc/wBy4qnQtGWTM3h4nmmyM8MGecyxjPgDcGI+kb9CrQ6Gp056UnfkI0EntLWxgaAGgAAAAAXAAaAAvYslsRuCAFAIzKGyxVQOZoePDjPA8aOY6Odc2JoKtTcHyKTjpKxSaGpvGF/gyNJa5pzEEZivhcRRlTk1Y86UWmPHtBC50ypC2tBiwM/TljZ0uAXpYFaVRI0p5mqL7Q9ERrX4Y3ngjeeorOq7Qb9hWWxGNSG8nWV8ueOxFysiBMqyB4KsBazG3zxjhkZ2q8Osi0OsjcF7x7BQ8pc9pxDiPqxrPA7cTW/0eTKU+vLkaDT7kagvVNhRACAqFP5e2dUP3Nqw3z/NxjHrT/NxkETV83JnKOo2rJsgmsmqPbaqJm8ZG36gb3dQKth4aytGPtCV5Je02lfWnojW05MMTjxXdK87parqsJN+y3iZ1XaDZUivzo8s5thGgkc60jOSyZKk0KNr5G6JHdK6oY7Ew6s34llVmt4q23Jh5wOsBdkOmcXH1r8Ui6xM0OIco3kgFjTeQM14XbS6erNpSimaRxTbs0WRfU7jtGNXa8UT8D3EG4HReFw1+kKFGpoTe0zlVjF2YR2vC7RKznN3apj0hhpZTQVWD3jWrselqHF7mRuedLmPLXHNdnLTnSdLDV9rs+D+gcYSGE2RsR8nLNHqcHDrXNPomhLIo6EROhyNDJmSyVD5BG4Pa0tAzjReb+FTQ6NhSnpJiNFRdy0r0DY8SMDgQReCLiOEKskmrMgh58lqV/wV3Jc4LklgaL3GToU3uI+fIWB25fI3nDlk+j6e5szeFgRs+x9+hP8ASb7lk+j3ukZvCdzI2oyDqBuXRv1Ou7Vm8FURR4Se4SszJapjqYi+E4RK0kgggC/TmUQw9SMldEQoTjNNo1FeueiUO2s9qM4gexvuWfR6/erv2x8ilLrS5GhRbkagvVNj2gBAVCm/xFs6ofubVhvn+bjGPWn+bjJomr5iTOUdxtWTZBctjikxVRfdmjjJ+c7wR1Yl6HRMNKs5dy8zSgrz4GlL6I7SKyhkuYG8Lr+hfN/4kq2oxp97v4HNinaNiulfGnnnhysDw5WAk5WQHFlR4p2D0gehduAp6eIhH2mlFXmi8L749QoeUUmKofxHD0L4npKenipv228DzMQ7zZEOXGjE8F5Ggkc6umLs9stGVm5leNTit4VqkcpPxLKpJZMcR5S1Lfhb+UAV1Rx+IXrF1iKi3lxyZtB9RDjkuvxlouF2YXe9e3ga061PSn3nbRm5xuxza9oCmiMrgXAEC4ZtK2r1lShpMvOahG7IaLLanO6Ejfmgrkj0jSeaZisVBj2HKeldomaOUCFssZRe8uq0HvH0VoxP3M0Z1PatVVg8mi6knkxwDfoz6lcsdUAEBRK/Paw4m+0j2KnRu2VZ+95JFKWcuJoTNA1L1DY9IAQFPpf8RbP+h9zasH6/5uMVnP8ANxlkLV8rJnIO42rJsg0jY2pcMEkm++UNHJYM3W5y9/oinak5978jpwy2NlvXrHSN6uibLdivzaLjcuDGdHUcW06l9ncyk6cZ5jGSwmHQ5w6CvKn/AIbovqza+P0MHhY7htJk+fNkHOCFyT/w3UXVmuaKPCdzGsthSjRhOorln0Fi45JPmUeGmM5bKlHwbubOuWfRuKhnBmboTW4dZPUrhPe5pFzSc4u4l39DYeaxSck1ZM1w8Gp3aLQSvr27bTuM4rZMUjncLietfn9WWnNy72eRN3k2NXKqKiLldECTlZAScroGi5Ix4aRnGXO6/wCi+m6Ojagj08OrU0M8vpLqUDhlb1AqnSb/AGkvaUxT/QZu5eGjzRNyugeL1ZA9x10jNzI9upxCupNZMspyWTLJkdbVRJVRxvme5hxXhxv0AldeGqzdRJs6KFWbmk2aWvVPQKI/Pa54mD13qnRe1VX778kUo+txZobdC9Q2OoAQFTsxodWWswuDcb6Zl5uzX0jBfdv6VildyX5kYx60/wA3EKzY8aPz5n8Ef8i8x9Ep+v8AD7meo9v54izcg2j89Z/CH/IqPoZfz+H3Ho/tImstKss66KCZskQvuG1xgZzeeE6Twrso4WrSioxqbOC+paNKUVZS+B4i2TKpnlIInagQekO9i1tiVvi/FfUt+6t6ZIQbK7PhKYjjbJf1FvtU62ss4eDQ06izj4MkqbZPonbrbo+U1jh/tcT1J6RbrRkuX0I13fFrkStNlrQybmqYOW18frAIsTSfrEqvTe8lKa1YJfJ1EL+RKx3YVopxlk0XU4vJjtWLAoBwhVaurAj5bFgdpjA1EhcE+jMLL1PAydGD3DOXJeE6C9vOCuaXQ1B5NozeGgxjNkePNl+k1c8uhf4z+BR4RbmMJ8kJhuXRu5yO1YS6IrLJpmbwstzI6fJmpb8HfySCsXgMRH1TN4eotxe7GgMdPGwi4hgvHAV9BhYOFGMX3HoU1aKRXNkR/i4m+m49QXD0o9kUc+L6qKC5eSjzxNysgJlWB4KsCw7H7b65nEyQ/wC0rpwi/dR0YXtDVV7B6RRaYX2q/kj1nKnRK/am/fl5lKGT4s0IL1DY6gBAQ9fkvRzyOlmpYZJHXYnPYCTcA0XnUAOZUdOLd2ijpwbu0Id5VB+o0/8ADCjVQ7iNTT/ijveXQfqVP/DCaqHcRqaf8UeH5D2efzKD6CaqHcTqYdyG8mx9Z5/NIR81Tq49xOqh3DSbY0oTop4x81ToR7hq49xH1GxXSncxMHMmiu4nQj3EbPsUxjcNA1ZkcIvNDRXcMJ9jmRu5LukntVHQpP1UVdGDzSGwycrYPJyyt5D3N9UhU9Fp7rrg2V1EN11wbFWWlasOieU8u6T1wVHo8l1ZvntGqluk/MdxZeWhH5SON/Kj/CWquqrrKSfFfQaNVZNeA/g2UXjytJ9Fzm9VxVXr16qfB/UXqrcvEk6bZNpXbuOVn0D2kKrqzXWpy5bfIjWPfF+ZLU2WtHJomu5TH9oBCo8XSXWuuKY18N+zkSUFs079zUQk8G2NB6DnV1XpSykvEsqkHk0PWuBzggjiN60vfIudUASlha/M5rXD0gD2qkoRlmrkNJjGewqd+6gj5hh7FhLC0X6qKOlB7iPnyNpXaGvbyXe9ZSwFJ5XM3hqb3EdPkBGdxM9usByyfR8d0jN4SO5kbUbH0nmTRu5QcFm8DNZNFHhHuY9yRyYmpanHKG4cDgC1wOc8S0w+HnTneRehQlCV2XZd51lGsrPakvzOy/2qvRH9PfvlL/cylDqc2aEvTNgQAgBACAEAIAQAgBACA5cgPJjB0gIBJ9Gw6WjoQDaWxYXaWDoQDCfJOB3mDoQEbU5Awu0AICJqdjZh3KAjptj6Vu4keNTnBZSoUpdaKfJFXCLzQ0OTVbFnZI/oHuWDwGHfq24NryZTUU+49srLTh89zhxl59t3UqegJdWpJc7+aI1PdJ+I4iy1ro/KQ4hqb+Edqp6JiF1at+MV8hoVFlL4D6DZJI8rTuGppHY4qjp4yO6D4NrzI/dXcyRptkWmdusTNeIesAFR1MRHrUXyaY0prOJK0uVtJJuZm9LXeqSqPGxj14yjxiyNalmmuRJR2lE7RI3nOHtSOPw0sprns8yVVg944ZIDocDqIK3jUhPbFp8GXTTyPSuSUbJ7PaM59JnqNVeh3fBxfe5f7mUodmjQl6ZsCAEAIAQAgBACAEAIAQAgBACAEAIAQAgBAeS0cAQHh1M06WhAN5LKidpYOhAMp8mYHeYOhAR1RkPA7zQgIqq2OI3aEBGybHj2eSkezkOc3sVJ0oT60U+KuQ0nmhB2TldFuKiX5xD/AFgVxz6Mwk86a5bPKxm6NN7gFTakPnB/KYR6pCyfRNH1JTjwk/ncjUR3NrmTWRNNKZnyzNDXPIJDQQMwAzX6l24XDxw9KNKOS7/E0hFRVkX9blgQAgBACAEAIAQAgBACAEAIAQAgBACAEAIAQAgBACAEAIAQHCEB4dC06WhADIQ3QAEAogBACAEAIAQAgBACAEAIAQAgBACAEAIAQAgBACAEAIAQAgBACAEAIAQA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BUUEhQUFRUUFRQPFBIUFBQVFBUVFRUVFBUUFBUYHCYeFxkkGRQUHy8gIycpLSwsFR4xNTAsNSYrLCkBCQoKDgwOFw8PGikeHCQpKSopKSkpLCkpLSkpLCkpKSwqKSopKTUpLCkpKSwsKSksLCkpLCkpKSkpKSkvNSkpLP/AABEIALcBEwMBIgACEQEDEQH/xAAcAAACAwEBAQEAAAAAAAAAAAAAAQIEBQMGBwj/xAA6EAACAgEDAwMCBAQEBQUBAAABAgARAwQSIQUTMSJBUWFxBjKBkRQjQtFSobHBFWJygvEkM5Lh8Af/xAAaAQEAAwEBAQAAAAAAAAAAAAAAAQMFAgQG/8QAKBEBAAICAgEEAQMFAAAAAAAAAAECAxESIQQTMUFRBSKBkRQVMnHR/9oADAMBAAIRAxEAPwD6tq9dtquQTRPsv1auQItNrCzMK8AEMptTd8X88eJ27Pqs8kAgeBwf/EmifAofSEAGNSZIJJE1CQBHcQhAdx7pGImBPdEckgYVAe6EUckQyJdXzRBH3Er6fRBL5JBZnAPgbjZoS2BJBYERckDHUhlUkekgGxyRfHv+sCW76znlViRR4Hkci/g2Jmt01smW8m4bC6K6ttLI21h+XkGx548fWaioAP8AKzyePkwOP8ICQW5KtuQ/4eKoH4nffEWkSIDOQyNmc8+XaLq+QP3NWfpKOuxvk4RtrKCysCdhPja4H3v9JAu5mbjb88/NfS/rUzsum/mEkckCz4JAseoDg/SX9NhKjlmbjksQfvzU4XZJlGe2q6+3o8eu7b+nLM9Cef6nrK95qdQzcTyfUcvmZmSW74+P5lR1+eweZD8F9X7Ws2E+nKNv/cPEoazNxxMNtWUyKw8qwb9jcqhfljcafdMeSjU69zmUcbbkU/IDfuLk1y/PmW70y5rEroySYySnjyTsrTqLOJrCxukZz3x3O+TnilCSUQnOkLhTmOpB83qIHJFE+1X48yriZ2Yt+ZSfQN23bXBBH9XNm/gzXZqzlciqHk0T8D5r3lbJpi7brraKUkWpvyCh/wBfMt4AwUbyC3uQKH6SRMDjpdKE3fLHca4W6r0j2nUmItIZMoUWxAA5JJAA+5MCVxSjk6qpooVZP6sqneqm/DBTY+/id9FqGfdYFAgK6/lcEXYB5FHj/SBYjqEarAUkFkgI4CEIQgEISJaAyZAxwgQLULPgcmZ2bqbFlGMCtvcbfanYTSst+Rfn38cczTnDLoUZw7KCygqCfYE3X7wFpsrNe5dtGh59QryB5HPHPxOxEkBJAQK2p4X78f3lHVZdqy7rG5H6mYnUc4qeHPbuWl4mPcQzeoameY6jmmrrstmYWpmfaW/SvGGVqsnEw8oLOFXlmIUfcmhNPqGWo/wFpRm6liB8Juy//Ecf5kTqkbUZbafY9Ng241X/AAqq/sKnLJxyJeAoSpmFzq0aZ0T2jiy3yP1E79yZWXJRsR4OroTT+k/5SE8WwHnRXmemT6zsrxtzpfXJxCcEPEUnnLnjDYyICeQP2gTG7cyE2mSZaKRRwSQCCR5AIJH3+JyfE24nytAAWVo82TXn2gNNSGYqtsVIVq8KSA1G/eiD+sqdV6Th1uHZk9SbtwKMR6lJU8j62JYx6BfLAFjdtyCRZpSRyQBxz8SzjxgAAAADwBwBAzOhfhvDo1K4VI3VuZiWY14s/rNQCdAkdQIhYmYAWTQ+TFnchSQLNjj7kAn9PP6SpqNP3GXk+m2DgFdrVQ9LWr3zwRxAuY8gbwQfsQf9JKVdPodrnIxDOV7ZKrsG0G+RZs/U+OaqWiYBIloiYqgBhUcIChHACApILHUIBUVRyGVqBkTOu0xG5Z+syXf7ftPNdSy+Ztax+J5/qGSpjZr/AC+h8THqGLqXmRq89XLHUeoKPfk+B738SOg/C2bUG8l40Pt/Wf8AZf8AWeG+atI3adQ0rTxeU1e/K+zEpdj7KL//AAnuf/5r+DMmmznPlI3FCgQchbIJtvc8e09L0n8O4sC0igfPyT9T5P6zVXjxxPJ/cbco4Rqvz9z/AMZ2W0TExHusZjKGfJ/4nfJqh7kTM1mUeRNauemSOVZ2qpSfly1GSYmuF3LWo1g+ZgdU69hxcvkUfS7P7Cdx37LdcVnB1jJh8G1+D/tNzQfivE/DHY3wT/oZ8u6j+OMdfy1Zj8ngf3mZp9Nn1bBnJVPIA4H3lvpzrdulNrVn27l+hMOrBUcwnyzSpkVAoytQFDmEo0cYfdT5mdmys+IjabYUcXrVhfBG8EbTR/MJ10JykBshQhhuoK6uAeVDWfPzwJbm4wmPj/DtNZyEgbQrVtyqqsGGMOpA22B/TZ5smbEkFkgIEQkkBHUxl/EykkhGKqGbJyBkxAAkHLjattkEBb3fSBrPmAIHkkXQ80OL+g5lJ8znKaDFAACEKq6vd+sN5UqVqj839LaorhWo8iwTasAwBojgj24MmmMDwK9/ufkwIaZnO4uABu9AHnZQ/PzV3u8e1TsYi8iTARaKQzZlUWzBR4skDn4+8D6l9J4YcMPPI4IMDlrdWMaFiGaq9KDc3JqyB4A8k+wldOrerGCFZcpKo+PIMgBALHcKBA4PIujV1c6LoeFBI9JU7lFOdpB5Nmrrn5sywmnUMWCqGb8zBQC33PkwOkIBZMCBELJQqBEAgRCEBTnmx2pHz7zoTINImNpjp5/qVoOR/b9DPH6pcudiuMUPBdvA+w959G6gR22B9+P3mMmMDwJ8p+UyelkitG/4fkzFJ3HbE6R+FMeI729b+7N5+wHhR9puooHjiBevMpanqYXxMG15tO57lbPPLK6+UDzM3V9WA8TO1GuZveYfUetY8XBO5vZF5Y/2/WWUxWyTp6aYK17s1dRrWb3nn+r/AIsxYONxd/8AApv9z4Eyddq9VqOFBxp8D8xH1b+0y2/DLD2m14/hVr3ef2h3a/xWFXqP4ozZjydq/wCFb/zPvMDXC7M39V0or7TD6glTZw8YmIrGmfnidTtL8PaAO25+QPA+TPa49UoFcTy/RsBCCvvNHJieRmvysow041bQ6lCee2ZPpHKeMLtv1IV5jCyRnDWZyiFgpatooXwCwBY1zQBs17AzafPuxNeYDkf7zN1SDMOywXLjyBlyUCoQbSQd1kXuqh55v2nPpHQRiUFzvy36sovHuonaSikKDtqwBRNwMHrP4BzajVHN/GOqk2EprQeypTBRXsa+89YvT09BZQ7Y1CrkcBn4AF7quzV/eWbkTkgMmRJhOT6lQ23ktV7VBYgHwTXgfeB0E46vMVA2i7YBjROwUTuIHJ5AH/d8TD1mu1Je1JGPubVyYk7oVVIvHnwbe53G5WwQou7HvtdOfIcYOYKr23C3+WztsWabbVgEgG+TAqZdMcuVGDMO2GZMyrtpmpWQqwIcFfpxtHPMtYNFWQ5GYs5UY74VQoO6go979zZlq4wkBBYBZOoOaBPxyeL8fQQFOLaobioBZgAxArgNYFkkDmj+0p6britpzqWG3B2zmD7tzbALJKKDRr2BJ9vMuvp1Y7q5qtwJU15okEWPofkwMfdlZnLd3Iu9lXsv2nxEf0NiLANVj17mu7oCanTUyDEozEM/O4ivk7boAE7aBIABIJAANTtixBRSgAD2H7kyW6AGQLQJkWIHJoAckngAfWASLPIPllbLqR8zy5M3xV6ceL5lLVY9wr6/5yhlwUPPP2nY5WY0oJ+395NOnsx9RofA5Mzsng0zzytXv7emMsY41MvKZ9azRafpWXKfSh+54UfqZ7XD0zGpsKCfkyzcow/g61/zt/C+35TUax1/l4L8QfhTIuJdr8k7XKitoPij5+ZS6Z+E8aC6s+7Hkk/WfQOo4t+Nh9j+xBmS2GerJ41MM6pGod+P5Nsld3nt5/NolWxQmdqtGPibuuTmZOoep5592rTuNvN9W0Q2zwHWNN61Hy1T6L1HLxPIZsG/VYh/zXLMVtW2pz13Dd6L0I7Bx7TQfofHieq6boBsH2lnJohKpmZlVGo6eGHQ/pCez/hB8RRuXeoeo6n13MmoRcOHv43w90bLDM2/aduQ/wAoAKVNOVv2PtNnT5SwVipW1DbT+dWPlWFVx95DTaFMe7tqEDHcwXhS3yF8A/NDn3nZmE+hfLJSBb4kS0ICJjkcoO07aLUdt3RNcA1zV1Pn3SsfW21S90hce4Fy3Z7W0EbgirbHi69/qPMD2GH8TaZgh7qqMi707gbFuXi2U5ALHP6e8ufwqli6lgWA3FW4YAek+48HyPacdB0fHhyZnxiu8wyMvFA/1beLAYksR43FjQLG7wEDnhwhRS8ckn3JJ5JJ9yfmdgsAsnAiFjlLrXVk02B8zhiqVwoFkswVQL45LDk8TyeD8VL1B1wKHwtuJAJXLicqpYpnQbWbHwfDDmrPPIe5uZX8Bk2MDRyHdWbuMKsmmCjlaBHpBrjz7yj0HoebE6liMYDO+RceQtjzM616MW0LgQGmAA3WOSeS3o4FNOkYr3HHjLXuLbFBLf4iAK3XzctmJmkS0AYyNQZgBZIAHJJNAD6k+Jk9U61t7faZShYrlzAd0YRtJUsiG6ZuNx9I94Gjq9QMaM7eFUseQPAurPAvx+s+fdU/FWTU5MeIClLodiqWLGwfWLsqOeOL9wPE9NrFx6xseAu2VFVs2TNhYLj3AqFxvVgFtzEAGxsN+bmroel4sArFjVPnaOT92PJ/UyJjaYnSvix5H5I2D/m8/oJ2x9OUGzbH6+P2lomLdK64qw7nLaQE/SPdIs8o67q6Y2VDbZMl9vEgDZHC/mIFgBRYtiQB8y1W0N0gWmbp+tI2TtsHx5CC4x5V2llH5mRgSrgWL2sSLFy5ugLV5KQ/tMvM0u6tvSZnZckzvJn9f7NXw6/pZusy1MTXPNfWmYWraZ8t2nUMXXmYWjH/AK1PoP8Aeb2qMoY+h5FfHn/pfgfQgkC/uOZbSszEqM14jW30jQv6ROuqcVM/p+S0EtaHlyT7UB+t/wBpXETM6VTr3WMenaoTRROIT0+jDj1ZeiZpG42HMU13zgnmdZr8mo7Kg5NI5bd2M60My1YCujC8i1u7e4c2HWuR6cQqBmdNTOS/dZgh7Zx7uz3gRZyBu2Dj2H0gf1fm58VqwAuTCwEFjAjhAJj9Y/Ea6bIqvjch1ZlcNjCllPONd7C8leoL5Iuro121ehZsu4quVNiquN22hGBbc20gq1ggWeRt48mRw9EVkZcwBByrnRFZtuEptKdtuCDuXdYrlm4o8h30mtXOpBx5FBW2TNhZLDex3DafqL49500nTcWK+1ix4787EVb+9CWJEvAkTIM0RhAXiVtV1PFjZVyZMaM1bVd1UmzQoE/PH34nHUdRPe7QKJSLk35L9W4sKxra3W0Wb43LxzcwW6F/Ed58bAbs383Gxd9Jqyqryed6qCdtKxS8Z9LCB6TqGh7gXnaUdcosblJAIp1sbh6j7iiARyJBNETmXK7AsisihVKin2lixLEt+UUOAOfJojn0bpA06Mu6y7nKwA241ZgAVxY7PbTgcWbJJJJJl8QGTFtkwkZEDgUMgwk8+sRCAx5a9qgFmNVdKoJNWOa4sfMxNXrnbUHnN2AiC9OtumW2LjUJtOUKV2bdor81+0gW+p9wY/5X5rW627tm4b9gb0l9t1fFzL1Wg7rorJkfHZbIc61tpW2tiY1kXJv28pwBu5HE2NBqny5Mt4ymIbOy7KyO5IPcvG3IUHbRIF2eOLNw4YdMPSdGVH3lsuRgCiNmfecatW5U4HmhbG2NAFiBLxaWXxSu+OQlwytYmRqOOJtHFMfq/UUxvjxFd2XNYxpYRTXknI3pH/SLY+ymefNh9TuPd6/Hzzi/0yNW0ydSJ6FQpyrizY3wu4Yp6lyY32C3C5F8MByVYKa5Fyyeg4x5BP3M8f8AS32048/Hr5eO03STlb4Ufmb/AGH1m7nwjZtobQANv0HiamTCFFAUB7AcSlmxXPXjxRSNPBmzzltv4UdI+zj29paxavY9/wBJq5UzpKj5SPqJVfD3uq3Hn61Z7nDkBUEGE8dh6mQoF19NohI3b6d7r9vp58xSTeYBZosUqklWOo4DhcQMcDN6lrcyZAMeA5cexmyOuRVyK24KoxK3DtRZuSvgUSeJ5vpH4fzdtjhy0SVVNQe7gyqMdAnUacp/Py2HJLtTbj+UT20cCKY6vzybNkn2A4s8DjwKH7xkxF5GAi0VRZsyopZiFVQWZmIVVA8kk8AfWBFjg+RwRXuOCP8AWAu8u7buXd/hsbv28zzug/FmV8jYzpWOVCVy48WQMcVXtLnKuNdrCipDHcDYHBrv/wACY6fsEYeV2HPTHITVHLtI4y+97zTc/Say6NBk7m0dwoMRf+ooCWCk+/JJ/UyBLG+9QWQrfOxwtg/UAkX+s6xCTCyQgsdRwMgAlD/j2DudvuruLFB5271BLIMlbC4AJK3Yo8cSs3UyzZFfJiwhGZO3kFsyjgO1utqw5G3297sDI0f4V3Y8T4yMQClV02ZGz4MIJI7mnxuVOJivIDWAG27RyIHpNRoNzjIrFXCnHuABDISG2spHIsWCKMem0IVmcszO4VSzUPSm4qqqAAAC7n5tjz4i6V01NPhTDjvZjG0WbPkk37eSeAAB4AAoS0TCSkWaImKAqiKzlqNamOgx5a9qgMztVXtRQWIFizVCxMHWat31JJOoOnCIANNvXJjy2xf+JxqBmojZtIBWg1i+YS1Oq4Mhx/yjTbkLUQrHGGBdUc8K5FgH/MeRnZem9xkTtZO0b76ahhkxuuxgFGNne337DuFUAeTYEv8AT9dkyZcl4yuEDH2ndHx5Gc7u7aPztHookLdkUauXjISydF+HsWFtyKxatil8mTJ20sE48RcnYlgGh9PgAW3wy0Fj2CExLKyaP95Q1Gmm9lxzF651LHpse/JfLLjRRVs7GlUEkKv3YgD3M5mFkSx9RpZSyaQzT1PUTjo6jC2FWKqModMuMFiFUZGWjjskDcRtsjmXX0M4075PPLofpCegXQwnOnXJ7EiFyREiZ6XiEcIQCOKRLQJEyJaKFwHCKOB5l8hyFDr9KQoZgm1mzYAS5CHPiX8uSqpiGUbj6lM0uldNfHiOHI+9F/l4mBZcnaqlXIRXrUencp5AB4NzUuKQFUYSSCSRgICKMCVepaQ5cTIrbS1c8+zAlTRB2sAVNG6Y1AWu1LDG5wquXKikri3hdzDwpbnbf1/y8zH6Z+LGz2U0+TIq+XwspCt4OJhm7bDIv9SgHb4PMu5OlljjrHixDG6vuxm2pTexKRaVvBv2JFc2L2n0aIzsihTkbuZCP6mChdxHzSgfpA6rzXn558j/AO44XIM0JSLSBMUcAlJesYTl7Qy4zksr29w3bgLK/wDUByV8ge05Y9W+U5AnbVcbvhIfeXJXgltpHbB8jzYIPFzzul/DZfHibCUfChyDHo9UWy6fGwd0ObE6ANkH5ivcDWrcFLJhL1Go6feQZFYo4U4iaDKyE7trKfhuQQQeT81Fp9BtdsjMXd1XGWICgIhYqqqPAt3PJJ58+AF0bpg0+BMQZm2X6m/5mLUo/pUE0q/0gAe0uVAjGBJBYQkiJEwy5QoJYgAckkgAfcnxMPrPVjePtOe1ub+Iy4AmbLjXb/LOympC1hmCsRQ4okgmGprFc437e0Ptbtlvy76O3dXtuq5g6rA5wkIupbMV27M3qxMxqxmv+T2/N7Pb8vNCXdN11WyYcWFv4kMH7uUMpOMKm5XybFCDc3pr0myKBo1sbZCdvPH8I4Qy0HGNWDrpt7HThwbVxiPijyFHpvnbYuaRwy8VkSkgVlwcQlxF4hGk7XDFUkYp2pKJmi3RQC4RXETAccUBAI4SQWAgJMCEUBzhr9QceJ3VS5RHcIv5nKqSFFA8kivHvO0IHi+uYDqjR3Yc5xjENJn27SN27Jk0mYEp3thYBxuI2rYWjN3pOmz2/eZxjvGcSs6NmG29+98YAKsdvp9R4azzQ1io9x72Pv8AP3jMgKJjEW+IoCMUcq9RGTtN2vz16fF+Re3d6d226vi6viA+oart4nyBHybFL9vGAXauaUEizMvB+L8DVfcXcgzj+Wci9s+H34d6hT8kj3+DOuVW9PY7+/ehJynLs2bhv7ncNH07q283VcSx03o6ad8zYrUZn7zINoVclUzLQsbqBIursirMJdn0uPJTMiPYFMyKfSfHJF1O4Ff6R3GFhJCMCOoQkoiZWy64B9iqzsFDsF2gKrEhSzMQBZVqAs8GeU6z0TJmfLQGUsU7mPKEGqwYzdDRZCe0LKmiaO4MSxIAA09R1HRdwJRAbHkXMu4bkLKGFOtix6j72CAfac30jvlxu5Re0WYbCzM25Cm1nIFJze2jZVTfHNfoWPNeRshyDG2zs485Vsy0DvZ2XwGO2ktiK8i9o1oSGMIQgEUcJyJoOIRp4hCXVmkLjPmV9brUxIcmRgiCrZjxyaAHySSAAOSTxO1TvcDMnU9e7anJkwZlxDlslIxRfd3xqxdVA5PBI9wJqKwIBBBBFgjkEHwQfiBKRkoVAjUkBJBYzAAIGEIBHFCAQuEiWkBkyBaIxQCRzZQilmNKoLsfgKCSePoJIyOXEGUqwBVgVZTyCpFEEfBHEDDz9WfIyZNOxfTNjJ7unXHlfu3wrq/5U288C7u64s/DnW82dGVxiLoMbd3GS2Ft5NoaJAyqo9SqzC2Xn2mkekY+4Mig43FAtjO3eq8BMgHDivkWPYiXLhIiAjAkwtQIbZKOKEiU9L1TDl/9rLjfzwjqx44PAN+xnLS6zJlxjKoxhWG5VYtur23uOEb5FGufiYmP8PrmyYsoUNpcoOpbTPtAx5mAZci8epSbtAdu47+bMJeiz6IFt9sj1t3KaJWyQrAghgCSRY4s15MWn0aoWIss9bnY2x23tHwALNAADk/JktLo0xrtQbVu6tiB9rJofSdTAIjCEBRiIwkBxQJhIHRPEcSeIQnbj1LUnGm4AWWTGL8A5HVAxrkgbroSt1LAQqq5GUZHXE2LIiFHDH1e3FLubm7217whOlbgn4ZoHH3sp05Ffw7ENQ8HGMx9faI/ov6XXE2RioUBQHAAoAD4EIQJBDJBI4SQbYtsIQDbDaYQgLaYEQhAiQZEIYQkA2mGwwhAAhgUMIQF2zGMZihCXTYfiLYYQgVOpa9cKqWDEu64kVatna6UWQB4PJIHE56HqqZWdF3B8db0YC1vxyCVP6EwhAmuhxZBuCKQ1k8EBvncvg8/IlntwhBsbDFsMcIC2GRKGOEhJFDFshCElsMNphCB0RDXiEISE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1" y="1948280"/>
            <a:ext cx="3579570" cy="238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3" descr="data:image/jpeg;base64,/9j/4AAQSkZJRgABAQAAAQABAAD/2wCEAAkGBhISEBUTEhQWFBISGRcUFBcWFRYVFRYYFhofFhgYGBYYGyYfGhkjGxUVHzEhIycqLC4sFh4yNTAqOCYrLCkBCQoKDgwOFA8PFSkcHxwvKSksKSkpKSwsLCwpLCksLCwpLCkpKSwsKSkpLCksKSkpLCkpLCkqKSkpLCkpKSksNf/AABEIAOEA4QMBIgACEQEDEQH/xAAcAAEAAQUBAQAAAAAAAAAAAAAABQIDBAYHAQj/xABKEAACAQIEAgcEBgUJBwUBAAABAgMAEQQSITEFQQYTIlFhcZEHMoGhM0JSYnKCFCOSs8E0Q2N0orGywtEVJFNzk+HwJTVEg/EX/8QAFwEBAQEBAAAAAAAAAAAAAAAAAAECA//EAB4RAQEAAwACAwEAAAAAAAAAAAABAhExIVESMkED/9oADAMBAAIRAxEAPwDtscYsNBsOVVdWO4elI9h5CqqCnqx3D0p1Y7h6VVSgp6sdw9KdWO4elVUoKerHcPSnVjuHpVVKCnqx3D0p1Y7h6VVSgp6sdw9KdWO4elVUoKerHcPSnVjuHpWLjOKxxnKbtIdQiAu5HflGw8TYeNRb9KxewES+D4hM3xWMPb1oJ7qx3D0p1Y7h6VDQdIix0jV7b9TMkrD8hyt6XqSwfEI5QcjXK+8pBVl/EpsR8RQX+rHcPSnVjuHpVVKCnqx3D0p1Y7h6VVSgp6sdw9KdWO4elVUoKerHcPSnVjuHpVVKCnqx3D0p1Y7h6VVSgp6sdw9KdWO4elVUoI6wpXtKDOj2HkKqqmPYeQqqgUpSgUpSgUpSgUpSgVD8d4x1YKISGsC7AZigY5VCr9aVzoq+ZOg1lpHABJ0A1PkK1zgmHMs3Wv8AVtLb+lmF1/6cORR+M0Fzh/RvMt8QNGObqQxK375m3mk7y3Z7hzqdhgVBlRQqjYKAB6CrlUdcveNdtRQUz4VHFnUNba4Bt5d1YOJ4TcghmDL7kl7yJ4XPvp3q1/8ASQEy947txVdBhcOxpfMkgCyx2DgbG/uut/qtY+RBHKs2o3ia5JIphyYRP4pKQov5PkPr31JUClKUClKUClKUClKUClKUEfSlKDOj2HkKqqmPYeQqqgUpSgUpSgUpSgUpSgwOPE/os9t+qkt+wa84SljLbYuLeXVRgfICs2aIMpU7MCD5HQ1GcBJyWPvL+qk/HF2b/mXKw8Ld9BHdPPoPyT/uXrSeGfS8M/q7fujW7dPfoPyT/uXrSeGfS8M/q7fujW5xmsbiP8kxX9bT9+tdV4B9B+eb969cq4j/ACTFf1tP3611XgH0H55v3r0y4Tp0i/ksnlceYIt87VI1G8WOYxQjeRwzeCREOxPgSFX81SVYaKUpQKUpQKUpQKUpQKUpQR9KUoM6PYeQqqqY9h5CqqBSlKBSlKBSlKBSlKBUbjIWik66MFgQBMgFywGzqObqNLcxpuBUlSgiOKcOTGwjLJ2SHAZQD76GM/EZtvCtEweBy4sx3/8AalSC9vputjUZrfUtn27V7cq6FiOEqWLxs0Uh1LJazfjQ9lvO1/GtD4erDHcTDkMwlw1yFyg9iPlc20tzrUSrS8DEuMn4aXtntjOtA2tIjdXkv962a/Laugh0wsVmYm7OVAF2dnYvlVRue1b4VpcMUjdIZRG4Q/ompK5zbNFsCbA+Jv5VvGE4YiNmuXkOhdzma3cOSjwUAUySKOHYRrtLLbrZLCw1EaDZAee9yeZPcBWfSlZaKicb0kijxUWGIZpJQW7IuEGwL8wCb2/CazOJ8RSCF5pDZI1LHv8AADxJsB4mtP6K4drS8QxH0s5JQfZXYAeAAA+FakS1vINe1qEXEpY16wXaXEMEhjJNj94ju8e6tuXbXfnUs0r2lKVApSlApSlBH0pSgzo9h5Cqqpj2HkKqoFKUoFKUoFKUoFKwuJcWjhF3OtiQLi9huSToqjvOlcu6Qe1kSMY8MFlPebiHyXnK3i1lPIHY2TabdMxvHoo1LFgVX3mzKsa/ikYhR5Xv4VqOP9qMdyIc0p/okuv/AFpSqn4K1c5MU2MfOZHxLjZH99PwRDs2/AL94FSLRRYfM0z9lGCBVBeRnZc6LlXnlsx8Ld4rcxn6z8vTaY+keNnPZCRg/blkc/sxCMfC9Z2C6IzyEsZoVZtWK4W5YjbMXlYk6c61LC9JpxbqMBO3c0xWAHyBBNSadNuLpthsHH/zJJCfkwpZPwl9tnXoPMGzLiIs+2Y4QXt3ZklU2+NVNgeIRe7JDKB3STwH0brlFayvtB4vf6HAv4LJID82NXR7TcSv8o4c47zBKsv9ggGs6rW2wL0snh/lEMiDmxQTR/GTD3KjxaMeNTXD+kkMq5lZSv21ZZI79xdfdP4gtabhPaHgZmy9b1Un2JlMTX/N2fnVWOwEbP1q3jl5SxMY5Piy+8PBrjwq/FNti6dRxNhA0rOVV0ZEQj9c5Nkj13BJv4WvyqjHnO6xWyxoBmHJQBcg8r+FawvEjG8bYpesELF45Y1PYYgrnmwynKx196MA7nL37FwHCpNKJXZJEyEQWYOkucfrpQdifqW3ABuBenDq/wBHoevmbFEdhbxYceA0d/iRlHk3fWy1bggVFCIAqqAFA0AA0AFXKw0UpSgUpSgUpSgj6UpQZ0ew8hVVUx7DyFVUClKUClKUCoDpV0siwcbMzAMBc32UHYkDUk8lGp+dZHSbpAmEhLsRmsct9hbdm+6P9Bzr5j6YdLZMbMSSeqBJUHdjzdvvH5DQVrGbZyy1GZ0t6eTY5yoLLCTcqT2pCNjIRv4KNBy76xOHgAhQGd20VFF2Y/wrB4DwiXESBIhcncn3VG1z/wCa12DoV0IH8xttLiWAJYjdIgdD5+6PvGul1HObvmsfo10fcun6VkzuRlw0aq5fxldgduZGnjffok0GIkDnswIl8pQCSY5QL3HuqSANLkjQG9Y2IwwwsCTYVTZGviAwvLIvutnY65lN9NvStihy6ut/1lmN7i+gANjsbWHwrna6yIMdE4CVLmWcPuzSMFsVLA5UyrY2t8RV2To7ho0lIw0AyqShMSMTZb63uT2hUrPilRbsbDQfHkABqT4CsWbFyFSerVU2JlaxIOnuKDvfYm+u1TayekbwbguFnwsUkmGw5Z1u36iMDcja3hVEnQbBlyFhaIAAhopJYxckiwVWy7Du5ipLCTuEGSONoxpaJrEc7BWAHP7XOsqDFq98u40YEEMp7mU6j+PKpvZrXWlcQ9nqSx3WVZENwFxKL327MkYGUHkcpOorV5ujGL4fcwlkXlFK3W4Y/hcaoe4G3jpv1+SIEAHYEEDlcaj52PwqH4ZjnleeVzbDL2EVl3ye85BF/h/pV2mnOuGdJFmk6qVTDiNzG597xRtmFbJheHPGTJh7BmOaSJiVilI53GscvdIuu2YMNszpN7P4MXFdU6t/eUe6VO/ZP1G+V9xzGv8ARfpDJh8QMHjz2icsE5GXrCP5uT7Mmo8787gne9s6b/wHpEswytcODkIcBXVwL9XIo0D21BHZYarU5Ws8d4EzL18FhiEGUqTlWdBr1Tnkb6q+6NrsWBzOjXH1xEY1OYX94WY5TlYMvKRW7LDv12IrDaapSlQKUpQKUpQR9KUoM6PYeQqqqY9h5CqqBSlKBVE0wRSzGyqCSTsANSarrRfax0mGGwmQHtOMxH3RsPixHwVqDk/tW6aNiZ2jUkKLZh3Aaqn+Y+J8K1nh3R4vEpN+tnOXDoNLhT25W7kABHqeVY/BeHNjMUqE++xaRjyUdp29PmRXWuAdGlMofXrJwI4dLRwQINxryAB31JXvNdfrHH7Xb3oX0RVgYY7mGI/7w66PNJb6FT9UcmP1Qbblq6hhYFHVsqtEqrkCaBbclZdgVOxHjqQajej/ABPBkCHBuB1F1MfubHUlWFzc65gOfwqVkkLC1+dsoHjzNc668X5JbA+ArAj4mWt2DmYgWObS4JBa66DskX28avvcta+hNt+8bf8AesKbCgK1i4OUi5dibBSANe4M3xNFVQ4tcwlkv27iAWuAuwI++919QBsaz8QyPCWOqZc/doBmB8Nqt9UhVQyhgvZFyAPh6D0q3xVC2GljjFmMbovIKSpUCp0l0xuhrhsBhnH14o2OpOuQKfTLb4VcnxCyHPCCZUF9iuZfrI1/h4gkHvrG6I8PbD4SKEksYs6AkZbqGJUkXOXQ1KxBR2lVQTpe4F7H/WnFt31amxwCK6gsHtlt3MCwJ+A+dXopMyhhzF97/Oo/CR3TcrkkkA1ykAMwA5i2u2u1ZkZCLlAsFGtztzuT41WVUiDNnJNlBsBe3ibDUm2n929QHSLo3BxGF1YWkHZJ0urDUBiNMwv+W5HeKzziXnJCEpEBfrAwBkv/AMIjZN7v+z9qreLx8WGAZmyqEIihBAJtqSsY1cnvJ7+8mggOhPSeXt8PxhP6Vhh2HO88Q0DfjXY+vfVHE5zhcUMQhskrKJe5ZPdSU+DaRv4FT9WrfT3gkkscePwt/wBIw9pUNrF1tcqR3FdLeQ76xZOKR4vCrIBeOdNV7rizKfEG4+FUdOwWLEsauuzcuYI0IPiDcfCr9aH7NeNlg0Ehu6EqT3sgHa/PGUbzDVvlZUpSlApSlBH0pSgzo9h5Cqqpj2HkKqoFKUoFfOfto48ZsWUB7KsQPKPsj+1nPxr6Ex+J6uKSQ/UVn/ZBP8K+SOk+KL4lydbWHoNfnet4TyxndRPdCMJbqgPfxcwjB5iGIZpD8WsPy12Ponw12mxGKGX6uHw4YEosceshFjpne4uOUY32rleAvAHkX3sDhY1T/nTgyn1NwfCu2cJwKIsMLhhLEiajrVBIUZ+0LKwLAkqSaZdMfEZM3BYZJo5niT9Ij7QcX0NrakWz7m1xy5UkxsivlIXtGyHLp74XWz30Bvaw86ztQSRY38bbVb/Q0JJZVLNoTYbb29day0sxSElg1rq9jYGxGQG9tftW3q6bEAHUXF9yANjvV2KJVFlAA7gLVVQRCNM8YRWCSRkq+YE5gRow0OhFm/8Aw1JCTIuZyBbW7HTbLqe/avJ8NchlOWRdA1rgjfKw5r8xyO97c2IcqVkibXQtEVcH4HtDyKn41FXo5wwNiGFzmy62tb/y1R6q8QDO4JOdAuZ2uzsMoXML6W569o62FX8JIUXLHDJrb6QhFFgFGrdqwCgbE6c6x8bilgtLMS8rEpFGi3JZt0iTdmPNjsL+6L0F6SZYYy0jBVTVmbba1/Msdt7m1YohOI1lUrB2CsbAguQNeuHJdfc8O13C5hOGvI6zYm2ddYolN44fG/15fv7DZbbmVqoh0xjswjAUMetS9mYdjKbAXBP0g1092qcHw6GSRMW0a9eUQXsSRl+zfTXv3tUrNg43FmRWF82qg6nS+o38auKoAAAsBoANAAOQFBZwsblCJctzpZbkAHlc7nfWw8q5AYDg8ZisGdEJ/SIRyCubOo8A1dbfq1mBOYyOLDSRwB8Lqg030rnvtbwnVz4TFDmzQOfBxp81PrQQ3AeKmHHqw2ca+LRdr5oZR6V3JWuLjY6ivmnE47JNG/2HRvhezf2Sa+hOjc+fCxHmFyH8hKf5aVUnSlKgUpSgj6UpQZ0ew8hVVUx7DyFVUClKUEL0zly4DEH7hH7RC/xr5RnXrMQR9uS37TW/jX1V06H/AKfP5L/jWvljCG2LS/KVf8Yrpg5/05HScHhg4cWuMTxWDDn8ETIx+Qt8a7WhkztmCZN1ILZvzKVt6GuP9HBdoB9njEl/jGtv8Jrepuh0E2JkZcdieszZ3iTE9lNb5cgHZXlY1i9bjaqBhUdxvh8slsmQquVsrXHaDg5rjewBsO837rW+HYBo5ScpVT1mYkxnMWcMuUqA1rF75vDe16CVr2lKDysXiXFI4FDSE9ohUVVZ3djsqIoJZtDoByrLIrmfG+l8eMx3UYSObELFFPHLLAobq+tAXPGCRmtktuMwYhb8w2yXparHqoIpGxR92GSN4So/4khYWWIfaF77C5rM4Xwbq2MszdbiXFmktZVXfq4l+pH8zuSa13oPwSZJIyyyiLDpMoaZDE8jTsjZUiJLLEgiJu1rs5sK3rLRVulXLUoLRNedYL2uL91xf0q1xTB9ZC6i2Yg5b6DNYgH51YOEfrywWyl8zNnBBXJltktcNmC/Ab62ojIxBk06sIde1nLCw8Aqm587Vpntkgvwwvzikicftgf5qk+KdFoetMkmLxERla4X9IyJf7KgjbwrF9runB5/OP8AepQcM4ziN6+i/Z/PnwSn7xP7QDf5q+ZOIy3Nq+lPZoP9xXzX92lKra6UpUClKUEfSlKDOj2HkKqqmPYeQqqgUpSgielcGfA4hf6Nj+yM38K+TuJKUxD23VyR63FfYk0YZSp2YEHyOlfKXTDhRixrKR4HzU5D/h+dbw65/wBON64DiQJ5e6PHYTFjwWYgM3kFLeortPWv1mXq+wBq5cb9wQa/E2+NfPfC5bvCb2GJgbDMf6SA3W/jly/Ku7w4oSwxYhpjEmUSSC6KpOhIdmBIAIIsCKmU8tY8SlLV5FIGUMpurAEEbEHUEVETdIwJTGkZbYI2YKjMX6thexNlJ1ax1DAA2rLSYtVnG4yOGNpJWVI0GZmY2UDxNUcPxhkDXXKyMUYXzC4AOjWFxZhyFat0w6BS8QxURlxBGBjF3gXQtIDvcaag7nVbab3AaxjeMYvj0rYfB5sPw1TlmnIIaX7tvH7HxY8q6J0c6M4fAwCHDplXdidXdvtO3M/IbC1Z2BwEcMaxRIqRoLKqiwArIqim1K9paoPKV7arc8mVWYAsVBIUWu1hewvpc7a0FdeWqDwnSJpX6uOONn1N1nzRWGW9pFjN3BkUFcunfUtgcWJYkkAIEiq4B3GYXsbc9aBLI4YAJmU+8wYAr+U7jyN/CtB9uOOycOSPnNKg+C3c/MCt4wbLIxljnMkbaZQUaMEW1BAzKdDcX57VxT23cb6zGJCD2YASfxNp/lPrViOcPdmsNybD46V9T9CMPkwajvZvkcn+Wvmnovg+txcS8g2dvJO2f7rfGvqng+F6vDxod1UX87XPzJpVZlKUqBSlKCPpSlBnR7DyFVVTHsPIVVQKUpQK4j7aOj+TECcDsv2j8bI/9oIfz126te6c8AGKwjLlzMl2UcyLWZR4lb/ECrLovlwXAxs0DIn0kZGIh/HH7w+K/wCGu0+zziSYjCAEAgZZFUgGwY5hofsuG9B4VyLh0LQvY/SRkW8t1c+BFjbz+M50a40cBjgdf0fFEsgv7rtbrIrnvNiviF7zXTKbm3OXVdB4bHxWfFiWcphMLEzBYEtLJOBdbySbBTuLW5ac6nH6NYYtnESo9rZk7DDtB7grbXMN6utHFLknuXVAXQAsV297IPeYC4FwSLmwvWRhJy6BijIW1ytbMBfS9iQDaxtyvauTo8wmCWNSFvqSxLMWZidySdTsB8BV61eSvZSdBYE67aDn4VrH+2sVm6tWiZrxkNlVQyukrXQGazDNELG4a2a66XoNotXlqs8OxQlhjkGzqrbW94X2BNvU+ZrItQU2paqrV5ag8q1icOsiMjC6upVhqLhhYi48CagX4ziSW6sRuLlQerdVUiZYwvWSSKszFS/ulbFLa3F5fhGMMsWZvfDOj9nLZkYqRbO/d9o/wAW/9hx6dqW63CnrpMwBtdQc3unKungKgePYDiUEizYBklgjRYzgpAFBCc45d8/meQ32ra5WIUkDMQCQLgXPIXOgvWLhYUdhOA6Oy5WVrre3J0OmZTcA+hINBbxWMEOHaZ1EbZc7gEHt5diwAzWta/MLXy1xviTYieSZt5GLa8hso9K6z7aulVwuCjbftzEcl5L8T8h4muSw4dsRIEQXmchVH2ydB+b+/wA99I3r2NdHutnMrDs3CD8K2eT1/Vr+avoKtT9nfRxcLhVA7goPeN2f8zEnyC1tlRSlKVApSlBH0pSgzo9h5Cqqpj2HkKqoFKUoFKUoOT+0boqYpv0mJbq18ygbj3mQeI1dfzDuqGg4WmKgMZ1SQBlYcj9VlPfXasbg1lQo4urb9/gQeRB1vXMMZwluHYglgThnJZiB7nfKoH1de2o909oaE10xy/KxlP1V7P8Apg+HlOBxptINY3PuyD7Q8TzHfc99dIkwgaRZSzHIDlUHsXbdrD3mtoL3sCbbmtS430Hh4hhwQQJAA8Uin4gqw+Gv/a2vcE6b4nhsgwvElJjBypPbskcr/ZPy/vMs9LK3TpH0v/Q8D+kyRHrXISGDN23dz2FNho2XUgXtYjXnK4bh8TRANBGmYKzx5UYBrag2FiRci9Y5wmExpgnsspw7dZC1z2GYWvYG3cdeYBFZTLJGJpCTJ9aOMcgqaKPvM2Y38R3VhpmKgAsBYDQAbCoXpNgTIgAiMhyuFIysEY2serd1BJFwGvdfiakDjCnUq4/WSnKcvughC7HXXL2bfmFWeIcTyxYgof1kCMxuNA2QuvnyoInhvDJFkiLRESrJI8st0IZGVwq582Z/ejFiPqX5CtmrXeh/SNp+HYXEYgjrMQFByrZczMVGnIaCptcYDK0VjdUWS/IhmZdPEZNfxCgt/wCyYO1+pj7fvdhe1c5tdNddfOoLop0m/SExESQLBiMG7xnD5gF5mNswXRW11A3udamFE0kSk/qpVcFhqVIR7MLc1dQSPxA8qDg+HjxD4vKFnkRY3e57SrqARe19tbX0HdQVwwB2SftxsUsyHS4OoV11GZSTYjvOpBqJ6bdLY8Dh83vTSXWGO+rNzJ7lG5P+tRnSP2jxxFosMOvnHIHsJ4yOPdHgO0a5TxzGySyNLM5kmbQtsABsiL9VB3fE3OtUa5xrFu7O8jZpJCWdu8nu8BsK6B7I+ghZhiZRYuOwOaxnQv4M+qr4Zj3VGdBugTY2RZ5lJgB/VodOuIOpPdCp3bn7orvfD8CsSZRvuxta5225CwAA5AAUGSqgCw2Ggr2lKgUpSgUpSgj6UpQZ0ew8hVVUx7DyFVUClKUClKUCsfHYFJUKONNwRoVPIg8jWRSg0ePDYjhr/qh1uGY3MVwoudzCTpG55xtZGOxU3vMucHxKBgQHA7Lqy5ZIz9l0YXU+BGu+u9TskYYEEAg6EEXBHiK13ifRFWYSRFkkUWVlbJKo+ysmuZfuSBl8qo0t/Z7isHIX4dici7iKQsYz4AjVPnWXD7UMThezxHCSR2061BnjPjnS4+VTEmNxcJyyoMQO9AIp/jCzZJPON/y1itx+B2yZwsnOOQGKTy6uQAn4CtdZ4leG+0vh0/uzqD3E6+m9So4phHDduMiTR727Qtl1vvppryrnfFejeEk1fDxknnkCn1WxqHj6DYQtojqPuyuP40+Jt1mHFYKKNY0MKRR2yIuXKtjmFlGgsdaweI+0Lh8Iu86eQOvztWm4L2ZYFvfSRvxTSH+41tnB/Z9w6HtJhIcw5svWH1e9SzRtBze1hp7rw/Cy4g7ZwpWMebtYD51D47C4/E642cRof5nDk+jS/wAFrdOM8dw8P6syIG2WNe0/ksSXb0FQEmGxOIayR9Qp+tMCZCPu4ZDn+LlBRWq44RwpkQBFvYADcn5sx+JNSfRv2cvO4kxa2UWIgOhPMHEEe4v9GO0edhet24D0HjhYSNcy/wDEchptdwtuxCPBBfvatphhVBZRYf8AmvifGptVjA4BYlsN7AE2A0GgAA0VQNAo0HqayqUqBSlKBSlKBSlKCPpSlBnR7DyFVVTHsPIVVQKUpQKUpQKUpQKUpQUSxKwswBB5EXHoajcd0chlXKw7P2WAkT9iQMB8LVK0oNMn9m8X83ZP+W80HyRyv9msX/8An0ynsTyj/wC5T/jgJrfaVd0aVD0OxQ/+TMPKaIf4cPeskdCC+k0jyDuknxEq/sZ0T5VtlKbEPw7ovDCLIAo5iNVhU+YjAJ+JNSkOHVBZFCjuAA/uq5SoFKUoFKUoFKUoFKUoFKUoI+lKUHi7V7SlApSlApSlApSlApSlApSlApSlApSlApSlApSlApSlApSlApSlApSlBYpSl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9" y="4182176"/>
            <a:ext cx="3090042" cy="250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105333" y="217692"/>
            <a:ext cx="3559017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0000"/>
                </a:solidFill>
              </a:rPr>
              <a:t>Data Gathering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3" name="Picture 12" descr="Slide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755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019751" y="215203"/>
            <a:ext cx="4929155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Post</a:t>
            </a:r>
            <a:r>
              <a:rPr lang="en-US" sz="3600" dirty="0">
                <a:solidFill>
                  <a:srgbClr val="000000"/>
                </a:solidFill>
              </a:rPr>
              <a:t>-Test</a:t>
            </a: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51" y="881925"/>
            <a:ext cx="4997066" cy="59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8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-business-backgrounds-wallpaper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8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12709"/>
            <a:ext cx="8229600" cy="5805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Times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735153" y="215203"/>
            <a:ext cx="2740276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Results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8" name="Picture 7" descr="Slide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98937"/>
              </p:ext>
            </p:extLst>
          </p:nvPr>
        </p:nvGraphicFramePr>
        <p:xfrm>
          <a:off x="86627" y="1693257"/>
          <a:ext cx="8951499" cy="3304148"/>
        </p:xfrm>
        <a:graphic>
          <a:graphicData uri="http://schemas.openxmlformats.org/drawingml/2006/table">
            <a:tbl>
              <a:tblPr/>
              <a:tblGrid>
                <a:gridCol w="2987429"/>
                <a:gridCol w="852010"/>
                <a:gridCol w="852010"/>
                <a:gridCol w="852010"/>
                <a:gridCol w="852010"/>
                <a:gridCol w="852010"/>
                <a:gridCol w="852010"/>
                <a:gridCol w="852010"/>
              </a:tblGrid>
              <a:tr h="244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Tasks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Participant 1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Participant 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Participant 3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Participant 4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Participant 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Participant 6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Participant 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1: Open/Start the application “UCF Newbie” 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2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2: Find the coordinates of the UCF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Library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42.6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3: Find the routes of the UCF Knight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Lynx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bus.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4: Name two restaurants in Knights Plaza.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5: Find the date of the UCF spirit splash event.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6: What does the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Millican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Hall Building hold.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7: Find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Knightro’s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photo in the Gallery.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8: How large is UCF comparative to the nation.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 9: Leave a comment about the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application.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Time/Seconds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149.47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136.82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167.5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112.02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152.1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106.4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68.3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Time/Minutes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2.28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</a:t>
                      </a:r>
                    </a:p>
                  </a:txBody>
                  <a:tcPr marL="9915" marR="9915" marT="99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0923" y="5326898"/>
            <a:ext cx="871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Participants were given 5 minutes.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Participant 1 took the longest time at 2.49. Participants 7 took the shortest time at 1.14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participant were familiar with iPhones.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participants said that they would consider downloading the </a:t>
            </a:r>
            <a:r>
              <a:rPr lang="en-US" dirty="0" smtClean="0"/>
              <a:t>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-business-backgrounds-wallpapers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75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671008" y="223437"/>
            <a:ext cx="2740276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Results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91178"/>
            <a:ext cx="8229600" cy="6574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Average Time Per Task</a:t>
            </a:r>
            <a:endParaRPr lang="en-US" dirty="0"/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93290"/>
              </p:ext>
            </p:extLst>
          </p:nvPr>
        </p:nvGraphicFramePr>
        <p:xfrm>
          <a:off x="153950" y="1548650"/>
          <a:ext cx="7772400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900" y="6003356"/>
            <a:ext cx="841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None of the participants were given time to explore the application’s features.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exploration occurred in step 2 of the experiment.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24958" y="215203"/>
            <a:ext cx="2740276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Results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956237"/>
              </p:ext>
            </p:extLst>
          </p:nvPr>
        </p:nvGraphicFramePr>
        <p:xfrm>
          <a:off x="4752412" y="1995975"/>
          <a:ext cx="4189529" cy="204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0161" y="1559679"/>
            <a:ext cx="351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Have you ever </a:t>
            </a:r>
            <a:r>
              <a:rPr lang="en-US" b="1" dirty="0" smtClean="0"/>
              <a:t>got </a:t>
            </a:r>
            <a:r>
              <a:rPr lang="en-US" b="1" dirty="0"/>
              <a:t>lost on campus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925842"/>
              </p:ext>
            </p:extLst>
          </p:nvPr>
        </p:nvGraphicFramePr>
        <p:xfrm>
          <a:off x="0" y="997038"/>
          <a:ext cx="5170162" cy="304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08593"/>
              </p:ext>
            </p:extLst>
          </p:nvPr>
        </p:nvGraphicFramePr>
        <p:xfrm>
          <a:off x="2509483" y="43121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031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-business-backgrounds-wallpaper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8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5180" y="1548650"/>
            <a:ext cx="4906586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The Original Goal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The Goal was to see if the UCF Newbie has an easy to use interface for freshman students.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Planning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Design an Interface</a:t>
            </a:r>
            <a:r>
              <a:rPr lang="en-US" dirty="0" smtClean="0"/>
              <a:t> that can </a:t>
            </a:r>
            <a:r>
              <a:rPr lang="en-US" dirty="0" smtClean="0"/>
              <a:t>be useful to incoming students unfamiliar with the </a:t>
            </a:r>
            <a:r>
              <a:rPr lang="en-US" dirty="0" smtClean="0"/>
              <a:t>UCF – Orlando campus.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Resources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Controlled</a:t>
            </a:r>
            <a:r>
              <a:rPr lang="en-US" dirty="0" smtClean="0"/>
              <a:t> </a:t>
            </a:r>
            <a:r>
              <a:rPr lang="en-US" dirty="0" smtClean="0"/>
              <a:t>room in </a:t>
            </a:r>
            <a:r>
              <a:rPr lang="en-US" dirty="0" smtClean="0"/>
              <a:t>the UCF main </a:t>
            </a:r>
            <a:r>
              <a:rPr lang="en-US" dirty="0" smtClean="0"/>
              <a:t>library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Freshman Students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54291" y="274748"/>
            <a:ext cx="2924075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Conclusion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9" name="Picture 8" descr="photo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66" y="1702582"/>
            <a:ext cx="2817970" cy="457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24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8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540" y="1197272"/>
            <a:ext cx="333902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The Usability </a:t>
            </a:r>
            <a:r>
              <a:rPr lang="en-US" sz="2800" b="1" dirty="0" smtClean="0"/>
              <a:t>Test</a:t>
            </a:r>
            <a:endParaRPr lang="en-US" sz="28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72888" y="215203"/>
            <a:ext cx="2740276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Conclusion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0310" y="2095883"/>
            <a:ext cx="39838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Conducting the Test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Observing and Gathering Data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Interface</a:t>
            </a:r>
            <a:r>
              <a:rPr lang="en-US" dirty="0" smtClean="0"/>
              <a:t> </a:t>
            </a:r>
            <a:r>
              <a:rPr lang="en-US" dirty="0" smtClean="0"/>
              <a:t>Improvement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2 participants said </a:t>
            </a:r>
            <a:r>
              <a:rPr lang="en-US" dirty="0" smtClean="0"/>
              <a:t>that </a:t>
            </a:r>
            <a:r>
              <a:rPr lang="en-US" dirty="0" smtClean="0"/>
              <a:t>the interface</a:t>
            </a:r>
            <a:r>
              <a:rPr lang="en-US" dirty="0" smtClean="0"/>
              <a:t> </a:t>
            </a:r>
            <a:r>
              <a:rPr lang="en-US" dirty="0" smtClean="0"/>
              <a:t>was </a:t>
            </a:r>
            <a:r>
              <a:rPr lang="en-US" dirty="0" smtClean="0"/>
              <a:t>hard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use at first, </a:t>
            </a:r>
            <a:r>
              <a:rPr lang="en-US" dirty="0" smtClean="0"/>
              <a:t>but </a:t>
            </a:r>
            <a:r>
              <a:rPr lang="en-US" dirty="0" smtClean="0"/>
              <a:t>after a short time of exploring it they thought it was easy to use.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Overall, the interface </a:t>
            </a:r>
            <a:r>
              <a:rPr lang="en-US" dirty="0" smtClean="0"/>
              <a:t>is overall easy to use and useful.</a:t>
            </a:r>
          </a:p>
          <a:p>
            <a:endParaRPr lang="en-US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758799"/>
              </p:ext>
            </p:extLst>
          </p:nvPr>
        </p:nvGraphicFramePr>
        <p:xfrm>
          <a:off x="4369941" y="21985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298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-business-backgrounds-wallpaper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913" y="1102962"/>
            <a:ext cx="439320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The Results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Overall, the results were </a:t>
            </a:r>
            <a:r>
              <a:rPr lang="en-US" dirty="0" smtClean="0"/>
              <a:t>positive.  All the participants were able to complete each step.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676078" y="215203"/>
            <a:ext cx="2740276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Conclusion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636391"/>
              </p:ext>
            </p:extLst>
          </p:nvPr>
        </p:nvGraphicFramePr>
        <p:xfrm>
          <a:off x="3438221" y="3206921"/>
          <a:ext cx="5306076" cy="333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4913" y="3065038"/>
            <a:ext cx="2789554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Results show </a:t>
            </a:r>
            <a:r>
              <a:rPr lang="en-US" dirty="0" smtClean="0"/>
              <a:t>that</a:t>
            </a:r>
            <a:r>
              <a:rPr lang="en-US" dirty="0" smtClean="0"/>
              <a:t> all participants were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able to use and navigate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through all the required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steps.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0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-business-backgrounds-wallpaper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887" y="1548650"/>
            <a:ext cx="566936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Students comments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Easy to use.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Helpful.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Recommendations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Make it easier to find </a:t>
            </a:r>
            <a:r>
              <a:rPr lang="en-US" dirty="0" smtClean="0"/>
              <a:t>some features</a:t>
            </a:r>
            <a:r>
              <a:rPr lang="en-US" dirty="0" smtClean="0"/>
              <a:t> </a:t>
            </a:r>
            <a:r>
              <a:rPr lang="en-US" dirty="0" smtClean="0"/>
              <a:t>on the </a:t>
            </a:r>
            <a:r>
              <a:rPr lang="en-US" dirty="0" smtClean="0"/>
              <a:t>application.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Group’s Conclusion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The feedback </a:t>
            </a:r>
            <a:r>
              <a:rPr lang="en-US" dirty="0" smtClean="0"/>
              <a:t>gathered </a:t>
            </a:r>
            <a:r>
              <a:rPr lang="en-US" dirty="0" smtClean="0"/>
              <a:t>from the participants </a:t>
            </a:r>
            <a:r>
              <a:rPr lang="en-US" dirty="0" smtClean="0"/>
              <a:t>was positive.  Most of them stated </a:t>
            </a:r>
            <a:r>
              <a:rPr lang="en-US" dirty="0" smtClean="0"/>
              <a:t>that the interface was </a:t>
            </a:r>
            <a:r>
              <a:rPr lang="en-US" dirty="0" smtClean="0"/>
              <a:t>very helpful.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41191" y="215203"/>
            <a:ext cx="3893198" cy="79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The Bottom Line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6" name="Picture 5" descr="Unknow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3" y="1906382"/>
            <a:ext cx="2365280" cy="23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420" y="196029"/>
            <a:ext cx="4366505" cy="68271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Introduction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387" y="2373121"/>
            <a:ext cx="37076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Mobil </a:t>
            </a:r>
            <a:r>
              <a:rPr lang="en-US" sz="2400" dirty="0" smtClean="0"/>
              <a:t>Application </a:t>
            </a:r>
            <a:r>
              <a:rPr lang="en-US" sz="2400" dirty="0" smtClean="0"/>
              <a:t>that provides: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Basic information about the UCF-Orlando Campus.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On-Campus Navigation and Directions, mainly for Freshman </a:t>
            </a:r>
            <a:r>
              <a:rPr lang="en-US" sz="2400" dirty="0" smtClean="0"/>
              <a:t>Students.</a:t>
            </a:r>
            <a:endParaRPr lang="en-US" sz="2400" dirty="0"/>
          </a:p>
        </p:txBody>
      </p:sp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6" name="Picture 5" descr="photo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95" y="1548650"/>
            <a:ext cx="3081370" cy="4797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75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85" y="270089"/>
            <a:ext cx="6247814" cy="79012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UCF NEWBIE Informational Features</a:t>
            </a:r>
          </a:p>
        </p:txBody>
      </p:sp>
      <p:pic>
        <p:nvPicPr>
          <p:cNvPr id="2" name="Picture 1" descr="photo 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5" y="1548650"/>
            <a:ext cx="2677890" cy="428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hoto 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71" y="1548650"/>
            <a:ext cx="2677890" cy="428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lide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58491" y="2801034"/>
            <a:ext cx="256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List Menu style to access the categories and sub-categories.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19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4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85" y="270089"/>
            <a:ext cx="6247814" cy="79012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UCF NEWBIE Informational Features</a:t>
            </a:r>
          </a:p>
        </p:txBody>
      </p:sp>
      <p:pic>
        <p:nvPicPr>
          <p:cNvPr id="8" name="Picture 7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58491" y="2313404"/>
            <a:ext cx="256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Icon Menu style to access items grouped into categories.</a:t>
            </a:r>
            <a:endParaRPr lang="en-US" sz="2400" dirty="0"/>
          </a:p>
        </p:txBody>
      </p:sp>
      <p:pic>
        <p:nvPicPr>
          <p:cNvPr id="7" name="Picture 6" descr="photo 1 (1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5" y="1548650"/>
            <a:ext cx="2744335" cy="4283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hoto 2 (1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35" y="1548649"/>
            <a:ext cx="2744335" cy="428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62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2603"/>
            <a:ext cx="6247814" cy="79012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UCF NEWBIE Navigation Features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" name="Picture 3" descr="photo 2 (2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5" y="1934217"/>
            <a:ext cx="2681145" cy="428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oto 1 (3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70" y="1934217"/>
            <a:ext cx="2681145" cy="428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848" y="2489888"/>
            <a:ext cx="280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Navigation features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reloaded on the</a:t>
            </a:r>
          </a:p>
          <a:p>
            <a:r>
              <a:rPr lang="en-US" sz="2400" dirty="0" smtClean="0"/>
              <a:t>Google Maps Mobile Widget.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82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2603"/>
            <a:ext cx="6247814" cy="79012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UCF NEWBIE Navigation Features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8848" y="1936683"/>
            <a:ext cx="2800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Turn by turn directions available in different modes, including pedestrian.</a:t>
            </a:r>
          </a:p>
          <a:p>
            <a:endParaRPr lang="en-US" sz="2400" dirty="0"/>
          </a:p>
          <a:p>
            <a:r>
              <a:rPr lang="en-US" sz="2400" dirty="0" smtClean="0"/>
              <a:t>Virtual tour of the campus with 360° view.</a:t>
            </a:r>
            <a:endParaRPr lang="en-US" sz="2400" dirty="0"/>
          </a:p>
        </p:txBody>
      </p:sp>
      <p:pic>
        <p:nvPicPr>
          <p:cNvPr id="6" name="Picture 5" descr="photo 2 (3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40" y="1934217"/>
            <a:ext cx="2681145" cy="4313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hoto 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68" y="1936683"/>
            <a:ext cx="2681145" cy="4311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73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356" y="215203"/>
            <a:ext cx="4286377" cy="74955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Usability Test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43" y="1756304"/>
            <a:ext cx="47061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Goal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To see if the UCF NEWBIE </a:t>
            </a:r>
            <a:r>
              <a:rPr lang="en-US" sz="2400" dirty="0" smtClean="0"/>
              <a:t>application </a:t>
            </a:r>
            <a:r>
              <a:rPr lang="en-US" sz="2400" dirty="0" smtClean="0"/>
              <a:t>features an easy to use interface for freshman students.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To collect feedback from participants and make improvements on the interface.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9" name="Picture 8" descr="photo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30" y="1756304"/>
            <a:ext cx="3081370" cy="4797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50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-business-backgrounds-wallpaper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905" y="215203"/>
            <a:ext cx="3032014" cy="79969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Experiment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" name="Picture 3" descr="StudentUnionInsid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3" y="1995879"/>
            <a:ext cx="3722476" cy="3674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1579" y="1995879"/>
            <a:ext cx="41603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Population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Randomly selected.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Freshmen students between</a:t>
            </a:r>
          </a:p>
          <a:p>
            <a:r>
              <a:rPr lang="en-US" sz="2400" dirty="0" smtClean="0"/>
              <a:t>    the ages of 18 and 25.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Non-Technology or engineering majors.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-business-backgrounds-wallpaper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" y="0"/>
            <a:ext cx="9144000" cy="7127388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08" y="1303276"/>
            <a:ext cx="2200320" cy="220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145119" y="215203"/>
            <a:ext cx="3032014" cy="644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0000"/>
                </a:solidFill>
              </a:rPr>
              <a:t>Experiment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3" y="215203"/>
            <a:ext cx="1449698" cy="133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7" name="Picture 2" descr="http://library.ucf.edu/Circulation/images/img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2" y="1303275"/>
            <a:ext cx="3814234" cy="25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1" y="4035789"/>
            <a:ext cx="6428622" cy="25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5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3644</TotalTime>
  <Words>653</Words>
  <Application>Microsoft Macintosh PowerPoint</Application>
  <PresentationFormat>On-screen Show (4:3)</PresentationFormat>
  <Paragraphs>190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Ulises</dc:creator>
  <cp:lastModifiedBy>Jorge Bensus</cp:lastModifiedBy>
  <cp:revision>75</cp:revision>
  <dcterms:created xsi:type="dcterms:W3CDTF">2013-10-06T16:29:17Z</dcterms:created>
  <dcterms:modified xsi:type="dcterms:W3CDTF">2013-11-12T03:01:44Z</dcterms:modified>
</cp:coreProperties>
</file>