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71" r:id="rId5"/>
    <p:sldId id="260" r:id="rId6"/>
    <p:sldId id="272"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88" d="100"/>
          <a:sy n="88"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4"/>
            </a:solidFill>
            <a:ln>
              <a:solidFill>
                <a:schemeClr val="tx1"/>
              </a:solidFill>
            </a:ln>
            <a:effectLst/>
          </c:spPr>
          <c:invertIfNegative val="0"/>
          <c:cat>
            <c:strRef>
              <c:f>Sheet1!$A$2:$A$5</c:f>
              <c:strCache>
                <c:ptCount val="4"/>
                <c:pt idx="0">
                  <c:v>Safety</c:v>
                </c:pt>
                <c:pt idx="1">
                  <c:v>Simplicity</c:v>
                </c:pt>
                <c:pt idx="2">
                  <c:v>Look</c:v>
                </c:pt>
                <c:pt idx="3">
                  <c:v>Voice Activation</c:v>
                </c:pt>
              </c:strCache>
            </c:strRef>
          </c:cat>
          <c:val>
            <c:numRef>
              <c:f>Sheet1!$B$2:$B$5</c:f>
              <c:numCache>
                <c:formatCode>General</c:formatCode>
                <c:ptCount val="4"/>
                <c:pt idx="0">
                  <c:v>9</c:v>
                </c:pt>
                <c:pt idx="1">
                  <c:v>17</c:v>
                </c:pt>
                <c:pt idx="2">
                  <c:v>11</c:v>
                </c:pt>
                <c:pt idx="3">
                  <c:v>14</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Safety</c:v>
                </c:pt>
                <c:pt idx="1">
                  <c:v>Simplicity</c:v>
                </c:pt>
                <c:pt idx="2">
                  <c:v>Look</c:v>
                </c:pt>
                <c:pt idx="3">
                  <c:v>Voice Activation</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Safety</c:v>
                </c:pt>
                <c:pt idx="1">
                  <c:v>Simplicity</c:v>
                </c:pt>
                <c:pt idx="2">
                  <c:v>Look</c:v>
                </c:pt>
                <c:pt idx="3">
                  <c:v>Voice Activation</c:v>
                </c:pt>
              </c:strCache>
            </c:strRef>
          </c:cat>
          <c:val>
            <c:numRef>
              <c:f>Sheet1!$D$2:$D$5</c:f>
              <c:numCache>
                <c:formatCode>General</c:formatCode>
                <c:ptCount val="4"/>
              </c:numCache>
            </c:numRef>
          </c:val>
        </c:ser>
        <c:dLbls>
          <c:showLegendKey val="0"/>
          <c:showVal val="0"/>
          <c:showCatName val="0"/>
          <c:showSerName val="0"/>
          <c:showPercent val="0"/>
          <c:showBubbleSize val="0"/>
        </c:dLbls>
        <c:gapWidth val="182"/>
        <c:overlap val="100"/>
        <c:axId val="189603368"/>
        <c:axId val="189607288"/>
      </c:barChart>
      <c:catAx>
        <c:axId val="189603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607288"/>
        <c:crosses val="autoZero"/>
        <c:auto val="1"/>
        <c:lblAlgn val="ctr"/>
        <c:lblOffset val="100"/>
        <c:noMultiLvlLbl val="0"/>
      </c:catAx>
      <c:valAx>
        <c:axId val="189607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60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7C9FF-B266-4052-AEA8-1BC67C900130}" type="datetimeFigureOut">
              <a:rPr lang="en-US" smtClean="0"/>
              <a:pPr/>
              <a:t>11/11/2013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CED7-28EF-4450-B670-1902097691C6}" type="slidenum">
              <a:rPr lang="en-US" smtClean="0"/>
              <a:pPr/>
              <a:t>‹#›</a:t>
            </a:fld>
            <a:endParaRPr lang="en-US"/>
          </a:p>
        </p:txBody>
      </p:sp>
    </p:spTree>
    <p:extLst>
      <p:ext uri="{BB962C8B-B14F-4D97-AF65-F5344CB8AC3E}">
        <p14:creationId xmlns:p14="http://schemas.microsoft.com/office/powerpoint/2010/main" val="150397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7CED7-28EF-4450-B670-1902097691C6}" type="slidenum">
              <a:rPr lang="en-US" smtClean="0"/>
              <a:pPr/>
              <a:t>8</a:t>
            </a:fld>
            <a:endParaRPr lang="en-US"/>
          </a:p>
        </p:txBody>
      </p:sp>
    </p:spTree>
    <p:extLst>
      <p:ext uri="{BB962C8B-B14F-4D97-AF65-F5344CB8AC3E}">
        <p14:creationId xmlns:p14="http://schemas.microsoft.com/office/powerpoint/2010/main" val="261635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Modern Oven</a:t>
            </a:r>
            <a:endParaRPr lang="en-US" dirty="0"/>
          </a:p>
        </p:txBody>
      </p:sp>
      <p:sp>
        <p:nvSpPr>
          <p:cNvPr id="3" name="Subtitle 2"/>
          <p:cNvSpPr>
            <a:spLocks noGrp="1"/>
          </p:cNvSpPr>
          <p:nvPr>
            <p:ph type="subTitle" idx="1"/>
          </p:nvPr>
        </p:nvSpPr>
        <p:spPr/>
        <p:txBody>
          <a:bodyPr/>
          <a:lstStyle/>
          <a:p>
            <a:r>
              <a:rPr lang="en-US" dirty="0" smtClean="0"/>
              <a:t>By Group 13</a:t>
            </a:r>
          </a:p>
          <a:p>
            <a:r>
              <a:rPr lang="en-US" dirty="0" smtClean="0"/>
              <a:t>Joseph </a:t>
            </a:r>
            <a:r>
              <a:rPr lang="en-US" dirty="0" err="1" smtClean="0"/>
              <a:t>Gaudreau</a:t>
            </a:r>
            <a:r>
              <a:rPr lang="en-US" dirty="0" smtClean="0"/>
              <a:t>, Hon Lee, Paul Selice, and Steve </a:t>
            </a:r>
            <a:r>
              <a:rPr lang="en-US" dirty="0" err="1" smtClean="0"/>
              <a:t>Sandifer</a:t>
            </a:r>
            <a:endParaRPr lang="en-US" dirty="0"/>
          </a:p>
        </p:txBody>
      </p:sp>
    </p:spTree>
    <p:extLst>
      <p:ext uri="{BB962C8B-B14F-4D97-AF65-F5344CB8AC3E}">
        <p14:creationId xmlns:p14="http://schemas.microsoft.com/office/powerpoint/2010/main" val="268999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Mockup of LCD </a:t>
            </a:r>
            <a:r>
              <a:rPr lang="en-US" dirty="0"/>
              <a:t>Touch Screen for Oven</a:t>
            </a:r>
          </a:p>
        </p:txBody>
      </p:sp>
      <p:sp>
        <p:nvSpPr>
          <p:cNvPr id="4" name="Rectangle 3"/>
          <p:cNvSpPr/>
          <p:nvPr/>
        </p:nvSpPr>
        <p:spPr>
          <a:xfrm>
            <a:off x="2247443" y="2434728"/>
            <a:ext cx="7722823" cy="381183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rlv.zcache.com/lock_top_secret_or_confidential_icon_photosculpture-rbb3a5e2e1d474a7d821b1daf24b281f6_x7sai_8byvr_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12290" y="2533879"/>
            <a:ext cx="760164" cy="760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59293" y="2500828"/>
            <a:ext cx="5279759" cy="1569660"/>
          </a:xfrm>
          <a:prstGeom prst="rect">
            <a:avLst/>
          </a:prstGeom>
          <a:noFill/>
        </p:spPr>
        <p:txBody>
          <a:bodyPr wrap="square" rtlCol="0">
            <a:spAutoFit/>
          </a:bodyPr>
          <a:lstStyle/>
          <a:p>
            <a:r>
              <a:rPr lang="en-US" sz="9600" dirty="0" smtClean="0">
                <a:solidFill>
                  <a:schemeClr val="bg1"/>
                </a:solidFill>
              </a:rPr>
              <a:t>12:00 AM</a:t>
            </a:r>
            <a:endParaRPr lang="en-US" sz="9600" dirty="0">
              <a:solidFill>
                <a:schemeClr val="bg1"/>
              </a:solidFill>
            </a:endParaRPr>
          </a:p>
        </p:txBody>
      </p:sp>
      <p:sp>
        <p:nvSpPr>
          <p:cNvPr id="6" name="TextBox 5"/>
          <p:cNvSpPr txBox="1"/>
          <p:nvPr/>
        </p:nvSpPr>
        <p:spPr>
          <a:xfrm>
            <a:off x="2478795" y="4164373"/>
            <a:ext cx="4021157" cy="707886"/>
          </a:xfrm>
          <a:prstGeom prst="rect">
            <a:avLst/>
          </a:prstGeom>
          <a:noFill/>
        </p:spPr>
        <p:txBody>
          <a:bodyPr wrap="square" rtlCol="0">
            <a:spAutoFit/>
          </a:bodyPr>
          <a:lstStyle/>
          <a:p>
            <a:r>
              <a:rPr lang="en-US" sz="3200" dirty="0" smtClean="0">
                <a:solidFill>
                  <a:schemeClr val="bg1"/>
                </a:solidFill>
              </a:rPr>
              <a:t>Current Temp: </a:t>
            </a:r>
            <a:r>
              <a:rPr lang="en-US" sz="4000" dirty="0" smtClean="0">
                <a:solidFill>
                  <a:schemeClr val="bg1"/>
                </a:solidFill>
              </a:rPr>
              <a:t>350 F</a:t>
            </a:r>
            <a:endParaRPr lang="en-US" sz="4000" dirty="0">
              <a:solidFill>
                <a:schemeClr val="bg1"/>
              </a:solidFill>
            </a:endParaRPr>
          </a:p>
        </p:txBody>
      </p:sp>
      <p:sp>
        <p:nvSpPr>
          <p:cNvPr id="8" name="Isosceles Triangle 7"/>
          <p:cNvSpPr/>
          <p:nvPr/>
        </p:nvSpPr>
        <p:spPr>
          <a:xfrm>
            <a:off x="6218784" y="4070488"/>
            <a:ext cx="548640" cy="365760"/>
          </a:xfrm>
          <a:prstGeom prst="triangle">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6215715" y="4519116"/>
            <a:ext cx="548640" cy="365760"/>
          </a:xfrm>
          <a:prstGeom prst="triangle">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10008" y="4988801"/>
            <a:ext cx="4408585" cy="1200329"/>
          </a:xfrm>
          <a:prstGeom prst="rect">
            <a:avLst/>
          </a:prstGeom>
          <a:noFill/>
        </p:spPr>
        <p:txBody>
          <a:bodyPr wrap="square" rtlCol="0">
            <a:spAutoFit/>
          </a:bodyPr>
          <a:lstStyle/>
          <a:p>
            <a:r>
              <a:rPr lang="en-US" sz="3200" dirty="0" smtClean="0">
                <a:solidFill>
                  <a:schemeClr val="bg1"/>
                </a:solidFill>
              </a:rPr>
              <a:t>Current Time Remaining: </a:t>
            </a:r>
            <a:endParaRPr lang="en-US" sz="4000" dirty="0">
              <a:solidFill>
                <a:schemeClr val="bg1"/>
              </a:solidFill>
            </a:endParaRPr>
          </a:p>
          <a:p>
            <a:r>
              <a:rPr lang="en-US" sz="4000" dirty="0" smtClean="0">
                <a:solidFill>
                  <a:schemeClr val="bg1"/>
                </a:solidFill>
              </a:rPr>
              <a:t>10:00 min.</a:t>
            </a:r>
            <a:endParaRPr lang="en-US" sz="4000" dirty="0">
              <a:solidFill>
                <a:schemeClr val="bg1"/>
              </a:solidFill>
            </a:endParaRPr>
          </a:p>
        </p:txBody>
      </p:sp>
      <p:sp>
        <p:nvSpPr>
          <p:cNvPr id="13" name="TextBox 12"/>
          <p:cNvSpPr txBox="1"/>
          <p:nvPr/>
        </p:nvSpPr>
        <p:spPr>
          <a:xfrm>
            <a:off x="7006728" y="3936944"/>
            <a:ext cx="1288973" cy="2308324"/>
          </a:xfrm>
          <a:prstGeom prst="rect">
            <a:avLst/>
          </a:prstGeom>
          <a:noFill/>
        </p:spPr>
        <p:txBody>
          <a:bodyPr wrap="square" rtlCol="0">
            <a:spAutoFit/>
          </a:bodyPr>
          <a:lstStyle/>
          <a:p>
            <a:pPr algn="ctr"/>
            <a:r>
              <a:rPr lang="en-US" sz="3600" dirty="0" smtClean="0">
                <a:solidFill>
                  <a:schemeClr val="bg1"/>
                </a:solidFill>
              </a:rPr>
              <a:t>1 2 3 4 5 6 7 8 9 0</a:t>
            </a:r>
            <a:endParaRPr lang="en-US" sz="3600" dirty="0">
              <a:solidFill>
                <a:schemeClr val="bg1"/>
              </a:solidFill>
            </a:endParaRPr>
          </a:p>
        </p:txBody>
      </p:sp>
      <p:sp>
        <p:nvSpPr>
          <p:cNvPr id="12" name="Rectangle 11"/>
          <p:cNvSpPr/>
          <p:nvPr/>
        </p:nvSpPr>
        <p:spPr>
          <a:xfrm>
            <a:off x="2379643" y="2533879"/>
            <a:ext cx="1079650" cy="635313"/>
          </a:xfrm>
          <a:prstGeom prst="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57609" y="2522861"/>
            <a:ext cx="1079650" cy="646331"/>
          </a:xfrm>
          <a:prstGeom prst="rect">
            <a:avLst/>
          </a:prstGeom>
          <a:noFill/>
        </p:spPr>
        <p:txBody>
          <a:bodyPr wrap="square" rtlCol="0">
            <a:spAutoFit/>
          </a:bodyPr>
          <a:lstStyle/>
          <a:p>
            <a:pPr algn="ctr"/>
            <a:r>
              <a:rPr lang="en-US" dirty="0" smtClean="0">
                <a:solidFill>
                  <a:schemeClr val="bg1"/>
                </a:solidFill>
              </a:rPr>
              <a:t>Standard Mode</a:t>
            </a:r>
            <a:endParaRPr lang="en-US" dirty="0">
              <a:solidFill>
                <a:schemeClr val="bg1"/>
              </a:solidFill>
            </a:endParaRPr>
          </a:p>
        </p:txBody>
      </p:sp>
    </p:spTree>
    <p:extLst>
      <p:ext uri="{BB962C8B-B14F-4D97-AF65-F5344CB8AC3E}">
        <p14:creationId xmlns:p14="http://schemas.microsoft.com/office/powerpoint/2010/main" val="380440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Screens for each Burner</a:t>
            </a:r>
            <a:endParaRPr lang="en-US" dirty="0"/>
          </a:p>
        </p:txBody>
      </p:sp>
      <p:sp>
        <p:nvSpPr>
          <p:cNvPr id="3" name="Content Placeholder 2"/>
          <p:cNvSpPr>
            <a:spLocks noGrp="1"/>
          </p:cNvSpPr>
          <p:nvPr>
            <p:ph idx="1"/>
          </p:nvPr>
        </p:nvSpPr>
        <p:spPr/>
        <p:txBody>
          <a:bodyPr/>
          <a:lstStyle/>
          <a:p>
            <a:r>
              <a:rPr lang="en-US" dirty="0" smtClean="0"/>
              <a:t>LCD Screen relays the current setting for each burner.</a:t>
            </a:r>
          </a:p>
          <a:p>
            <a:r>
              <a:rPr lang="en-US" dirty="0" smtClean="0"/>
              <a:t>This setting is controlled by two buttons (up and down) next to each LCD, going from OFF, to the traditional 1-10 range for a burner.</a:t>
            </a:r>
            <a:endParaRPr lang="en-US" dirty="0"/>
          </a:p>
        </p:txBody>
      </p:sp>
    </p:spTree>
    <p:extLst>
      <p:ext uri="{BB962C8B-B14F-4D97-AF65-F5344CB8AC3E}">
        <p14:creationId xmlns:p14="http://schemas.microsoft.com/office/powerpoint/2010/main" val="324350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Mockup of </a:t>
            </a:r>
            <a:r>
              <a:rPr lang="en-US" dirty="0"/>
              <a:t>LCD Screens for each Burner</a:t>
            </a:r>
          </a:p>
        </p:txBody>
      </p:sp>
      <p:sp>
        <p:nvSpPr>
          <p:cNvPr id="4" name="Oval 3"/>
          <p:cNvSpPr/>
          <p:nvPr/>
        </p:nvSpPr>
        <p:spPr>
          <a:xfrm>
            <a:off x="1295402" y="2688771"/>
            <a:ext cx="3135087" cy="3167743"/>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07028" y="3094366"/>
            <a:ext cx="2231572" cy="523220"/>
          </a:xfrm>
          <a:prstGeom prst="rect">
            <a:avLst/>
          </a:prstGeom>
          <a:noFill/>
        </p:spPr>
        <p:txBody>
          <a:bodyPr wrap="square" rtlCol="0">
            <a:spAutoFit/>
          </a:bodyPr>
          <a:lstStyle/>
          <a:p>
            <a:pPr algn="ctr"/>
            <a:r>
              <a:rPr lang="en-US" sz="2800" dirty="0" smtClean="0">
                <a:solidFill>
                  <a:schemeClr val="bg1"/>
                </a:solidFill>
                <a:latin typeface="+mj-lt"/>
              </a:rPr>
              <a:t>Current Level:</a:t>
            </a:r>
            <a:endParaRPr lang="en-US" sz="2800" dirty="0">
              <a:solidFill>
                <a:schemeClr val="bg1"/>
              </a:solidFill>
              <a:latin typeface="+mj-lt"/>
            </a:endParaRPr>
          </a:p>
        </p:txBody>
      </p:sp>
      <p:sp>
        <p:nvSpPr>
          <p:cNvPr id="6" name="TextBox 5"/>
          <p:cNvSpPr txBox="1"/>
          <p:nvPr/>
        </p:nvSpPr>
        <p:spPr>
          <a:xfrm>
            <a:off x="1747159" y="3717794"/>
            <a:ext cx="2231572" cy="1569660"/>
          </a:xfrm>
          <a:prstGeom prst="rect">
            <a:avLst/>
          </a:prstGeom>
          <a:noFill/>
        </p:spPr>
        <p:txBody>
          <a:bodyPr wrap="square" rtlCol="0">
            <a:spAutoFit/>
          </a:bodyPr>
          <a:lstStyle/>
          <a:p>
            <a:pPr algn="ctr"/>
            <a:r>
              <a:rPr lang="en-US" sz="9600" dirty="0" smtClean="0">
                <a:solidFill>
                  <a:schemeClr val="bg1"/>
                </a:solidFill>
                <a:latin typeface="+mj-lt"/>
              </a:rPr>
              <a:t>10</a:t>
            </a:r>
            <a:endParaRPr lang="en-US" sz="9600" dirty="0">
              <a:solidFill>
                <a:schemeClr val="bg1"/>
              </a:solidFill>
              <a:latin typeface="+mj-lt"/>
            </a:endParaRPr>
          </a:p>
        </p:txBody>
      </p:sp>
      <p:sp>
        <p:nvSpPr>
          <p:cNvPr id="7" name="Isosceles Triangle 6"/>
          <p:cNvSpPr/>
          <p:nvPr/>
        </p:nvSpPr>
        <p:spPr>
          <a:xfrm>
            <a:off x="4593770" y="2906475"/>
            <a:ext cx="1463040" cy="1186554"/>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4590288" y="4399157"/>
            <a:ext cx="1463040" cy="1186554"/>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43661" y="3569809"/>
            <a:ext cx="756291" cy="461665"/>
          </a:xfrm>
          <a:prstGeom prst="rect">
            <a:avLst/>
          </a:prstGeom>
          <a:noFill/>
        </p:spPr>
        <p:txBody>
          <a:bodyPr wrap="square" rtlCol="0">
            <a:spAutoFit/>
          </a:bodyPr>
          <a:lstStyle/>
          <a:p>
            <a:pPr algn="ctr"/>
            <a:r>
              <a:rPr lang="en-US" sz="2400" dirty="0" smtClean="0">
                <a:solidFill>
                  <a:schemeClr val="bg1"/>
                </a:solidFill>
                <a:latin typeface="+mj-lt"/>
              </a:rPr>
              <a:t>UP</a:t>
            </a:r>
            <a:endParaRPr lang="en-US" sz="2400" dirty="0">
              <a:solidFill>
                <a:schemeClr val="bg1"/>
              </a:solidFill>
              <a:latin typeface="+mj-lt"/>
            </a:endParaRPr>
          </a:p>
        </p:txBody>
      </p:sp>
      <p:sp>
        <p:nvSpPr>
          <p:cNvPr id="11" name="TextBox 10"/>
          <p:cNvSpPr txBox="1"/>
          <p:nvPr/>
        </p:nvSpPr>
        <p:spPr>
          <a:xfrm>
            <a:off x="4634630" y="4399157"/>
            <a:ext cx="1365946" cy="461665"/>
          </a:xfrm>
          <a:prstGeom prst="rect">
            <a:avLst/>
          </a:prstGeom>
          <a:noFill/>
        </p:spPr>
        <p:txBody>
          <a:bodyPr wrap="square" rtlCol="0">
            <a:spAutoFit/>
          </a:bodyPr>
          <a:lstStyle/>
          <a:p>
            <a:pPr algn="ctr"/>
            <a:r>
              <a:rPr lang="en-US" sz="2400" dirty="0" smtClean="0">
                <a:solidFill>
                  <a:schemeClr val="bg1"/>
                </a:solidFill>
                <a:latin typeface="+mj-lt"/>
              </a:rPr>
              <a:t>DOWN</a:t>
            </a:r>
            <a:endParaRPr lang="en-US" sz="2400" dirty="0">
              <a:solidFill>
                <a:schemeClr val="bg1"/>
              </a:solidFill>
              <a:latin typeface="+mj-lt"/>
            </a:endParaRPr>
          </a:p>
        </p:txBody>
      </p:sp>
      <p:grpSp>
        <p:nvGrpSpPr>
          <p:cNvPr id="3" name="Group 2"/>
          <p:cNvGrpSpPr/>
          <p:nvPr/>
        </p:nvGrpSpPr>
        <p:grpSpPr>
          <a:xfrm>
            <a:off x="6370520" y="2778541"/>
            <a:ext cx="4761408" cy="3167743"/>
            <a:chOff x="6370520" y="2778541"/>
            <a:chExt cx="4761408" cy="3167743"/>
          </a:xfrm>
        </p:grpSpPr>
        <p:sp>
          <p:nvSpPr>
            <p:cNvPr id="12" name="Oval 11"/>
            <p:cNvSpPr/>
            <p:nvPr/>
          </p:nvSpPr>
          <p:spPr>
            <a:xfrm>
              <a:off x="6370520" y="2778541"/>
              <a:ext cx="3135087" cy="3167743"/>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82146" y="3184136"/>
              <a:ext cx="2231572" cy="523220"/>
            </a:xfrm>
            <a:prstGeom prst="rect">
              <a:avLst/>
            </a:prstGeom>
            <a:noFill/>
          </p:spPr>
          <p:txBody>
            <a:bodyPr wrap="square" rtlCol="0">
              <a:spAutoFit/>
            </a:bodyPr>
            <a:lstStyle/>
            <a:p>
              <a:pPr algn="ctr"/>
              <a:r>
                <a:rPr lang="en-US" sz="2800" dirty="0" smtClean="0">
                  <a:solidFill>
                    <a:schemeClr val="bg1"/>
                  </a:solidFill>
                  <a:latin typeface="+mj-lt"/>
                </a:rPr>
                <a:t>Current Level:</a:t>
              </a:r>
              <a:endParaRPr lang="en-US" sz="2800" dirty="0">
                <a:solidFill>
                  <a:schemeClr val="bg1"/>
                </a:solidFill>
                <a:latin typeface="+mj-lt"/>
              </a:endParaRPr>
            </a:p>
          </p:txBody>
        </p:sp>
        <p:sp>
          <p:nvSpPr>
            <p:cNvPr id="14" name="TextBox 13"/>
            <p:cNvSpPr txBox="1"/>
            <p:nvPr/>
          </p:nvSpPr>
          <p:spPr>
            <a:xfrm>
              <a:off x="6822277" y="3807564"/>
              <a:ext cx="2231572" cy="1323439"/>
            </a:xfrm>
            <a:prstGeom prst="rect">
              <a:avLst/>
            </a:prstGeom>
            <a:noFill/>
          </p:spPr>
          <p:txBody>
            <a:bodyPr wrap="square" rtlCol="0">
              <a:spAutoFit/>
            </a:bodyPr>
            <a:lstStyle/>
            <a:p>
              <a:pPr algn="ctr"/>
              <a:r>
                <a:rPr lang="en-US" sz="8000" dirty="0" smtClean="0">
                  <a:solidFill>
                    <a:schemeClr val="bg1"/>
                  </a:solidFill>
                  <a:latin typeface="+mj-lt"/>
                </a:rPr>
                <a:t>OFF</a:t>
              </a:r>
              <a:endParaRPr lang="en-US" sz="8000" dirty="0">
                <a:solidFill>
                  <a:schemeClr val="bg1"/>
                </a:solidFill>
                <a:latin typeface="+mj-lt"/>
              </a:endParaRPr>
            </a:p>
          </p:txBody>
        </p:sp>
        <p:sp>
          <p:nvSpPr>
            <p:cNvPr id="15" name="Isosceles Triangle 14"/>
            <p:cNvSpPr/>
            <p:nvPr/>
          </p:nvSpPr>
          <p:spPr>
            <a:xfrm>
              <a:off x="9668888" y="2996245"/>
              <a:ext cx="1463040" cy="1186554"/>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9665406" y="4488927"/>
              <a:ext cx="1463040" cy="1186554"/>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18779" y="3659579"/>
              <a:ext cx="756291" cy="461665"/>
            </a:xfrm>
            <a:prstGeom prst="rect">
              <a:avLst/>
            </a:prstGeom>
            <a:noFill/>
          </p:spPr>
          <p:txBody>
            <a:bodyPr wrap="square" rtlCol="0">
              <a:spAutoFit/>
            </a:bodyPr>
            <a:lstStyle/>
            <a:p>
              <a:pPr algn="ctr"/>
              <a:r>
                <a:rPr lang="en-US" sz="2400" dirty="0" smtClean="0">
                  <a:solidFill>
                    <a:schemeClr val="bg1"/>
                  </a:solidFill>
                  <a:latin typeface="+mj-lt"/>
                </a:rPr>
                <a:t>UP</a:t>
              </a:r>
              <a:endParaRPr lang="en-US" sz="2400" dirty="0">
                <a:solidFill>
                  <a:schemeClr val="bg1"/>
                </a:solidFill>
                <a:latin typeface="+mj-lt"/>
              </a:endParaRPr>
            </a:p>
          </p:txBody>
        </p:sp>
        <p:sp>
          <p:nvSpPr>
            <p:cNvPr id="18" name="TextBox 17"/>
            <p:cNvSpPr txBox="1"/>
            <p:nvPr/>
          </p:nvSpPr>
          <p:spPr>
            <a:xfrm>
              <a:off x="9709748" y="4488927"/>
              <a:ext cx="1365946" cy="461665"/>
            </a:xfrm>
            <a:prstGeom prst="rect">
              <a:avLst/>
            </a:prstGeom>
            <a:noFill/>
          </p:spPr>
          <p:txBody>
            <a:bodyPr wrap="square" rtlCol="0">
              <a:spAutoFit/>
            </a:bodyPr>
            <a:lstStyle/>
            <a:p>
              <a:pPr algn="ctr"/>
              <a:r>
                <a:rPr lang="en-US" sz="2400" dirty="0" smtClean="0">
                  <a:solidFill>
                    <a:schemeClr val="bg1"/>
                  </a:solidFill>
                  <a:latin typeface="+mj-lt"/>
                </a:rPr>
                <a:t>DOWN</a:t>
              </a:r>
              <a:endParaRPr lang="en-US" sz="2400" dirty="0">
                <a:solidFill>
                  <a:schemeClr val="bg1"/>
                </a:solidFill>
                <a:latin typeface="+mj-lt"/>
              </a:endParaRPr>
            </a:p>
          </p:txBody>
        </p:sp>
      </p:grpSp>
      <p:sp>
        <p:nvSpPr>
          <p:cNvPr id="19" name="TextBox 18"/>
          <p:cNvSpPr txBox="1"/>
          <p:nvPr/>
        </p:nvSpPr>
        <p:spPr>
          <a:xfrm>
            <a:off x="2262555" y="5287108"/>
            <a:ext cx="1324708" cy="433754"/>
          </a:xfrm>
          <a:prstGeom prst="rect">
            <a:avLst/>
          </a:prstGeom>
          <a:noFill/>
        </p:spPr>
        <p:txBody>
          <a:bodyPr wrap="square" rtlCol="0">
            <a:prstTxWarp prst="textArchDown">
              <a:avLst/>
            </a:prstTxWarp>
            <a:spAutoFit/>
          </a:bodyPr>
          <a:lstStyle/>
          <a:p>
            <a:r>
              <a:rPr lang="en-US" dirty="0" smtClean="0">
                <a:solidFill>
                  <a:schemeClr val="bg1"/>
                </a:solidFill>
              </a:rPr>
              <a:t>Time On: 5:25</a:t>
            </a:r>
            <a:endParaRPr lang="en-US" dirty="0">
              <a:solidFill>
                <a:schemeClr val="bg1"/>
              </a:solidFill>
            </a:endParaRPr>
          </a:p>
        </p:txBody>
      </p:sp>
      <p:sp>
        <p:nvSpPr>
          <p:cNvPr id="20" name="TextBox 19"/>
          <p:cNvSpPr txBox="1"/>
          <p:nvPr/>
        </p:nvSpPr>
        <p:spPr>
          <a:xfrm>
            <a:off x="7315201" y="5404340"/>
            <a:ext cx="1324708" cy="433754"/>
          </a:xfrm>
          <a:prstGeom prst="rect">
            <a:avLst/>
          </a:prstGeom>
          <a:noFill/>
        </p:spPr>
        <p:txBody>
          <a:bodyPr wrap="square" rtlCol="0">
            <a:prstTxWarp prst="textArchDown">
              <a:avLst/>
            </a:prstTxWarp>
            <a:spAutoFit/>
          </a:bodyPr>
          <a:lstStyle/>
          <a:p>
            <a:r>
              <a:rPr lang="en-US" dirty="0" smtClean="0">
                <a:solidFill>
                  <a:schemeClr val="bg1"/>
                </a:solidFill>
              </a:rPr>
              <a:t>Time On: 5:25</a:t>
            </a:r>
            <a:endParaRPr lang="en-US" dirty="0">
              <a:solidFill>
                <a:schemeClr val="bg1"/>
              </a:solidFill>
            </a:endParaRPr>
          </a:p>
        </p:txBody>
      </p:sp>
    </p:spTree>
    <p:extLst>
      <p:ext uri="{BB962C8B-B14F-4D97-AF65-F5344CB8AC3E}">
        <p14:creationId xmlns:p14="http://schemas.microsoft.com/office/powerpoint/2010/main" val="2547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Oven will verify that voice command is correct by reading it back to the user, forcing the user to ‘OK’ it.</a:t>
            </a:r>
          </a:p>
          <a:p>
            <a:r>
              <a:rPr lang="en-US" dirty="0" smtClean="0"/>
              <a:t>Oven can be locked (by a voice command or physical button press) to prevent a child from using oven features.</a:t>
            </a:r>
          </a:p>
          <a:p>
            <a:r>
              <a:rPr lang="en-US" dirty="0" smtClean="0"/>
              <a:t>If the oven detects an unknown object on the cooktop, or smoke in the oven, it will sound an alarm, alerting the user to the issue and will power down after 30 seconds, if no response.</a:t>
            </a:r>
          </a:p>
          <a:p>
            <a:r>
              <a:rPr lang="en-US" dirty="0" smtClean="0"/>
              <a:t>Color coded levels of heat to make it clear when a burner is hot.</a:t>
            </a:r>
            <a:endParaRPr lang="en-US" dirty="0"/>
          </a:p>
        </p:txBody>
      </p:sp>
    </p:spTree>
    <p:extLst>
      <p:ext uri="{BB962C8B-B14F-4D97-AF65-F5344CB8AC3E}">
        <p14:creationId xmlns:p14="http://schemas.microsoft.com/office/powerpoint/2010/main" val="34724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a:t>
            </a:r>
            <a:endParaRPr lang="en-US" dirty="0"/>
          </a:p>
        </p:txBody>
      </p:sp>
      <p:sp>
        <p:nvSpPr>
          <p:cNvPr id="3" name="Content Placeholder 2"/>
          <p:cNvSpPr>
            <a:spLocks noGrp="1"/>
          </p:cNvSpPr>
          <p:nvPr>
            <p:ph idx="1"/>
          </p:nvPr>
        </p:nvSpPr>
        <p:spPr/>
        <p:txBody>
          <a:bodyPr/>
          <a:lstStyle/>
          <a:p>
            <a:r>
              <a:rPr lang="en-US" dirty="0" smtClean="0"/>
              <a:t>For users who may not want to use voice control, the oven offers a ‘Standard Mode’, where it reverts to having controls like a traditional oven.</a:t>
            </a:r>
            <a:endParaRPr lang="en-US" dirty="0"/>
          </a:p>
        </p:txBody>
      </p:sp>
    </p:spTree>
    <p:extLst>
      <p:ext uri="{BB962C8B-B14F-4D97-AF65-F5344CB8AC3E}">
        <p14:creationId xmlns:p14="http://schemas.microsoft.com/office/powerpoint/2010/main" val="196707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Mockup of Modern Oven</a:t>
            </a:r>
            <a:endParaRPr lang="en-US" dirty="0"/>
          </a:p>
        </p:txBody>
      </p:sp>
      <p:grpSp>
        <p:nvGrpSpPr>
          <p:cNvPr id="2051" name="Group 2050"/>
          <p:cNvGrpSpPr/>
          <p:nvPr/>
        </p:nvGrpSpPr>
        <p:grpSpPr>
          <a:xfrm>
            <a:off x="3778787" y="2489812"/>
            <a:ext cx="4188246" cy="3877939"/>
            <a:chOff x="4190159" y="2697297"/>
            <a:chExt cx="3732805" cy="3670454"/>
          </a:xfrm>
        </p:grpSpPr>
        <p:sp>
          <p:nvSpPr>
            <p:cNvPr id="4" name="Rectangle 3"/>
            <p:cNvSpPr/>
            <p:nvPr/>
          </p:nvSpPr>
          <p:spPr>
            <a:xfrm>
              <a:off x="4269035" y="3580482"/>
              <a:ext cx="3653929" cy="2787268"/>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ainless_texture_by_cybercop71.jpg (1680×1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034" y="3580482"/>
              <a:ext cx="3653930" cy="278726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594034" y="3899971"/>
              <a:ext cx="1002535" cy="89236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4033" y="4974116"/>
              <a:ext cx="1002535" cy="89236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20149" y="3899971"/>
              <a:ext cx="1002535" cy="89236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20149" y="4974116"/>
              <a:ext cx="1002535" cy="892366"/>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tainless_texture_by_cybercop71.jpg (1680×1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69034" y="2697297"/>
              <a:ext cx="3653930" cy="87951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574" y="2761828"/>
              <a:ext cx="1424849" cy="710412"/>
            </a:xfrm>
            <a:prstGeom prst="rect">
              <a:avLst/>
            </a:prstGeom>
          </p:spPr>
        </p:pic>
        <p:sp>
          <p:nvSpPr>
            <p:cNvPr id="46" name="Oval 45"/>
            <p:cNvSpPr/>
            <p:nvPr/>
          </p:nvSpPr>
          <p:spPr>
            <a:xfrm>
              <a:off x="4409500" y="2711527"/>
              <a:ext cx="365760" cy="365760"/>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194668" y="2717796"/>
              <a:ext cx="811629" cy="184666"/>
            </a:xfrm>
            <a:prstGeom prst="rect">
              <a:avLst/>
            </a:prstGeom>
            <a:noFill/>
          </p:spPr>
          <p:txBody>
            <a:bodyPr wrap="square" rtlCol="0">
              <a:spAutoFit/>
            </a:bodyPr>
            <a:lstStyle/>
            <a:p>
              <a:pPr algn="ctr"/>
              <a:r>
                <a:rPr lang="en-US" sz="600" dirty="0" smtClean="0">
                  <a:solidFill>
                    <a:schemeClr val="bg1"/>
                  </a:solidFill>
                  <a:latin typeface="+mj-lt"/>
                </a:rPr>
                <a:t>Current:</a:t>
              </a:r>
              <a:endParaRPr lang="en-US" sz="600" dirty="0">
                <a:solidFill>
                  <a:schemeClr val="bg1"/>
                </a:solidFill>
                <a:latin typeface="+mj-lt"/>
              </a:endParaRPr>
            </a:p>
          </p:txBody>
        </p:sp>
        <p:sp>
          <p:nvSpPr>
            <p:cNvPr id="48" name="Oval 47"/>
            <p:cNvSpPr/>
            <p:nvPr/>
          </p:nvSpPr>
          <p:spPr>
            <a:xfrm>
              <a:off x="4409500" y="3129503"/>
              <a:ext cx="365760" cy="365760"/>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233857" y="2719582"/>
              <a:ext cx="365760" cy="365760"/>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233857" y="3148197"/>
              <a:ext cx="365760" cy="365760"/>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194667" y="3135609"/>
              <a:ext cx="811629" cy="184666"/>
            </a:xfrm>
            <a:prstGeom prst="rect">
              <a:avLst/>
            </a:prstGeom>
            <a:noFill/>
          </p:spPr>
          <p:txBody>
            <a:bodyPr wrap="square" rtlCol="0">
              <a:spAutoFit/>
            </a:bodyPr>
            <a:lstStyle/>
            <a:p>
              <a:pPr algn="ctr"/>
              <a:r>
                <a:rPr lang="en-US" sz="600" dirty="0" smtClean="0">
                  <a:solidFill>
                    <a:schemeClr val="bg1"/>
                  </a:solidFill>
                  <a:latin typeface="+mj-lt"/>
                </a:rPr>
                <a:t>Current:</a:t>
              </a:r>
              <a:endParaRPr lang="en-US" sz="600" dirty="0">
                <a:solidFill>
                  <a:schemeClr val="bg1"/>
                </a:solidFill>
                <a:latin typeface="+mj-lt"/>
              </a:endParaRPr>
            </a:p>
          </p:txBody>
        </p:sp>
        <p:sp>
          <p:nvSpPr>
            <p:cNvPr id="53" name="TextBox 52"/>
            <p:cNvSpPr txBox="1"/>
            <p:nvPr/>
          </p:nvSpPr>
          <p:spPr>
            <a:xfrm>
              <a:off x="7014697" y="2719768"/>
              <a:ext cx="811629" cy="184666"/>
            </a:xfrm>
            <a:prstGeom prst="rect">
              <a:avLst/>
            </a:prstGeom>
            <a:noFill/>
          </p:spPr>
          <p:txBody>
            <a:bodyPr wrap="square" rtlCol="0">
              <a:spAutoFit/>
            </a:bodyPr>
            <a:lstStyle/>
            <a:p>
              <a:pPr algn="ctr"/>
              <a:r>
                <a:rPr lang="en-US" sz="600" dirty="0" smtClean="0">
                  <a:solidFill>
                    <a:schemeClr val="bg1"/>
                  </a:solidFill>
                  <a:latin typeface="+mj-lt"/>
                </a:rPr>
                <a:t>Current:</a:t>
              </a:r>
              <a:endParaRPr lang="en-US" sz="600" dirty="0">
                <a:solidFill>
                  <a:schemeClr val="bg1"/>
                </a:solidFill>
                <a:latin typeface="+mj-lt"/>
              </a:endParaRPr>
            </a:p>
          </p:txBody>
        </p:sp>
        <p:sp>
          <p:nvSpPr>
            <p:cNvPr id="54" name="TextBox 53"/>
            <p:cNvSpPr txBox="1"/>
            <p:nvPr/>
          </p:nvSpPr>
          <p:spPr>
            <a:xfrm>
              <a:off x="7026435" y="3144527"/>
              <a:ext cx="811629" cy="184666"/>
            </a:xfrm>
            <a:prstGeom prst="rect">
              <a:avLst/>
            </a:prstGeom>
            <a:noFill/>
          </p:spPr>
          <p:txBody>
            <a:bodyPr wrap="square" rtlCol="0">
              <a:spAutoFit/>
            </a:bodyPr>
            <a:lstStyle/>
            <a:p>
              <a:pPr algn="ctr"/>
              <a:r>
                <a:rPr lang="en-US" sz="600" dirty="0" smtClean="0">
                  <a:solidFill>
                    <a:schemeClr val="bg1"/>
                  </a:solidFill>
                  <a:latin typeface="+mj-lt"/>
                </a:rPr>
                <a:t>Current:</a:t>
              </a:r>
              <a:endParaRPr lang="en-US" sz="600" dirty="0">
                <a:solidFill>
                  <a:schemeClr val="bg1"/>
                </a:solidFill>
                <a:latin typeface="+mj-lt"/>
              </a:endParaRPr>
            </a:p>
          </p:txBody>
        </p:sp>
        <p:sp>
          <p:nvSpPr>
            <p:cNvPr id="55" name="Isosceles Triangle 54"/>
            <p:cNvSpPr/>
            <p:nvPr/>
          </p:nvSpPr>
          <p:spPr>
            <a:xfrm>
              <a:off x="4825123" y="2719186"/>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4834302" y="3135991"/>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7655184" y="2738032"/>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7656783" y="3184991"/>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4833279" y="3345837"/>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4829793" y="2947433"/>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7661197" y="2978125"/>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7648649" y="3437278"/>
              <a:ext cx="182880" cy="182880"/>
            </a:xfrm>
            <a:prstGeom prst="triangl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192829" y="3254958"/>
              <a:ext cx="811629" cy="215444"/>
            </a:xfrm>
            <a:prstGeom prst="rect">
              <a:avLst/>
            </a:prstGeom>
            <a:noFill/>
          </p:spPr>
          <p:txBody>
            <a:bodyPr wrap="square" rtlCol="0">
              <a:spAutoFit/>
            </a:bodyPr>
            <a:lstStyle/>
            <a:p>
              <a:pPr algn="ctr"/>
              <a:r>
                <a:rPr lang="en-US" sz="800" dirty="0" smtClean="0">
                  <a:solidFill>
                    <a:schemeClr val="bg1"/>
                  </a:solidFill>
                  <a:latin typeface="+mj-lt"/>
                </a:rPr>
                <a:t>OFF</a:t>
              </a:r>
              <a:endParaRPr lang="en-US" sz="800" dirty="0">
                <a:solidFill>
                  <a:schemeClr val="bg1"/>
                </a:solidFill>
                <a:latin typeface="+mj-lt"/>
              </a:endParaRPr>
            </a:p>
          </p:txBody>
        </p:sp>
        <p:sp>
          <p:nvSpPr>
            <p:cNvPr id="65" name="TextBox 64"/>
            <p:cNvSpPr txBox="1"/>
            <p:nvPr/>
          </p:nvSpPr>
          <p:spPr>
            <a:xfrm>
              <a:off x="7022167" y="2856211"/>
              <a:ext cx="811629" cy="215444"/>
            </a:xfrm>
            <a:prstGeom prst="rect">
              <a:avLst/>
            </a:prstGeom>
            <a:noFill/>
          </p:spPr>
          <p:txBody>
            <a:bodyPr wrap="square" rtlCol="0">
              <a:spAutoFit/>
            </a:bodyPr>
            <a:lstStyle/>
            <a:p>
              <a:pPr algn="ctr"/>
              <a:r>
                <a:rPr lang="en-US" sz="800" dirty="0" smtClean="0">
                  <a:solidFill>
                    <a:schemeClr val="bg1"/>
                  </a:solidFill>
                  <a:latin typeface="+mj-lt"/>
                </a:rPr>
                <a:t>OFF</a:t>
              </a:r>
              <a:endParaRPr lang="en-US" sz="800" dirty="0">
                <a:solidFill>
                  <a:schemeClr val="bg1"/>
                </a:solidFill>
                <a:latin typeface="+mj-lt"/>
              </a:endParaRPr>
            </a:p>
          </p:txBody>
        </p:sp>
        <p:sp>
          <p:nvSpPr>
            <p:cNvPr id="66" name="TextBox 65"/>
            <p:cNvSpPr txBox="1"/>
            <p:nvPr/>
          </p:nvSpPr>
          <p:spPr>
            <a:xfrm>
              <a:off x="4190159" y="2835199"/>
              <a:ext cx="811629" cy="215444"/>
            </a:xfrm>
            <a:prstGeom prst="rect">
              <a:avLst/>
            </a:prstGeom>
            <a:noFill/>
          </p:spPr>
          <p:txBody>
            <a:bodyPr wrap="square" rtlCol="0">
              <a:spAutoFit/>
            </a:bodyPr>
            <a:lstStyle/>
            <a:p>
              <a:pPr algn="ctr"/>
              <a:r>
                <a:rPr lang="en-US" sz="800" dirty="0" smtClean="0">
                  <a:solidFill>
                    <a:schemeClr val="bg1"/>
                  </a:solidFill>
                  <a:latin typeface="+mj-lt"/>
                </a:rPr>
                <a:t>10</a:t>
              </a:r>
            </a:p>
          </p:txBody>
        </p:sp>
        <p:sp>
          <p:nvSpPr>
            <p:cNvPr id="67" name="TextBox 66"/>
            <p:cNvSpPr txBox="1"/>
            <p:nvPr/>
          </p:nvSpPr>
          <p:spPr>
            <a:xfrm>
              <a:off x="7029441" y="3261935"/>
              <a:ext cx="811629" cy="215444"/>
            </a:xfrm>
            <a:prstGeom prst="rect">
              <a:avLst/>
            </a:prstGeom>
            <a:noFill/>
          </p:spPr>
          <p:txBody>
            <a:bodyPr wrap="square" rtlCol="0">
              <a:spAutoFit/>
            </a:bodyPr>
            <a:lstStyle/>
            <a:p>
              <a:pPr algn="ctr"/>
              <a:r>
                <a:rPr lang="en-US" sz="800" dirty="0" smtClean="0">
                  <a:solidFill>
                    <a:schemeClr val="bg1"/>
                  </a:solidFill>
                  <a:latin typeface="+mj-lt"/>
                </a:rPr>
                <a:t>3</a:t>
              </a:r>
            </a:p>
          </p:txBody>
        </p:sp>
      </p:grpSp>
    </p:spTree>
    <p:extLst>
      <p:ext uri="{BB962C8B-B14F-4D97-AF65-F5344CB8AC3E}">
        <p14:creationId xmlns:p14="http://schemas.microsoft.com/office/powerpoint/2010/main" val="288021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oven this presentation describes meets all the issues raised by the individuals surveyed. It is safer, more modern looking, implements voice technology, and is capable of being just as simple as modern ovens.</a:t>
            </a:r>
          </a:p>
          <a:p>
            <a:r>
              <a:rPr lang="en-US" dirty="0" smtClean="0"/>
              <a:t>If it could be manufactured and sold at a competitive price, our research seems to indicate that there would be a market for an oven with this feature set. </a:t>
            </a:r>
            <a:endParaRPr lang="en-US" dirty="0"/>
          </a:p>
        </p:txBody>
      </p:sp>
    </p:spTree>
    <p:extLst>
      <p:ext uri="{BB962C8B-B14F-4D97-AF65-F5344CB8AC3E}">
        <p14:creationId xmlns:p14="http://schemas.microsoft.com/office/powerpoint/2010/main" val="29391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choose an oven?</a:t>
            </a:r>
            <a:endParaRPr lang="en-US" dirty="0"/>
          </a:p>
        </p:txBody>
      </p:sp>
      <p:sp>
        <p:nvSpPr>
          <p:cNvPr id="3" name="Content Placeholder 2"/>
          <p:cNvSpPr>
            <a:spLocks noGrp="1"/>
          </p:cNvSpPr>
          <p:nvPr>
            <p:ph idx="1"/>
          </p:nvPr>
        </p:nvSpPr>
        <p:spPr/>
        <p:txBody>
          <a:bodyPr/>
          <a:lstStyle/>
          <a:p>
            <a:r>
              <a:rPr lang="en-US" dirty="0" smtClean="0"/>
              <a:t>Lack of innovation and change</a:t>
            </a:r>
          </a:p>
          <a:p>
            <a:r>
              <a:rPr lang="en-US" dirty="0" smtClean="0"/>
              <a:t>Home technology is evolving in many industries</a:t>
            </a:r>
          </a:p>
          <a:p>
            <a:endParaRPr lang="en-US" dirty="0" smtClean="0"/>
          </a:p>
        </p:txBody>
      </p:sp>
    </p:spTree>
    <p:extLst>
      <p:ext uri="{BB962C8B-B14F-4D97-AF65-F5344CB8AC3E}">
        <p14:creationId xmlns:p14="http://schemas.microsoft.com/office/powerpoint/2010/main" val="342577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Research</a:t>
            </a:r>
            <a:endParaRPr lang="en-US" dirty="0"/>
          </a:p>
        </p:txBody>
      </p:sp>
      <p:sp>
        <p:nvSpPr>
          <p:cNvPr id="3" name="Content Placeholder 2"/>
          <p:cNvSpPr>
            <a:spLocks noGrp="1"/>
          </p:cNvSpPr>
          <p:nvPr>
            <p:ph idx="1"/>
          </p:nvPr>
        </p:nvSpPr>
        <p:spPr/>
        <p:txBody>
          <a:bodyPr/>
          <a:lstStyle/>
          <a:p>
            <a:r>
              <a:rPr lang="en-US" dirty="0" smtClean="0"/>
              <a:t>We gave a questionnaire to 20 people to see what things people like, don’t like, and new features they would like to see from their oven.</a:t>
            </a:r>
          </a:p>
          <a:p>
            <a:r>
              <a:rPr lang="en-US" dirty="0" smtClean="0"/>
              <a:t>Specifically, we asked them about their ovens:</a:t>
            </a:r>
          </a:p>
          <a:p>
            <a:pPr lvl="1"/>
            <a:r>
              <a:rPr lang="en-US" dirty="0" smtClean="0"/>
              <a:t>Safety</a:t>
            </a:r>
          </a:p>
          <a:p>
            <a:pPr lvl="1"/>
            <a:r>
              <a:rPr lang="en-US" dirty="0" smtClean="0"/>
              <a:t>Simplicity</a:t>
            </a:r>
          </a:p>
          <a:p>
            <a:pPr lvl="1"/>
            <a:r>
              <a:rPr lang="en-US" dirty="0" smtClean="0"/>
              <a:t>Look</a:t>
            </a:r>
          </a:p>
        </p:txBody>
      </p:sp>
    </p:spTree>
    <p:extLst>
      <p:ext uri="{BB962C8B-B14F-4D97-AF65-F5344CB8AC3E}">
        <p14:creationId xmlns:p14="http://schemas.microsoft.com/office/powerpoint/2010/main" val="2465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Questionnaire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would you rate your current oven’s safety? (Answer on a scale of 1-10, with 1 being lowest and 10 being highest).</a:t>
            </a:r>
          </a:p>
          <a:p>
            <a:r>
              <a:rPr lang="en-US" dirty="0" smtClean="0"/>
              <a:t>What would you rate your current oven’s simplicity? (Answer on a scale of 1-10, with 1 being lowest and 10 being highest).</a:t>
            </a:r>
          </a:p>
          <a:p>
            <a:r>
              <a:rPr lang="en-US" dirty="0" smtClean="0"/>
              <a:t>How would you rate your current oven’s look? (Answer on a scale of 1-10, with 1 being lowest and 10 being highest).</a:t>
            </a:r>
          </a:p>
          <a:p>
            <a:r>
              <a:rPr lang="en-US" dirty="0" smtClean="0"/>
              <a:t>If voice activation technology was available on an oven, how open would you be to considering it? (Answer on a scale of 1-10, with 1 being lowest and 10 being highest).</a:t>
            </a:r>
          </a:p>
          <a:p>
            <a:r>
              <a:rPr lang="en-US" dirty="0" smtClean="0"/>
              <a:t>What other features would you like to see from your oven?</a:t>
            </a:r>
          </a:p>
          <a:p>
            <a:endParaRPr lang="en-US" dirty="0" smtClean="0"/>
          </a:p>
        </p:txBody>
      </p:sp>
    </p:spTree>
    <p:extLst>
      <p:ext uri="{BB962C8B-B14F-4D97-AF65-F5344CB8AC3E}">
        <p14:creationId xmlns:p14="http://schemas.microsoft.com/office/powerpoint/2010/main" val="380924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Questionnaire Results</a:t>
            </a:r>
            <a:endParaRPr lang="en-US" dirty="0"/>
          </a:p>
        </p:txBody>
      </p:sp>
      <p:graphicFrame>
        <p:nvGraphicFramePr>
          <p:cNvPr id="17" name="Chart 16"/>
          <p:cNvGraphicFramePr/>
          <p:nvPr>
            <p:extLst>
              <p:ext uri="{D42A27DB-BD31-4B8C-83A1-F6EECF244321}">
                <p14:modId xmlns:p14="http://schemas.microsoft.com/office/powerpoint/2010/main" val="1438898735"/>
              </p:ext>
            </p:extLst>
          </p:nvPr>
        </p:nvGraphicFramePr>
        <p:xfrm>
          <a:off x="2194560" y="2496312"/>
          <a:ext cx="7965440" cy="3642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274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Questionnaire </a:t>
            </a:r>
            <a:r>
              <a:rPr lang="en-US" dirty="0" smtClean="0"/>
              <a:t>Results (cont.)</a:t>
            </a:r>
            <a:endParaRPr lang="en-US" dirty="0"/>
          </a:p>
        </p:txBody>
      </p:sp>
      <p:sp>
        <p:nvSpPr>
          <p:cNvPr id="3" name="Content Placeholder 2"/>
          <p:cNvSpPr>
            <a:spLocks noGrp="1"/>
          </p:cNvSpPr>
          <p:nvPr>
            <p:ph idx="1"/>
          </p:nvPr>
        </p:nvSpPr>
        <p:spPr/>
        <p:txBody>
          <a:bodyPr/>
          <a:lstStyle/>
          <a:p>
            <a:r>
              <a:rPr lang="en-US" dirty="0" smtClean="0"/>
              <a:t>Other features commonly asked for:</a:t>
            </a:r>
          </a:p>
          <a:p>
            <a:pPr lvl="1"/>
            <a:r>
              <a:rPr lang="en-US" dirty="0" smtClean="0"/>
              <a:t>Better safety/child locks (6x)</a:t>
            </a:r>
          </a:p>
          <a:p>
            <a:pPr lvl="1"/>
            <a:r>
              <a:rPr lang="en-US" dirty="0" smtClean="0"/>
              <a:t>Fire Suppressant (3x)</a:t>
            </a:r>
          </a:p>
          <a:p>
            <a:pPr lvl="1"/>
            <a:r>
              <a:rPr lang="en-US" dirty="0" smtClean="0"/>
              <a:t>More Modern looking (7x)</a:t>
            </a:r>
          </a:p>
        </p:txBody>
      </p:sp>
    </p:spTree>
    <p:extLst>
      <p:ext uri="{BB962C8B-B14F-4D97-AF65-F5344CB8AC3E}">
        <p14:creationId xmlns:p14="http://schemas.microsoft.com/office/powerpoint/2010/main" val="337106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Oven: Our Design</a:t>
            </a:r>
            <a:endParaRPr lang="en-US" dirty="0"/>
          </a:p>
        </p:txBody>
      </p:sp>
      <p:sp>
        <p:nvSpPr>
          <p:cNvPr id="3" name="Content Placeholder 2"/>
          <p:cNvSpPr>
            <a:spLocks noGrp="1"/>
          </p:cNvSpPr>
          <p:nvPr>
            <p:ph idx="1"/>
          </p:nvPr>
        </p:nvSpPr>
        <p:spPr/>
        <p:txBody>
          <a:bodyPr/>
          <a:lstStyle/>
          <a:p>
            <a:r>
              <a:rPr lang="en-US" dirty="0" smtClean="0"/>
              <a:t>Capable of being controlled entirely by voice</a:t>
            </a:r>
          </a:p>
          <a:p>
            <a:r>
              <a:rPr lang="en-US" dirty="0" smtClean="0"/>
              <a:t>LCD touch screen for physical controls</a:t>
            </a:r>
          </a:p>
          <a:p>
            <a:r>
              <a:rPr lang="en-US" dirty="0" smtClean="0"/>
              <a:t>State of the art, intuitive safety features</a:t>
            </a:r>
          </a:p>
        </p:txBody>
      </p:sp>
    </p:spTree>
    <p:extLst>
      <p:ext uri="{BB962C8B-B14F-4D97-AF65-F5344CB8AC3E}">
        <p14:creationId xmlns:p14="http://schemas.microsoft.com/office/powerpoint/2010/main" val="425053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A user can control everything from setting a temperature of the oven, the temperature of a specific burner, and setting a timer all with their voice.</a:t>
            </a:r>
          </a:p>
          <a:p>
            <a:r>
              <a:rPr lang="en-US" dirty="0" smtClean="0"/>
              <a:t>Oven will read command back, ask the user to make sure it heard correctly, and the user must confirm before the action will be performed.</a:t>
            </a:r>
          </a:p>
          <a:p>
            <a:r>
              <a:rPr lang="en-US" dirty="0" smtClean="0"/>
              <a:t>Example:</a:t>
            </a:r>
          </a:p>
          <a:p>
            <a:pPr lvl="1"/>
            <a:r>
              <a:rPr lang="en-US" dirty="0" smtClean="0"/>
              <a:t>User: “Oven, preheat oven to 350”</a:t>
            </a:r>
          </a:p>
          <a:p>
            <a:pPr lvl="1"/>
            <a:r>
              <a:rPr lang="en-US" dirty="0" smtClean="0"/>
              <a:t>Oven: “Preheat oven to 350, correct?”</a:t>
            </a:r>
          </a:p>
          <a:p>
            <a:pPr lvl="1"/>
            <a:r>
              <a:rPr lang="en-US" dirty="0" smtClean="0"/>
              <a:t>User: “Yes.”</a:t>
            </a:r>
          </a:p>
        </p:txBody>
      </p:sp>
    </p:spTree>
    <p:extLst>
      <p:ext uri="{BB962C8B-B14F-4D97-AF65-F5344CB8AC3E}">
        <p14:creationId xmlns:p14="http://schemas.microsoft.com/office/powerpoint/2010/main" val="385095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Touch Screen for Oven</a:t>
            </a:r>
            <a:endParaRPr lang="en-US" dirty="0"/>
          </a:p>
        </p:txBody>
      </p:sp>
      <p:sp>
        <p:nvSpPr>
          <p:cNvPr id="3" name="Content Placeholder 2"/>
          <p:cNvSpPr>
            <a:spLocks noGrp="1"/>
          </p:cNvSpPr>
          <p:nvPr>
            <p:ph idx="1"/>
          </p:nvPr>
        </p:nvSpPr>
        <p:spPr/>
        <p:txBody>
          <a:bodyPr/>
          <a:lstStyle/>
          <a:p>
            <a:r>
              <a:rPr lang="en-US" dirty="0" smtClean="0"/>
              <a:t>This oven possesses an LCD touch screen (the size of a 7 inch tablet) that can control all aspects of the oven including:</a:t>
            </a:r>
          </a:p>
          <a:p>
            <a:pPr lvl="1"/>
            <a:r>
              <a:rPr lang="en-US" dirty="0" smtClean="0"/>
              <a:t>Temperature of the oven</a:t>
            </a:r>
          </a:p>
          <a:p>
            <a:pPr lvl="1"/>
            <a:r>
              <a:rPr lang="en-US" dirty="0" smtClean="0"/>
              <a:t>Oven timer</a:t>
            </a:r>
          </a:p>
          <a:p>
            <a:pPr lvl="1"/>
            <a:r>
              <a:rPr lang="en-US" dirty="0" smtClean="0"/>
              <a:t>Clock</a:t>
            </a:r>
          </a:p>
        </p:txBody>
      </p:sp>
    </p:spTree>
    <p:extLst>
      <p:ext uri="{BB962C8B-B14F-4D97-AF65-F5344CB8AC3E}">
        <p14:creationId xmlns:p14="http://schemas.microsoft.com/office/powerpoint/2010/main" val="38681113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171</TotalTime>
  <Words>726</Words>
  <Application>Microsoft Office PowerPoint</Application>
  <PresentationFormat>Widescreen</PresentationFormat>
  <Paragraphs>82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The Modern Oven</vt:lpstr>
      <vt:lpstr>Why did we choose an oven?</vt:lpstr>
      <vt:lpstr>Our Research</vt:lpstr>
      <vt:lpstr>The Questionnaire</vt:lpstr>
      <vt:lpstr>The Questionnaire Results</vt:lpstr>
      <vt:lpstr>The Questionnaire Results (cont.)</vt:lpstr>
      <vt:lpstr>The Modern Oven: Our Design</vt:lpstr>
      <vt:lpstr>Voice Control</vt:lpstr>
      <vt:lpstr>LCD Touch Screen for Oven</vt:lpstr>
      <vt:lpstr>Mockup of LCD Touch Screen for Oven</vt:lpstr>
      <vt:lpstr>LCD Screens for each Burner</vt:lpstr>
      <vt:lpstr>Mockup of LCD Screens for each Burner</vt:lpstr>
      <vt:lpstr>Safety Features</vt:lpstr>
      <vt:lpstr>‘Standard Mode’</vt:lpstr>
      <vt:lpstr>Mockup of Modern Oven</vt:lpstr>
      <vt:lpstr>Conclusion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Oven</dc:title>
  <dc:creator>Paul Selice</dc:creator>
  <cp:lastModifiedBy>pselice</cp:lastModifiedBy>
  <cp:revision>19</cp:revision>
  <dcterms:created xsi:type="dcterms:W3CDTF">2013-11-10T17:40:48Z</dcterms:created>
  <dcterms:modified xsi:type="dcterms:W3CDTF">2013-11-11T22:04:03Z</dcterms:modified>
</cp:coreProperties>
</file>