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57" r:id="rId3"/>
    <p:sldId id="258" r:id="rId4"/>
    <p:sldId id="259" r:id="rId5"/>
    <p:sldId id="260" r:id="rId6"/>
    <p:sldId id="261" r:id="rId7"/>
    <p:sldId id="262" r:id="rId8"/>
    <p:sldId id="263" r:id="rId9"/>
    <p:sldId id="264" r:id="rId10"/>
    <p:sldId id="265" r:id="rId11"/>
    <p:sldId id="267" r:id="rId12"/>
    <p:sldId id="270" r:id="rId13"/>
    <p:sldId id="271"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300"/>
              <a:t>Would you pay $0.99 to back up to the cloud?</a:t>
            </a:r>
          </a:p>
        </c:rich>
      </c:tx>
      <c:layout/>
      <c:overlay val="1"/>
    </c:title>
    <c:autoTitleDeleted val="0"/>
    <c:plotArea>
      <c:layout>
        <c:manualLayout>
          <c:layoutTarget val="inner"/>
          <c:xMode val="edge"/>
          <c:yMode val="edge"/>
          <c:x val="0.30501558982802152"/>
          <c:y val="9.7622517149031904E-2"/>
          <c:w val="0.38898920773389634"/>
          <c:h val="0.80475496570193616"/>
        </c:manualLayout>
      </c:layout>
      <c:pieChart>
        <c:varyColors val="1"/>
        <c:ser>
          <c:idx val="0"/>
          <c:order val="0"/>
          <c:tx>
            <c:strRef>
              <c:f>label 0</c:f>
              <c:strCache>
                <c:ptCount val="1"/>
                <c:pt idx="0">
                  <c:v>Responses</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Lbls>
            <c:dLbl>
              <c:idx val="0"/>
              <c:layout/>
              <c:dLblPos val="bestFit"/>
              <c:showLegendKey val="0"/>
              <c:showVal val="0"/>
              <c:showCatName val="0"/>
              <c:showSerName val="0"/>
              <c:showPercent val="0"/>
              <c:showBubbleSize val="1"/>
              <c:separator> </c:separator>
            </c:dLbl>
            <c:dLbl>
              <c:idx val="1"/>
              <c:layout/>
              <c:dLblPos val="bestFit"/>
              <c:showLegendKey val="0"/>
              <c:showVal val="0"/>
              <c:showCatName val="0"/>
              <c:showSerName val="0"/>
              <c:showPercent val="0"/>
              <c:showBubbleSize val="1"/>
              <c:separator> </c:separator>
            </c:dLbl>
            <c:dLbl>
              <c:idx val="2"/>
              <c:layout/>
              <c:dLblPos val="bestFit"/>
              <c:showLegendKey val="0"/>
              <c:showVal val="0"/>
              <c:showCatName val="0"/>
              <c:showSerName val="0"/>
              <c:showPercent val="0"/>
              <c:showBubbleSize val="1"/>
              <c:separator> </c:separator>
            </c:dLbl>
            <c:showLegendKey val="1"/>
            <c:showVal val="1"/>
            <c:showCatName val="1"/>
            <c:showSerName val="1"/>
            <c:showPercent val="1"/>
            <c:showBubbleSize val="1"/>
            <c:showLeaderLines val="1"/>
          </c:dLbls>
          <c:cat>
            <c:strRef>
              <c:f>categories</c:f>
              <c:strCache>
                <c:ptCount val="3"/>
                <c:pt idx="0">
                  <c:v>Yes</c:v>
                </c:pt>
                <c:pt idx="1">
                  <c:v>No</c:v>
                </c:pt>
                <c:pt idx="2">
                  <c:v>Not Sure</c:v>
                </c:pt>
              </c:strCache>
            </c:strRef>
          </c:cat>
          <c:val>
            <c:numRef>
              <c:f>0</c:f>
              <c:numCache>
                <c:formatCode>General</c:formatCode>
                <c:ptCount val="3"/>
                <c:pt idx="0">
                  <c:v>0.25</c:v>
                </c:pt>
                <c:pt idx="1">
                  <c:v>0.25</c:v>
                </c:pt>
                <c:pt idx="2">
                  <c:v>0.75</c:v>
                </c:pt>
              </c:numCache>
            </c:numRef>
          </c:val>
        </c:ser>
        <c:dLbls>
          <c:showLegendKey val="0"/>
          <c:showVal val="0"/>
          <c:showCatName val="0"/>
          <c:showSerName val="0"/>
          <c:showPercent val="0"/>
          <c:showBubbleSize val="0"/>
          <c:showLeaderLines val="1"/>
        </c:dLbls>
        <c:firstSliceAng val="0"/>
      </c:pieChart>
      <c:spPr>
        <a:noFill/>
        <a:ln>
          <a:solidFill>
            <a:srgbClr val="B3B3B3"/>
          </a:solidFill>
        </a:ln>
      </c:spPr>
    </c:plotArea>
    <c:legend>
      <c:legendPos val="r"/>
      <c:layout/>
      <c:overlay val="0"/>
      <c:spPr>
        <a:noFill/>
        <a:ln>
          <a:noFill/>
        </a:ln>
      </c:spPr>
    </c:legend>
    <c:plotVisOnly val="1"/>
    <c:dispBlanksAs val="zero"/>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300"/>
              <a:t>Would you pay $0.99 to have automatic backups?</a:t>
            </a:r>
          </a:p>
        </c:rich>
      </c:tx>
      <c:layout/>
      <c:overlay val="1"/>
    </c:title>
    <c:autoTitleDeleted val="0"/>
    <c:plotArea>
      <c:layout>
        <c:manualLayout>
          <c:layoutTarget val="inner"/>
          <c:xMode val="edge"/>
          <c:yMode val="edge"/>
          <c:x val="0.30347222298175314"/>
          <c:y val="9.7622517149031904E-2"/>
          <c:w val="0.38898920773389634"/>
          <c:h val="0.80475496570193616"/>
        </c:manualLayout>
      </c:layout>
      <c:pieChart>
        <c:varyColors val="1"/>
        <c:ser>
          <c:idx val="0"/>
          <c:order val="0"/>
          <c:tx>
            <c:strRef>
              <c:f>label 0</c:f>
              <c:strCache>
                <c:ptCount val="1"/>
                <c:pt idx="0">
                  <c:v>Responses</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Lbls>
            <c:dLbl>
              <c:idx val="0"/>
              <c:layout/>
              <c:dLblPos val="bestFit"/>
              <c:showLegendKey val="0"/>
              <c:showVal val="0"/>
              <c:showCatName val="0"/>
              <c:showSerName val="0"/>
              <c:showPercent val="0"/>
              <c:showBubbleSize val="1"/>
              <c:separator> </c:separator>
            </c:dLbl>
            <c:dLbl>
              <c:idx val="1"/>
              <c:layout/>
              <c:dLblPos val="bestFit"/>
              <c:showLegendKey val="0"/>
              <c:showVal val="0"/>
              <c:showCatName val="0"/>
              <c:showSerName val="0"/>
              <c:showPercent val="0"/>
              <c:showBubbleSize val="1"/>
              <c:separator> </c:separator>
            </c:dLbl>
            <c:dLbl>
              <c:idx val="2"/>
              <c:layout/>
              <c:dLblPos val="bestFit"/>
              <c:showLegendKey val="0"/>
              <c:showVal val="0"/>
              <c:showCatName val="0"/>
              <c:showSerName val="0"/>
              <c:showPercent val="0"/>
              <c:showBubbleSize val="1"/>
              <c:separator> </c:separator>
            </c:dLbl>
            <c:showLegendKey val="1"/>
            <c:showVal val="1"/>
            <c:showCatName val="1"/>
            <c:showSerName val="1"/>
            <c:showPercent val="1"/>
            <c:showBubbleSize val="1"/>
            <c:showLeaderLines val="1"/>
          </c:dLbls>
          <c:cat>
            <c:strRef>
              <c:f>categories</c:f>
              <c:strCache>
                <c:ptCount val="3"/>
                <c:pt idx="0">
                  <c:v>Yes</c:v>
                </c:pt>
                <c:pt idx="1">
                  <c:v>No</c:v>
                </c:pt>
                <c:pt idx="2">
                  <c:v>Not Sure</c:v>
                </c:pt>
              </c:strCache>
            </c:strRef>
          </c:cat>
          <c:val>
            <c:numRef>
              <c:f>0</c:f>
              <c:numCache>
                <c:formatCode>General</c:formatCode>
                <c:ptCount val="3"/>
                <c:pt idx="0">
                  <c:v>0.25</c:v>
                </c:pt>
                <c:pt idx="1">
                  <c:v>0.25</c:v>
                </c:pt>
                <c:pt idx="2">
                  <c:v>0.75</c:v>
                </c:pt>
              </c:numCache>
            </c:numRef>
          </c:val>
        </c:ser>
        <c:dLbls>
          <c:showLegendKey val="0"/>
          <c:showVal val="0"/>
          <c:showCatName val="0"/>
          <c:showSerName val="0"/>
          <c:showPercent val="0"/>
          <c:showBubbleSize val="0"/>
          <c:showLeaderLines val="1"/>
        </c:dLbls>
        <c:firstSliceAng val="0"/>
      </c:pieChart>
      <c:spPr>
        <a:noFill/>
        <a:ln>
          <a:solidFill>
            <a:srgbClr val="B3B3B3"/>
          </a:solidFill>
        </a:ln>
      </c:spPr>
    </c:plotArea>
    <c:legend>
      <c:legendPos val="r"/>
      <c:layout/>
      <c:overlay val="0"/>
      <c:spPr>
        <a:noFill/>
        <a:ln>
          <a:noFill/>
        </a:ln>
      </c:spPr>
    </c:legend>
    <c:plotVisOnly val="1"/>
    <c:dispBlanksAs val="zero"/>
    <c:showDLblsOverMax val="1"/>
  </c:chart>
  <c:spPr>
    <a:noFill/>
    <a:ln>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AB2828-23BD-486E-B8F4-3586B4EC56BD}" type="datetimeFigureOut">
              <a:rPr lang="en-US" smtClean="0"/>
              <a:t>11/12/2013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64447-A9AE-451B-BD5E-7306220D1FE7}" type="slidenum">
              <a:rPr lang="en-US" smtClean="0"/>
              <a:t>‹#›</a:t>
            </a:fld>
            <a:endParaRPr lang="en-US"/>
          </a:p>
        </p:txBody>
      </p:sp>
    </p:spTree>
    <p:extLst>
      <p:ext uri="{BB962C8B-B14F-4D97-AF65-F5344CB8AC3E}">
        <p14:creationId xmlns:p14="http://schemas.microsoft.com/office/powerpoint/2010/main" val="3736064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0587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71588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8425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8425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DA12CB-62BD-41A9-AAD2-A5E0AC2D1DB1}"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00B43-ADD0-468E-9E5E-06BDA7509FFD}" type="slidenum">
              <a:rPr lang="en-US" smtClean="0"/>
              <a:t>‹#›</a:t>
            </a:fld>
            <a:endParaRPr lang="en-US"/>
          </a:p>
        </p:txBody>
      </p:sp>
    </p:spTree>
    <p:extLst>
      <p:ext uri="{BB962C8B-B14F-4D97-AF65-F5344CB8AC3E}">
        <p14:creationId xmlns:p14="http://schemas.microsoft.com/office/powerpoint/2010/main" val="248098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A12CB-62BD-41A9-AAD2-A5E0AC2D1DB1}"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00B43-ADD0-468E-9E5E-06BDA7509FFD}" type="slidenum">
              <a:rPr lang="en-US" smtClean="0"/>
              <a:t>‹#›</a:t>
            </a:fld>
            <a:endParaRPr lang="en-US"/>
          </a:p>
        </p:txBody>
      </p:sp>
    </p:spTree>
    <p:extLst>
      <p:ext uri="{BB962C8B-B14F-4D97-AF65-F5344CB8AC3E}">
        <p14:creationId xmlns:p14="http://schemas.microsoft.com/office/powerpoint/2010/main" val="354433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A12CB-62BD-41A9-AAD2-A5E0AC2D1DB1}"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00B43-ADD0-468E-9E5E-06BDA7509FFD}" type="slidenum">
              <a:rPr lang="en-US" smtClean="0"/>
              <a:t>‹#›</a:t>
            </a:fld>
            <a:endParaRPr lang="en-US"/>
          </a:p>
        </p:txBody>
      </p:sp>
    </p:spTree>
    <p:extLst>
      <p:ext uri="{BB962C8B-B14F-4D97-AF65-F5344CB8AC3E}">
        <p14:creationId xmlns:p14="http://schemas.microsoft.com/office/powerpoint/2010/main" val="818136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301534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A12CB-62BD-41A9-AAD2-A5E0AC2D1DB1}"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00B43-ADD0-468E-9E5E-06BDA7509FFD}" type="slidenum">
              <a:rPr lang="en-US" smtClean="0"/>
              <a:t>‹#›</a:t>
            </a:fld>
            <a:endParaRPr lang="en-US"/>
          </a:p>
        </p:txBody>
      </p:sp>
    </p:spTree>
    <p:extLst>
      <p:ext uri="{BB962C8B-B14F-4D97-AF65-F5344CB8AC3E}">
        <p14:creationId xmlns:p14="http://schemas.microsoft.com/office/powerpoint/2010/main" val="85306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A12CB-62BD-41A9-AAD2-A5E0AC2D1DB1}"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00B43-ADD0-468E-9E5E-06BDA7509FFD}" type="slidenum">
              <a:rPr lang="en-US" smtClean="0"/>
              <a:t>‹#›</a:t>
            </a:fld>
            <a:endParaRPr lang="en-US"/>
          </a:p>
        </p:txBody>
      </p:sp>
    </p:spTree>
    <p:extLst>
      <p:ext uri="{BB962C8B-B14F-4D97-AF65-F5344CB8AC3E}">
        <p14:creationId xmlns:p14="http://schemas.microsoft.com/office/powerpoint/2010/main" val="317456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DA12CB-62BD-41A9-AAD2-A5E0AC2D1DB1}"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00B43-ADD0-468E-9E5E-06BDA7509FFD}" type="slidenum">
              <a:rPr lang="en-US" smtClean="0"/>
              <a:t>‹#›</a:t>
            </a:fld>
            <a:endParaRPr lang="en-US"/>
          </a:p>
        </p:txBody>
      </p:sp>
    </p:spTree>
    <p:extLst>
      <p:ext uri="{BB962C8B-B14F-4D97-AF65-F5344CB8AC3E}">
        <p14:creationId xmlns:p14="http://schemas.microsoft.com/office/powerpoint/2010/main" val="313577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DA12CB-62BD-41A9-AAD2-A5E0AC2D1DB1}" type="datetimeFigureOut">
              <a:rPr lang="en-US" smtClean="0"/>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00B43-ADD0-468E-9E5E-06BDA7509FFD}" type="slidenum">
              <a:rPr lang="en-US" smtClean="0"/>
              <a:t>‹#›</a:t>
            </a:fld>
            <a:endParaRPr lang="en-US"/>
          </a:p>
        </p:txBody>
      </p:sp>
    </p:spTree>
    <p:extLst>
      <p:ext uri="{BB962C8B-B14F-4D97-AF65-F5344CB8AC3E}">
        <p14:creationId xmlns:p14="http://schemas.microsoft.com/office/powerpoint/2010/main" val="19561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DA12CB-62BD-41A9-AAD2-A5E0AC2D1DB1}" type="datetimeFigureOut">
              <a:rPr lang="en-US" smtClean="0"/>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00B43-ADD0-468E-9E5E-06BDA7509FFD}" type="slidenum">
              <a:rPr lang="en-US" smtClean="0"/>
              <a:t>‹#›</a:t>
            </a:fld>
            <a:endParaRPr lang="en-US"/>
          </a:p>
        </p:txBody>
      </p:sp>
    </p:spTree>
    <p:extLst>
      <p:ext uri="{BB962C8B-B14F-4D97-AF65-F5344CB8AC3E}">
        <p14:creationId xmlns:p14="http://schemas.microsoft.com/office/powerpoint/2010/main" val="8357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A12CB-62BD-41A9-AAD2-A5E0AC2D1DB1}" type="datetimeFigureOut">
              <a:rPr lang="en-US" smtClean="0"/>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00B43-ADD0-468E-9E5E-06BDA7509FFD}" type="slidenum">
              <a:rPr lang="en-US" smtClean="0"/>
              <a:t>‹#›</a:t>
            </a:fld>
            <a:endParaRPr lang="en-US"/>
          </a:p>
        </p:txBody>
      </p:sp>
    </p:spTree>
    <p:extLst>
      <p:ext uri="{BB962C8B-B14F-4D97-AF65-F5344CB8AC3E}">
        <p14:creationId xmlns:p14="http://schemas.microsoft.com/office/powerpoint/2010/main" val="197341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DA12CB-62BD-41A9-AAD2-A5E0AC2D1DB1}"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00B43-ADD0-468E-9E5E-06BDA7509FFD}" type="slidenum">
              <a:rPr lang="en-US" smtClean="0"/>
              <a:t>‹#›</a:t>
            </a:fld>
            <a:endParaRPr lang="en-US"/>
          </a:p>
        </p:txBody>
      </p:sp>
    </p:spTree>
    <p:extLst>
      <p:ext uri="{BB962C8B-B14F-4D97-AF65-F5344CB8AC3E}">
        <p14:creationId xmlns:p14="http://schemas.microsoft.com/office/powerpoint/2010/main" val="216541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DA12CB-62BD-41A9-AAD2-A5E0AC2D1DB1}"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00B43-ADD0-468E-9E5E-06BDA7509FFD}" type="slidenum">
              <a:rPr lang="en-US" smtClean="0"/>
              <a:t>‹#›</a:t>
            </a:fld>
            <a:endParaRPr lang="en-US"/>
          </a:p>
        </p:txBody>
      </p:sp>
    </p:spTree>
    <p:extLst>
      <p:ext uri="{BB962C8B-B14F-4D97-AF65-F5344CB8AC3E}">
        <p14:creationId xmlns:p14="http://schemas.microsoft.com/office/powerpoint/2010/main" val="75115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A12CB-62BD-41A9-AAD2-A5E0AC2D1DB1}" type="datetimeFigureOut">
              <a:rPr lang="en-US" smtClean="0"/>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00B43-ADD0-468E-9E5E-06BDA7509FFD}" type="slidenum">
              <a:rPr lang="en-US" smtClean="0"/>
              <a:t>‹#›</a:t>
            </a:fld>
            <a:endParaRPr lang="en-US"/>
          </a:p>
        </p:txBody>
      </p:sp>
    </p:spTree>
    <p:extLst>
      <p:ext uri="{BB962C8B-B14F-4D97-AF65-F5344CB8AC3E}">
        <p14:creationId xmlns:p14="http://schemas.microsoft.com/office/powerpoint/2010/main" val="2077106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1192213"/>
            <a:ext cx="4343400" cy="4343400"/>
          </a:xfrm>
          <a:prstGeom prst="rect">
            <a:avLst/>
          </a:prstGeom>
        </p:spPr>
      </p:pic>
      <p:sp>
        <p:nvSpPr>
          <p:cNvPr id="2" name="Title 1"/>
          <p:cNvSpPr>
            <a:spLocks noGrp="1"/>
          </p:cNvSpPr>
          <p:nvPr>
            <p:ph type="ctrTitle"/>
          </p:nvPr>
        </p:nvSpPr>
        <p:spPr>
          <a:xfrm>
            <a:off x="685800" y="152400"/>
            <a:ext cx="7772400" cy="1470025"/>
          </a:xfrm>
        </p:spPr>
        <p:txBody>
          <a:bodyPr/>
          <a:lstStyle/>
          <a:p>
            <a:r>
              <a:rPr lang="en-US" b="1" dirty="0" smtClean="0"/>
              <a:t>FUBAR</a:t>
            </a:r>
            <a:br>
              <a:rPr lang="en-US" b="1" dirty="0" smtClean="0"/>
            </a:br>
            <a:r>
              <a:rPr lang="en-US" b="1" dirty="0" smtClean="0"/>
              <a:t>For U, Backup And Restore</a:t>
            </a:r>
            <a:endParaRPr lang="en-US" b="1" dirty="0"/>
          </a:p>
        </p:txBody>
      </p:sp>
      <p:sp>
        <p:nvSpPr>
          <p:cNvPr id="3" name="Subtitle 2"/>
          <p:cNvSpPr>
            <a:spLocks noGrp="1"/>
          </p:cNvSpPr>
          <p:nvPr>
            <p:ph type="subTitle" idx="1"/>
          </p:nvPr>
        </p:nvSpPr>
        <p:spPr>
          <a:xfrm>
            <a:off x="1371600" y="5105400"/>
            <a:ext cx="6400800" cy="1752600"/>
          </a:xfrm>
        </p:spPr>
        <p:txBody>
          <a:bodyPr/>
          <a:lstStyle/>
          <a:p>
            <a:r>
              <a:rPr lang="en-US" dirty="0" smtClean="0"/>
              <a:t>Ryan </a:t>
            </a:r>
            <a:r>
              <a:rPr lang="en-US" dirty="0" err="1" smtClean="0"/>
              <a:t>Baley</a:t>
            </a:r>
            <a:r>
              <a:rPr lang="en-US" dirty="0" smtClean="0"/>
              <a:t>, Chris Craig</a:t>
            </a:r>
          </a:p>
          <a:p>
            <a:r>
              <a:rPr lang="en-US" dirty="0" smtClean="0"/>
              <a:t>Bret Wood, Cameron Yeager</a:t>
            </a:r>
          </a:p>
        </p:txBody>
      </p:sp>
    </p:spTree>
    <p:extLst>
      <p:ext uri="{BB962C8B-B14F-4D97-AF65-F5344CB8AC3E}">
        <p14:creationId xmlns:p14="http://schemas.microsoft.com/office/powerpoint/2010/main" val="1457078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Tasks for Participants</a:t>
            </a:r>
          </a:p>
        </p:txBody>
      </p:sp>
      <p:sp>
        <p:nvSpPr>
          <p:cNvPr id="71" name="Shape 71"/>
          <p:cNvSpPr txBox="1">
            <a:spLocks noGrp="1"/>
          </p:cNvSpPr>
          <p:nvPr>
            <p:ph type="body" idx="1"/>
          </p:nvPr>
        </p:nvSpPr>
        <p:spPr>
          <a:xfrm>
            <a:off x="457200" y="1600200"/>
            <a:ext cx="4136400" cy="4967700"/>
          </a:xfrm>
          <a:prstGeom prst="rect">
            <a:avLst/>
          </a:prstGeom>
        </p:spPr>
        <p:txBody>
          <a:bodyPr lIns="91425" tIns="91425" rIns="91425" bIns="91425" anchor="t" anchorCtr="0">
            <a:noAutofit/>
          </a:bodyPr>
          <a:lstStyle/>
          <a:p>
            <a:pPr lvl="0"/>
            <a:r>
              <a:rPr lang="en-US" sz="2400" dirty="0"/>
              <a:t>Tap Restore</a:t>
            </a:r>
          </a:p>
          <a:p>
            <a:pPr lvl="0"/>
            <a:r>
              <a:rPr lang="en-US" sz="2400" dirty="0"/>
              <a:t>Select Dropbox as the restore location</a:t>
            </a:r>
          </a:p>
          <a:p>
            <a:pPr lvl="0"/>
            <a:r>
              <a:rPr lang="en-US" sz="2400" dirty="0"/>
              <a:t>Select which version you would like to restore</a:t>
            </a:r>
          </a:p>
          <a:p>
            <a:pPr lvl="0"/>
            <a:r>
              <a:rPr lang="en-US" sz="2400" dirty="0"/>
              <a:t>Wait for the restore to complete</a:t>
            </a:r>
          </a:p>
          <a:p>
            <a:pPr lvl="0"/>
            <a:r>
              <a:rPr lang="en-US" sz="2400" dirty="0"/>
              <a:t>Check to ensure your messages were </a:t>
            </a:r>
            <a:r>
              <a:rPr lang="en-US" sz="2400" dirty="0" smtClean="0"/>
              <a:t>restored</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1" y="1417636"/>
            <a:ext cx="2739572" cy="4565952"/>
          </a:xfrm>
          <a:prstGeom prst="rect">
            <a:avLst/>
          </a:prstGeom>
        </p:spPr>
      </p:pic>
    </p:spTree>
    <p:extLst>
      <p:ext uri="{BB962C8B-B14F-4D97-AF65-F5344CB8AC3E}">
        <p14:creationId xmlns:p14="http://schemas.microsoft.com/office/powerpoint/2010/main" val="3242208109"/>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 Test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346200"/>
            <a:ext cx="5736369" cy="5334000"/>
          </a:xfrm>
          <a:prstGeom prst="rect">
            <a:avLst/>
          </a:prstGeom>
        </p:spPr>
      </p:pic>
    </p:spTree>
    <p:extLst>
      <p:ext uri="{BB962C8B-B14F-4D97-AF65-F5344CB8AC3E}">
        <p14:creationId xmlns:p14="http://schemas.microsoft.com/office/powerpoint/2010/main" val="3878688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457172" y="273352"/>
            <a:ext cx="8228763" cy="1145009"/>
          </a:xfrm>
          <a:prstGeom prst="rect">
            <a:avLst/>
          </a:prstGeom>
        </p:spPr>
        <p:txBody>
          <a:bodyPr wrap="none" lIns="0" tIns="0" rIns="0" bIns="0" anchor="ctr"/>
          <a:lstStyle/>
          <a:p>
            <a:pPr algn="ctr"/>
            <a:endParaRPr/>
          </a:p>
        </p:txBody>
      </p:sp>
      <p:sp>
        <p:nvSpPr>
          <p:cNvPr id="43" name="TextShape 2"/>
          <p:cNvSpPr txBox="1"/>
          <p:nvPr/>
        </p:nvSpPr>
        <p:spPr>
          <a:xfrm>
            <a:off x="457172" y="1604841"/>
            <a:ext cx="8228763" cy="3977484"/>
          </a:xfrm>
          <a:prstGeom prst="rect">
            <a:avLst/>
          </a:prstGeom>
        </p:spPr>
        <p:txBody>
          <a:bodyPr wrap="none" lIns="0" tIns="0" rIns="0" bIns="0" anchor="ctr"/>
          <a:lstStyle/>
          <a:p>
            <a:pPr algn="ctr"/>
            <a:endParaRPr/>
          </a:p>
        </p:txBody>
      </p:sp>
      <p:graphicFrame>
        <p:nvGraphicFramePr>
          <p:cNvPr id="44" name="Chart 43"/>
          <p:cNvGraphicFramePr/>
          <p:nvPr>
            <p:extLst>
              <p:ext uri="{D42A27DB-BD31-4B8C-83A1-F6EECF244321}">
                <p14:modId xmlns:p14="http://schemas.microsoft.com/office/powerpoint/2010/main" val="4056677042"/>
              </p:ext>
            </p:extLst>
          </p:nvPr>
        </p:nvGraphicFramePr>
        <p:xfrm>
          <a:off x="457172" y="1604841"/>
          <a:ext cx="8228763" cy="39774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5648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1"/>
          <p:cNvSpPr txBox="1"/>
          <p:nvPr/>
        </p:nvSpPr>
        <p:spPr>
          <a:xfrm>
            <a:off x="457172" y="273352"/>
            <a:ext cx="8228763" cy="1145009"/>
          </a:xfrm>
          <a:prstGeom prst="rect">
            <a:avLst/>
          </a:prstGeom>
        </p:spPr>
        <p:txBody>
          <a:bodyPr wrap="none" lIns="0" tIns="0" rIns="0" bIns="0" anchor="ctr"/>
          <a:lstStyle/>
          <a:p>
            <a:pPr algn="ctr"/>
            <a:endParaRPr/>
          </a:p>
        </p:txBody>
      </p:sp>
      <p:sp>
        <p:nvSpPr>
          <p:cNvPr id="46" name="TextShape 2"/>
          <p:cNvSpPr txBox="1"/>
          <p:nvPr/>
        </p:nvSpPr>
        <p:spPr>
          <a:xfrm>
            <a:off x="457172" y="1604841"/>
            <a:ext cx="8228763" cy="3977484"/>
          </a:xfrm>
          <a:prstGeom prst="rect">
            <a:avLst/>
          </a:prstGeom>
        </p:spPr>
        <p:txBody>
          <a:bodyPr wrap="none" lIns="0" tIns="0" rIns="0" bIns="0" anchor="ctr"/>
          <a:lstStyle/>
          <a:p>
            <a:pPr algn="ctr"/>
            <a:endParaRPr/>
          </a:p>
        </p:txBody>
      </p:sp>
      <p:graphicFrame>
        <p:nvGraphicFramePr>
          <p:cNvPr id="47" name="Chart 46"/>
          <p:cNvGraphicFramePr/>
          <p:nvPr>
            <p:extLst>
              <p:ext uri="{D42A27DB-BD31-4B8C-83A1-F6EECF244321}">
                <p14:modId xmlns:p14="http://schemas.microsoft.com/office/powerpoint/2010/main" val="3054531351"/>
              </p:ext>
            </p:extLst>
          </p:nvPr>
        </p:nvGraphicFramePr>
        <p:xfrm>
          <a:off x="465639" y="1604841"/>
          <a:ext cx="8228763" cy="39774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1536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Things to be Improved On</a:t>
            </a:r>
            <a:endParaRPr lang="en-US" dirty="0"/>
          </a:p>
        </p:txBody>
      </p:sp>
      <p:sp>
        <p:nvSpPr>
          <p:cNvPr id="3" name="Text Placeholder 2"/>
          <p:cNvSpPr>
            <a:spLocks noGrp="1"/>
          </p:cNvSpPr>
          <p:nvPr>
            <p:ph type="body" idx="1"/>
          </p:nvPr>
        </p:nvSpPr>
        <p:spPr/>
        <p:txBody>
          <a:bodyPr/>
          <a:lstStyle/>
          <a:p>
            <a:r>
              <a:rPr lang="en-US" dirty="0" smtClean="0"/>
              <a:t>People wanted to see potentially more options available: </a:t>
            </a:r>
            <a:r>
              <a:rPr lang="en-US" dirty="0" err="1" smtClean="0"/>
              <a:t>Carbonite</a:t>
            </a:r>
            <a:r>
              <a:rPr lang="en-US" dirty="0" smtClean="0"/>
              <a:t>, </a:t>
            </a:r>
            <a:r>
              <a:rPr lang="en-US" dirty="0" err="1" smtClean="0"/>
              <a:t>Mozy</a:t>
            </a:r>
            <a:r>
              <a:rPr lang="en-US" dirty="0" smtClean="0"/>
              <a:t>, and other cloud storage options were given.</a:t>
            </a:r>
          </a:p>
          <a:p>
            <a:r>
              <a:rPr lang="en-US" dirty="0" smtClean="0"/>
              <a:t>Email was also requested, as well as direct uplink to a PC via USB uplink.</a:t>
            </a:r>
            <a:endParaRPr lang="en-US" dirty="0"/>
          </a:p>
        </p:txBody>
      </p:sp>
    </p:spTree>
    <p:extLst>
      <p:ext uri="{BB962C8B-B14F-4D97-AF65-F5344CB8AC3E}">
        <p14:creationId xmlns:p14="http://schemas.microsoft.com/office/powerpoint/2010/main" val="2472583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Text Placeholder 2"/>
          <p:cNvSpPr>
            <a:spLocks noGrp="1"/>
          </p:cNvSpPr>
          <p:nvPr>
            <p:ph type="body" idx="1"/>
          </p:nvPr>
        </p:nvSpPr>
        <p:spPr/>
        <p:txBody>
          <a:bodyPr/>
          <a:lstStyle/>
          <a:p>
            <a:r>
              <a:rPr lang="en-US" dirty="0" smtClean="0"/>
              <a:t>Overall, reception of the program was positive and well taken.</a:t>
            </a:r>
          </a:p>
          <a:p>
            <a:r>
              <a:rPr lang="en-US" dirty="0" smtClean="0"/>
              <a:t>While not high on the purchasing mark, it was shown that the program was at least well liked and could be a gateway to future programs.</a:t>
            </a:r>
            <a:endParaRPr lang="en-US" dirty="0"/>
          </a:p>
        </p:txBody>
      </p:sp>
    </p:spTree>
    <p:extLst>
      <p:ext uri="{BB962C8B-B14F-4D97-AF65-F5344CB8AC3E}">
        <p14:creationId xmlns:p14="http://schemas.microsoft.com/office/powerpoint/2010/main" val="3305226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FUBAR?</a:t>
            </a:r>
            <a:endParaRPr lang="en-US" dirty="0"/>
          </a:p>
        </p:txBody>
      </p:sp>
      <p:sp>
        <p:nvSpPr>
          <p:cNvPr id="3" name="Content Placeholder 2"/>
          <p:cNvSpPr>
            <a:spLocks noGrp="1"/>
          </p:cNvSpPr>
          <p:nvPr>
            <p:ph idx="1"/>
          </p:nvPr>
        </p:nvSpPr>
        <p:spPr/>
        <p:txBody>
          <a:bodyPr/>
          <a:lstStyle/>
          <a:p>
            <a:r>
              <a:rPr lang="en-US" dirty="0" smtClean="0"/>
              <a:t>Aside from its common use in the military, FUBAR is a back up program for SMS Messaging on the Android platform.</a:t>
            </a:r>
          </a:p>
          <a:p>
            <a:r>
              <a:rPr lang="en-US" dirty="0" smtClean="0"/>
              <a:t>Its purpose is to provide the user with an easy to understand interface, with a simple set up and configuration.</a:t>
            </a:r>
            <a:endParaRPr lang="en-US" dirty="0"/>
          </a:p>
        </p:txBody>
      </p:sp>
    </p:spTree>
    <p:extLst>
      <p:ext uri="{BB962C8B-B14F-4D97-AF65-F5344CB8AC3E}">
        <p14:creationId xmlns:p14="http://schemas.microsoft.com/office/powerpoint/2010/main" val="2715226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FUBAR?</a:t>
            </a:r>
            <a:endParaRPr lang="en-US" dirty="0"/>
          </a:p>
        </p:txBody>
      </p:sp>
      <p:sp>
        <p:nvSpPr>
          <p:cNvPr id="3" name="Content Placeholder 2"/>
          <p:cNvSpPr>
            <a:spLocks noGrp="1"/>
          </p:cNvSpPr>
          <p:nvPr>
            <p:ph idx="1"/>
          </p:nvPr>
        </p:nvSpPr>
        <p:spPr/>
        <p:txBody>
          <a:bodyPr/>
          <a:lstStyle/>
          <a:p>
            <a:r>
              <a:rPr lang="en-US" dirty="0" smtClean="0"/>
              <a:t>Aside from FUBAR allowing people to back up their text messages on their choice method, FUBAR also allows the user to restore their text messages, up to the latest 200 messages per contact.</a:t>
            </a:r>
          </a:p>
          <a:p>
            <a:r>
              <a:rPr lang="en-US" dirty="0" smtClean="0"/>
              <a:t>This allows for the most up to date conversations to be kept in secure holding.</a:t>
            </a:r>
            <a:endParaRPr lang="en-US" dirty="0"/>
          </a:p>
        </p:txBody>
      </p:sp>
    </p:spTree>
    <p:extLst>
      <p:ext uri="{BB962C8B-B14F-4D97-AF65-F5344CB8AC3E}">
        <p14:creationId xmlns:p14="http://schemas.microsoft.com/office/powerpoint/2010/main" val="2032281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Behind FUBAR</a:t>
            </a:r>
            <a:endParaRPr lang="en-US" dirty="0"/>
          </a:p>
        </p:txBody>
      </p:sp>
      <p:sp>
        <p:nvSpPr>
          <p:cNvPr id="6" name="TextBox 5"/>
          <p:cNvSpPr txBox="1"/>
          <p:nvPr/>
        </p:nvSpPr>
        <p:spPr>
          <a:xfrm>
            <a:off x="609600" y="1600200"/>
            <a:ext cx="4343400" cy="4493538"/>
          </a:xfrm>
          <a:prstGeom prst="rect">
            <a:avLst/>
          </a:prstGeom>
          <a:noFill/>
        </p:spPr>
        <p:txBody>
          <a:bodyPr wrap="square" rtlCol="0">
            <a:spAutoFit/>
          </a:bodyPr>
          <a:lstStyle/>
          <a:p>
            <a:r>
              <a:rPr lang="en-US" sz="2200" dirty="0" smtClean="0"/>
              <a:t>FUBAR was designed with the idea to be as simple as possible, while providing high levels of efficiency, and needed levels of security.</a:t>
            </a:r>
          </a:p>
          <a:p>
            <a:endParaRPr lang="en-US" sz="2200" dirty="0"/>
          </a:p>
          <a:p>
            <a:r>
              <a:rPr lang="en-US" sz="2200" dirty="0" smtClean="0"/>
              <a:t>A minimal number of options is given to the user to keep their experiences as consistent and error free as possible.</a:t>
            </a:r>
          </a:p>
          <a:p>
            <a:endParaRPr lang="en-US" sz="2200" dirty="0"/>
          </a:p>
          <a:p>
            <a:r>
              <a:rPr lang="en-US" sz="2200" dirty="0" smtClean="0"/>
              <a:t>Because of its simple design, its aim is to be extremely easy to learn and use.</a:t>
            </a:r>
            <a:endParaRPr lang="en-US" sz="2200" dirty="0"/>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931333"/>
            <a:ext cx="6096000" cy="6096000"/>
          </a:xfrm>
          <a:prstGeom prst="rect">
            <a:avLst/>
          </a:prstGeom>
        </p:spPr>
      </p:pic>
    </p:spTree>
    <p:extLst>
      <p:ext uri="{BB962C8B-B14F-4D97-AF65-F5344CB8AC3E}">
        <p14:creationId xmlns:p14="http://schemas.microsoft.com/office/powerpoint/2010/main" val="596684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FUBAR Works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3600" y="1600200"/>
            <a:ext cx="2715577" cy="4525963"/>
          </a:xfrm>
        </p:spPr>
      </p:pic>
      <p:sp>
        <p:nvSpPr>
          <p:cNvPr id="5" name="TextBox 4"/>
          <p:cNvSpPr txBox="1"/>
          <p:nvPr/>
        </p:nvSpPr>
        <p:spPr>
          <a:xfrm>
            <a:off x="457200" y="1600200"/>
            <a:ext cx="5257800" cy="4493538"/>
          </a:xfrm>
          <a:prstGeom prst="rect">
            <a:avLst/>
          </a:prstGeom>
          <a:noFill/>
        </p:spPr>
        <p:txBody>
          <a:bodyPr wrap="square" rtlCol="0">
            <a:spAutoFit/>
          </a:bodyPr>
          <a:lstStyle/>
          <a:p>
            <a:r>
              <a:rPr lang="en-US" sz="2200" dirty="0" smtClean="0"/>
              <a:t>When starting FUBAR, you have the option to “Backup” your messages, or “Restore” them from a previous “Backup”.</a:t>
            </a:r>
          </a:p>
          <a:p>
            <a:endParaRPr lang="en-US" sz="2200" dirty="0"/>
          </a:p>
          <a:p>
            <a:r>
              <a:rPr lang="en-US" sz="2200" dirty="0" smtClean="0"/>
              <a:t>When the user chooses “Backup”, a simple row of options is given to them to choose their file destination.</a:t>
            </a:r>
          </a:p>
          <a:p>
            <a:endParaRPr lang="en-US" sz="2200" dirty="0"/>
          </a:p>
          <a:p>
            <a:r>
              <a:rPr lang="en-US" sz="2200" dirty="0" smtClean="0"/>
              <a:t>The default choices are </a:t>
            </a:r>
            <a:r>
              <a:rPr lang="en-US" sz="2200" dirty="0" err="1" smtClean="0"/>
              <a:t>Dropbox</a:t>
            </a:r>
            <a:r>
              <a:rPr lang="en-US" sz="2200" dirty="0" smtClean="0"/>
              <a:t>, Google Drive, or the phones SD card.</a:t>
            </a:r>
          </a:p>
          <a:p>
            <a:endParaRPr lang="en-US" sz="2200" dirty="0"/>
          </a:p>
          <a:p>
            <a:r>
              <a:rPr lang="en-US" sz="2200" dirty="0" smtClean="0"/>
              <a:t>More choices would be available if requested.</a:t>
            </a:r>
            <a:endParaRPr lang="en-US" sz="2200" dirty="0"/>
          </a:p>
        </p:txBody>
      </p:sp>
    </p:spTree>
    <p:extLst>
      <p:ext uri="{BB962C8B-B14F-4D97-AF65-F5344CB8AC3E}">
        <p14:creationId xmlns:p14="http://schemas.microsoft.com/office/powerpoint/2010/main" val="3406988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FUBAR Works</a:t>
            </a:r>
            <a:endParaRPr lang="en-US" dirty="0"/>
          </a:p>
        </p:txBody>
      </p:sp>
      <p:sp>
        <p:nvSpPr>
          <p:cNvPr id="5" name="TextBox 4"/>
          <p:cNvSpPr txBox="1"/>
          <p:nvPr/>
        </p:nvSpPr>
        <p:spPr>
          <a:xfrm>
            <a:off x="457200" y="1600200"/>
            <a:ext cx="5257800" cy="2462213"/>
          </a:xfrm>
          <a:prstGeom prst="rect">
            <a:avLst/>
          </a:prstGeom>
          <a:noFill/>
        </p:spPr>
        <p:txBody>
          <a:bodyPr wrap="square" rtlCol="0">
            <a:spAutoFit/>
          </a:bodyPr>
          <a:lstStyle/>
          <a:p>
            <a:r>
              <a:rPr lang="en-US" sz="2200" dirty="0" smtClean="0"/>
              <a:t>Upon selection of the storage location, FUBAR will present the user with a progress bar showing the status of the backup.</a:t>
            </a:r>
          </a:p>
          <a:p>
            <a:endParaRPr lang="en-US" sz="2200" dirty="0"/>
          </a:p>
          <a:p>
            <a:r>
              <a:rPr lang="en-US" sz="2200" dirty="0" smtClean="0"/>
              <a:t>This allows the user to track the applications work, as well as keeping them fully aware of the system’s current status.</a:t>
            </a:r>
            <a:endParaRPr lang="en-US" sz="2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600200"/>
            <a:ext cx="2712720" cy="4493538"/>
          </a:xfrm>
          <a:prstGeom prst="rect">
            <a:avLst/>
          </a:prstGeom>
        </p:spPr>
      </p:pic>
    </p:spTree>
    <p:extLst>
      <p:ext uri="{BB962C8B-B14F-4D97-AF65-F5344CB8AC3E}">
        <p14:creationId xmlns:p14="http://schemas.microsoft.com/office/powerpoint/2010/main" val="185273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dirty="0" smtClean="0"/>
              <a:t>Pre Test</a:t>
            </a:r>
            <a:endParaRPr lang="e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121" y="1417637"/>
            <a:ext cx="3761758" cy="4834357"/>
          </a:xfrm>
          <a:prstGeom prst="rect">
            <a:avLst/>
          </a:prstGeom>
        </p:spPr>
      </p:pic>
    </p:spTree>
    <p:extLst>
      <p:ext uri="{BB962C8B-B14F-4D97-AF65-F5344CB8AC3E}">
        <p14:creationId xmlns:p14="http://schemas.microsoft.com/office/powerpoint/2010/main" val="79837347"/>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Tasks for Participants</a:t>
            </a:r>
          </a:p>
        </p:txBody>
      </p:sp>
      <p:sp>
        <p:nvSpPr>
          <p:cNvPr id="64" name="Shape 64"/>
          <p:cNvSpPr txBox="1">
            <a:spLocks noGrp="1"/>
          </p:cNvSpPr>
          <p:nvPr>
            <p:ph type="body" idx="1"/>
          </p:nvPr>
        </p:nvSpPr>
        <p:spPr>
          <a:xfrm>
            <a:off x="457200" y="1600200"/>
            <a:ext cx="4123800" cy="4967700"/>
          </a:xfrm>
          <a:prstGeom prst="rect">
            <a:avLst/>
          </a:prstGeom>
        </p:spPr>
        <p:txBody>
          <a:bodyPr lIns="91425" tIns="91425" rIns="91425" bIns="91425" anchor="t" anchorCtr="0">
            <a:noAutofit/>
          </a:bodyPr>
          <a:lstStyle/>
          <a:p>
            <a:pPr lvl="0"/>
            <a:r>
              <a:rPr lang="en-US" sz="2400" dirty="0"/>
              <a:t>Open the app</a:t>
            </a:r>
          </a:p>
          <a:p>
            <a:pPr lvl="0"/>
            <a:r>
              <a:rPr lang="en-US" sz="2400" dirty="0"/>
              <a:t>Tap Backup</a:t>
            </a:r>
          </a:p>
          <a:p>
            <a:pPr lvl="0"/>
            <a:r>
              <a:rPr lang="en-US" sz="2400" dirty="0"/>
              <a:t>Select Dropbox as the backup location</a:t>
            </a:r>
          </a:p>
          <a:p>
            <a:pPr lvl="0"/>
            <a:r>
              <a:rPr lang="en-US" sz="2400" dirty="0"/>
              <a:t>Wait for the backup to complete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417637"/>
            <a:ext cx="2743200" cy="4572000"/>
          </a:xfrm>
          <a:prstGeom prst="rect">
            <a:avLst/>
          </a:prstGeom>
        </p:spPr>
      </p:pic>
    </p:spTree>
    <p:extLst>
      <p:ext uri="{BB962C8B-B14F-4D97-AF65-F5344CB8AC3E}">
        <p14:creationId xmlns:p14="http://schemas.microsoft.com/office/powerpoint/2010/main" val="55000357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Tasks for Participants</a:t>
            </a:r>
          </a:p>
        </p:txBody>
      </p:sp>
      <p:sp>
        <p:nvSpPr>
          <p:cNvPr id="71" name="Shape 71"/>
          <p:cNvSpPr txBox="1">
            <a:spLocks noGrp="1"/>
          </p:cNvSpPr>
          <p:nvPr>
            <p:ph type="body" idx="1"/>
          </p:nvPr>
        </p:nvSpPr>
        <p:spPr>
          <a:xfrm>
            <a:off x="457200" y="1600200"/>
            <a:ext cx="4136400" cy="4967700"/>
          </a:xfrm>
          <a:prstGeom prst="rect">
            <a:avLst/>
          </a:prstGeom>
        </p:spPr>
        <p:txBody>
          <a:bodyPr lIns="91425" tIns="91425" rIns="91425" bIns="91425" anchor="t" anchorCtr="0">
            <a:noAutofit/>
          </a:bodyPr>
          <a:lstStyle/>
          <a:p>
            <a:pPr lvl="0"/>
            <a:r>
              <a:rPr lang="en-US" sz="2400" dirty="0"/>
              <a:t>Tap Restore</a:t>
            </a:r>
          </a:p>
          <a:p>
            <a:pPr lvl="0"/>
            <a:r>
              <a:rPr lang="en-US" sz="2400" dirty="0"/>
              <a:t>Select Dropbox as the restore location</a:t>
            </a:r>
          </a:p>
          <a:p>
            <a:pPr lvl="0"/>
            <a:r>
              <a:rPr lang="en-US" sz="2400" dirty="0"/>
              <a:t>Select which version you would like to restore</a:t>
            </a:r>
          </a:p>
          <a:p>
            <a:pPr lvl="0"/>
            <a:r>
              <a:rPr lang="en-US" sz="2400" dirty="0"/>
              <a:t>Wait for the restore to complete</a:t>
            </a:r>
          </a:p>
          <a:p>
            <a:pPr lvl="0"/>
            <a:r>
              <a:rPr lang="en-US" sz="2400" dirty="0"/>
              <a:t>Check to ensure your messages were restores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1" y="1417636"/>
            <a:ext cx="2739572" cy="4565952"/>
          </a:xfrm>
          <a:prstGeom prst="rect">
            <a:avLst/>
          </a:prstGeom>
        </p:spPr>
      </p:pic>
    </p:spTree>
    <p:extLst>
      <p:ext uri="{BB962C8B-B14F-4D97-AF65-F5344CB8AC3E}">
        <p14:creationId xmlns:p14="http://schemas.microsoft.com/office/powerpoint/2010/main" val="2023205"/>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503</Words>
  <Application>Microsoft Office PowerPoint</Application>
  <PresentationFormat>On-screen Show (4:3)</PresentationFormat>
  <Paragraphs>54</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FUBAR For U, Backup And Restore</vt:lpstr>
      <vt:lpstr>What is FUBAR?</vt:lpstr>
      <vt:lpstr>What is FUBAR?</vt:lpstr>
      <vt:lpstr>The Idea Behind FUBAR</vt:lpstr>
      <vt:lpstr>How FUBAR Works</vt:lpstr>
      <vt:lpstr>How FUBAR Works</vt:lpstr>
      <vt:lpstr>Pre Test</vt:lpstr>
      <vt:lpstr>Tasks for Participants</vt:lpstr>
      <vt:lpstr>Tasks for Participants</vt:lpstr>
      <vt:lpstr>Tasks for Participants</vt:lpstr>
      <vt:lpstr>Post Test</vt:lpstr>
      <vt:lpstr>PowerPoint Presentation</vt:lpstr>
      <vt:lpstr>PowerPoint Presentation</vt:lpstr>
      <vt:lpstr>Things to be Improved 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FUBAR For U, Backup And Restore</dc:title>
  <dc:creator>Ryan Baley</dc:creator>
  <cp:lastModifiedBy>Ryan Baley</cp:lastModifiedBy>
  <cp:revision>10</cp:revision>
  <dcterms:created xsi:type="dcterms:W3CDTF">2013-11-13T00:59:39Z</dcterms:created>
  <dcterms:modified xsi:type="dcterms:W3CDTF">2013-11-13T04:58:11Z</dcterms:modified>
</cp:coreProperties>
</file>