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docProps/custom.xml" ContentType="application/vnd.openxmlformats-officedocument.custom-properties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68" r:id="rId2"/>
  </p:sldMasterIdLst>
  <p:notesMasterIdLst>
    <p:notesMasterId r:id="rId52"/>
  </p:notesMasterIdLst>
  <p:handoutMasterIdLst>
    <p:handoutMasterId r:id="rId53"/>
  </p:handoutMasterIdLst>
  <p:sldIdLst>
    <p:sldId id="321" r:id="rId3"/>
    <p:sldId id="292" r:id="rId4"/>
    <p:sldId id="293" r:id="rId5"/>
    <p:sldId id="294" r:id="rId6"/>
    <p:sldId id="295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22" r:id="rId24"/>
    <p:sldId id="323" r:id="rId25"/>
    <p:sldId id="324" r:id="rId26"/>
    <p:sldId id="325" r:id="rId27"/>
    <p:sldId id="326" r:id="rId28"/>
    <p:sldId id="313" r:id="rId29"/>
    <p:sldId id="314" r:id="rId30"/>
    <p:sldId id="315" r:id="rId31"/>
    <p:sldId id="316" r:id="rId32"/>
    <p:sldId id="317" r:id="rId33"/>
    <p:sldId id="318" r:id="rId34"/>
    <p:sldId id="319" r:id="rId35"/>
    <p:sldId id="320" r:id="rId36"/>
    <p:sldId id="328" r:id="rId37"/>
    <p:sldId id="332" r:id="rId38"/>
    <p:sldId id="260" r:id="rId39"/>
    <p:sldId id="327" r:id="rId40"/>
    <p:sldId id="329" r:id="rId41"/>
    <p:sldId id="331" r:id="rId42"/>
    <p:sldId id="333" r:id="rId43"/>
    <p:sldId id="334" r:id="rId44"/>
    <p:sldId id="336" r:id="rId45"/>
    <p:sldId id="337" r:id="rId46"/>
    <p:sldId id="338" r:id="rId47"/>
    <p:sldId id="340" r:id="rId48"/>
    <p:sldId id="339" r:id="rId49"/>
    <p:sldId id="341" r:id="rId50"/>
    <p:sldId id="342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7FFF00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678" autoAdjust="0"/>
    <p:restoredTop sz="94660"/>
  </p:normalViewPr>
  <p:slideViewPr>
    <p:cSldViewPr snapToGrid="0">
      <p:cViewPr>
        <p:scale>
          <a:sx n="70" d="100"/>
          <a:sy n="70" d="100"/>
        </p:scale>
        <p:origin x="-534" y="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2724" y="96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10.xlsx"/><Relationship Id="rId1" Type="http://schemas.openxmlformats.org/officeDocument/2006/relationships/themeOverride" Target="../theme/themeOverride1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11.xlsx"/><Relationship Id="rId1" Type="http://schemas.openxmlformats.org/officeDocument/2006/relationships/themeOverride" Target="../theme/themeOverride2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axId val="79421440"/>
        <c:axId val="81289984"/>
      </c:barChart>
      <c:catAx>
        <c:axId val="79421440"/>
        <c:scaling>
          <c:orientation val="minMax"/>
        </c:scaling>
        <c:axPos val="b"/>
        <c:tickLblPos val="nextTo"/>
        <c:crossAx val="81289984"/>
        <c:crosses val="autoZero"/>
        <c:auto val="1"/>
        <c:lblAlgn val="ctr"/>
        <c:lblOffset val="100"/>
      </c:catAx>
      <c:valAx>
        <c:axId val="81289984"/>
        <c:scaling>
          <c:orientation val="minMax"/>
        </c:scaling>
        <c:axPos val="l"/>
        <c:majorGridlines/>
        <c:numFmt formatCode="General" sourceLinked="1"/>
        <c:tickLblPos val="nextTo"/>
        <c:crossAx val="79421440"/>
        <c:crosses val="autoZero"/>
        <c:crossBetween val="between"/>
      </c:valAx>
    </c:plotArea>
    <c:legend>
      <c:legendPos val="r"/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dk1" tx1="lt1" bg2="dk2" tx2="lt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Question</c:v>
                </c:pt>
              </c:strCache>
            </c:strRef>
          </c:tx>
          <c:dLbls>
            <c:dLbl>
              <c:idx val="0"/>
              <c:layout>
                <c:manualLayout>
                  <c:x val="-0.13335610055709921"/>
                  <c:y val="-0.15798675170874843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 smtClean="0"/>
                      <a:t>10</a:t>
                    </a:r>
                    <a:endParaRPr lang="en-US" sz="2800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0.11498655538397209"/>
                  <c:y val="0.15277300915907213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 smtClean="0"/>
                      <a:t>4</a:t>
                    </a:r>
                    <a:endParaRPr lang="en-US" sz="2800" dirty="0"/>
                  </a:p>
                </c:rich>
              </c:tx>
              <c:showVal val="1"/>
            </c:dLbl>
            <c:showVal val="1"/>
            <c:showLeaderLines val="1"/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</c:v>
                </c:pt>
                <c:pt idx="1">
                  <c:v>4</c:v>
                </c:pt>
              </c:numCache>
            </c:numRef>
          </c:val>
        </c:ser>
        <c:firstSliceAng val="0"/>
      </c:pieChart>
    </c:plotArea>
    <c:legend>
      <c:legendPos val="r"/>
    </c:legend>
    <c:plotVisOnly val="1"/>
    <c:dispBlanksAs val="zero"/>
  </c:chart>
  <c:txPr>
    <a:bodyPr/>
    <a:lstStyle/>
    <a:p>
      <a:pPr>
        <a:defRPr sz="1800"/>
      </a:pPr>
      <a:endParaRPr lang="en-US"/>
    </a:p>
  </c:txPr>
  <c:externalData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dk1" tx1="lt1" bg2="dk2" tx2="lt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Question</c:v>
                </c:pt>
              </c:strCache>
            </c:strRef>
          </c:tx>
          <c:dLbls>
            <c:dLbl>
              <c:idx val="0"/>
              <c:layout>
                <c:manualLayout>
                  <c:x val="-4.0879429133858294E-2"/>
                  <c:y val="-0.21226590039515042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 smtClean="0"/>
                      <a:t>8</a:t>
                    </a:r>
                    <a:endParaRPr lang="en-US" sz="2800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5.2564798753094014E-2"/>
                  <c:y val="0.16785055046085037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/>
                      <a:t>1</a:t>
                    </a:r>
                  </a:p>
                </c:rich>
              </c:tx>
              <c:showVal val="1"/>
            </c:dLbl>
            <c:showVal val="1"/>
            <c:showLeaderLines val="1"/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1</c:v>
                </c:pt>
              </c:numCache>
            </c:numRef>
          </c:val>
        </c:ser>
        <c:firstSliceAng val="0"/>
      </c:pieChart>
    </c:plotArea>
    <c:legend>
      <c:legendPos val="r"/>
    </c:legend>
    <c:plotVisOnly val="1"/>
    <c:dispBlanksAs val="zero"/>
  </c:chart>
  <c:txPr>
    <a:bodyPr/>
    <a:lstStyle/>
    <a:p>
      <a:pPr>
        <a:defRPr sz="1800"/>
      </a:pPr>
      <a:endParaRPr lang="en-US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Scale</a:t>
            </a:r>
            <a:endParaRPr lang="en-US" dirty="0"/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Response</c:v>
                </c:pt>
              </c:strCache>
            </c:strRef>
          </c:tx>
          <c:cat>
            <c:strRef>
              <c:f>Sheet1!$A$2:$A$6</c:f>
              <c:strCache>
                <c:ptCount val="5"/>
                <c:pt idx="0">
                  <c:v>Very Easy</c:v>
                </c:pt>
                <c:pt idx="1">
                  <c:v>Easy</c:v>
                </c:pt>
                <c:pt idx="2">
                  <c:v>Nither</c:v>
                </c:pt>
                <c:pt idx="3">
                  <c:v>Difficult</c:v>
                </c:pt>
                <c:pt idx="4">
                  <c:v>Very Difficult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</c:v>
                </c:pt>
                <c:pt idx="1">
                  <c:v>4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axId val="81317888"/>
        <c:axId val="81319424"/>
      </c:barChart>
      <c:catAx>
        <c:axId val="81317888"/>
        <c:scaling>
          <c:orientation val="minMax"/>
        </c:scaling>
        <c:axPos val="b"/>
        <c:tickLblPos val="nextTo"/>
        <c:crossAx val="81319424"/>
        <c:crosses val="autoZero"/>
        <c:auto val="1"/>
        <c:lblAlgn val="ctr"/>
        <c:lblOffset val="100"/>
      </c:catAx>
      <c:valAx>
        <c:axId val="81319424"/>
        <c:scaling>
          <c:orientation val="minMax"/>
          <c:max val="5"/>
          <c:min val="0"/>
        </c:scaling>
        <c:axPos val="l"/>
        <c:majorGridlines/>
        <c:numFmt formatCode="General" sourceLinked="1"/>
        <c:tickLblPos val="nextTo"/>
        <c:crossAx val="81317888"/>
        <c:crosses val="autoZero"/>
        <c:crossBetween val="between"/>
        <c:majorUnit val="1"/>
        <c:minorUnit val="1"/>
      </c:valAx>
    </c:plotArea>
    <c:legend>
      <c:legendPos val="r"/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8070593423680492"/>
          <c:y val="9.5670442462915228E-2"/>
          <c:w val="0.55299104504051255"/>
          <c:h val="0.8538917389795049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Question</c:v>
                </c:pt>
              </c:strCache>
            </c:strRef>
          </c:tx>
          <c:dLbls>
            <c:dLbl>
              <c:idx val="0"/>
              <c:layout>
                <c:manualLayout>
                  <c:x val="-4.7183760886159026E-2"/>
                  <c:y val="-0.20122201691438943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/>
                      <a:t>8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6.0398000249722784E-2"/>
                  <c:y val="0.17549379541367319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/>
                      <a:t>1</a:t>
                    </a:r>
                  </a:p>
                </c:rich>
              </c:tx>
              <c:showVal val="1"/>
            </c:dLbl>
            <c:showVal val="1"/>
            <c:showLeaderLines val="1"/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</c:v>
                </c:pt>
                <c:pt idx="1">
                  <c:v>1</c:v>
                </c:pt>
              </c:numCache>
            </c:numRef>
          </c:val>
        </c:ser>
        <c:firstSliceAng val="0"/>
      </c:pieChart>
    </c:plotArea>
    <c:legend>
      <c:legendPos val="r"/>
    </c:legend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8070593423680498"/>
          <c:y val="9.5670442462915228E-2"/>
          <c:w val="0.55299104504051277"/>
          <c:h val="0.8538917389795054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Lbls>
            <c:dLbl>
              <c:idx val="0"/>
              <c:layout>
                <c:manualLayout>
                  <c:x val="-0.14977680887493941"/>
                  <c:y val="-8.2294882516272573E-3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 smtClean="0"/>
                      <a:t>7</a:t>
                    </a:r>
                    <a:endParaRPr lang="en-US" sz="2800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0.1470320229808052"/>
                  <c:y val="-2.0514478951040013E-2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 smtClean="0"/>
                      <a:t>7</a:t>
                    </a:r>
                    <a:endParaRPr lang="en-US" sz="2800" dirty="0"/>
                  </a:p>
                </c:rich>
              </c:tx>
              <c:showVal val="1"/>
            </c:dLbl>
            <c:showVal val="1"/>
            <c:showLeaderLines val="1"/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7</c:v>
                </c:pt>
              </c:numCache>
            </c:numRef>
          </c:val>
        </c:ser>
        <c:firstSliceAng val="0"/>
      </c:pieChart>
    </c:plotArea>
    <c:legend>
      <c:legendPos val="r"/>
    </c:legend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Question</c:v>
                </c:pt>
              </c:strCache>
            </c:strRef>
          </c:tx>
          <c:dLbls>
            <c:dLbl>
              <c:idx val="0"/>
              <c:layout>
                <c:manualLayout>
                  <c:x val="-6.5719119094488188E-2"/>
                  <c:y val="-0.18358960404714456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/>
                      <a:t>7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6.8579232283464547E-2"/>
                  <c:y val="0.14746690182882277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/>
                      <a:t>2</a:t>
                    </a:r>
                  </a:p>
                </c:rich>
              </c:tx>
              <c:showVal val="1"/>
            </c:dLbl>
            <c:showVal val="1"/>
            <c:showLeaderLines val="1"/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2</c:v>
                </c:pt>
              </c:numCache>
            </c:numRef>
          </c:val>
        </c:ser>
        <c:firstSliceAng val="0"/>
      </c:pieChart>
    </c:plotArea>
    <c:legend>
      <c:legendPos val="r"/>
    </c:legend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Question</c:v>
                </c:pt>
              </c:strCache>
            </c:strRef>
          </c:tx>
          <c:dLbls>
            <c:dLbl>
              <c:idx val="0"/>
              <c:layout>
                <c:manualLayout>
                  <c:x val="-2.3333907480314983E-2"/>
                  <c:y val="-0.21514606694618291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/>
                      <a:t>8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3.9084522637795278E-2"/>
                  <c:y val="0.1556531757101047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/>
                      <a:t>1</a:t>
                    </a:r>
                  </a:p>
                </c:rich>
              </c:tx>
              <c:showVal val="1"/>
            </c:dLbl>
            <c:showVal val="1"/>
            <c:showLeaderLines val="1"/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</c:v>
                </c:pt>
                <c:pt idx="1">
                  <c:v>1</c:v>
                </c:pt>
              </c:numCache>
            </c:numRef>
          </c:val>
        </c:ser>
        <c:firstSliceAng val="0"/>
      </c:pieChart>
    </c:plotArea>
    <c:legend>
      <c:legendPos val="r"/>
    </c:legend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Question</c:v>
                </c:pt>
              </c:strCache>
            </c:strRef>
          </c:tx>
          <c:dLbls>
            <c:dLbl>
              <c:idx val="0"/>
              <c:layout>
                <c:manualLayout>
                  <c:x val="-6.4156619094488235E-2"/>
                  <c:y val="-0.18660511230750021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/>
                      <a:t>7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7.3266732283464572E-2"/>
                  <c:y val="0.15651342660988968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/>
                      <a:t>2</a:t>
                    </a:r>
                  </a:p>
                </c:rich>
              </c:tx>
              <c:showVal val="1"/>
            </c:dLbl>
            <c:showVal val="1"/>
            <c:showLeaderLines val="1"/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2</c:v>
                </c:pt>
              </c:numCache>
            </c:numRef>
          </c:val>
        </c:ser>
        <c:firstSliceAng val="0"/>
      </c:pieChart>
    </c:plotArea>
    <c:legend>
      <c:legendPos val="r"/>
    </c:legend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Question</c:v>
                </c:pt>
              </c:strCache>
            </c:strRef>
          </c:tx>
          <c:dLbls>
            <c:dLbl>
              <c:idx val="0"/>
              <c:layout>
                <c:manualLayout>
                  <c:x val="-9.7677042322834681E-2"/>
                  <c:y val="-7.5934771944470986E-2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/>
                      <a:t>6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9.0381028543307082E-2"/>
                  <c:y val="8.73063248267507E-2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/>
                      <a:t>3</a:t>
                    </a:r>
                  </a:p>
                </c:rich>
              </c:tx>
              <c:showVal val="1"/>
            </c:dLbl>
            <c:showVal val="1"/>
            <c:showLeaderLines val="1"/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</c:v>
                </c:pt>
                <c:pt idx="1">
                  <c:v>3</c:v>
                </c:pt>
              </c:numCache>
            </c:numRef>
          </c:val>
        </c:ser>
        <c:firstSliceAng val="0"/>
      </c:pieChart>
    </c:plotArea>
    <c:legend>
      <c:legendPos val="r"/>
    </c:legend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Question</c:v>
                </c:pt>
              </c:strCache>
            </c:strRef>
          </c:tx>
          <c:dLbls>
            <c:dLbl>
              <c:idx val="0"/>
              <c:layout>
                <c:manualLayout>
                  <c:x val="-3.5833907480315001E-2"/>
                  <c:y val="-0.21514606694618291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/>
                      <a:t>8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3.7522022637795277E-2"/>
                  <c:y val="0.15866868397046044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/>
                      <a:t>1</a:t>
                    </a:r>
                  </a:p>
                </c:rich>
              </c:tx>
              <c:showVal val="1"/>
            </c:dLbl>
            <c:showVal val="1"/>
            <c:showLeaderLines val="1"/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</c:v>
                </c:pt>
                <c:pt idx="1">
                  <c:v>1</c:v>
                </c:pt>
              </c:numCache>
            </c:numRef>
          </c:val>
        </c:ser>
        <c:firstSliceAng val="0"/>
      </c:pieChart>
    </c:plotArea>
    <c:legend>
      <c:legendPos val="r"/>
    </c:legend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ABAFA-9D90-4B6C-95A1-503043E46FAB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CC7757-6264-420F-9201-02E9A21CB7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4295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15EB1F-8DE4-48C3-A804-A05846A4049F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115C9-E24C-4512-AA8B-319BB49F77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562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219456" y="146304"/>
            <a:ext cx="11753088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18979" y="381001"/>
            <a:ext cx="109728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844800" y="2819400"/>
            <a:ext cx="8746979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416800" y="6509004"/>
            <a:ext cx="4003040" cy="274320"/>
          </a:xfrm>
        </p:spPr>
        <p:txBody>
          <a:bodyPr vert="horz" rtlCol="0"/>
          <a:lstStyle>
            <a:extLst/>
          </a:lstStyle>
          <a:p>
            <a:fld id="{6E9FD87A-18E6-48AA-9D92-80943963D244}" type="datetime1">
              <a:rPr lang="en-US" smtClean="0"/>
              <a:pPr/>
              <a:t>11/12/2013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11518603" y="6509004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2133600" y="6509004"/>
            <a:ext cx="5209952" cy="274320"/>
          </a:xfrm>
        </p:spPr>
        <p:txBody>
          <a:bodyPr vert="horz" rtlCol="0"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EE6081-38D3-44C7-9606-9636204DDB22}" type="datetime1">
              <a:rPr lang="en-US" smtClean="0"/>
              <a:pPr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8B57C9-4D32-4A12-87A5-B6A3F54886E8}" type="datetime1">
              <a:rPr lang="en-US" smtClean="0"/>
              <a:pPr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DABF19A-8B9D-4BAF-B3CF-581ABC5A76B0}" type="datetime1">
              <a:rPr lang="en-US" smtClean="0"/>
              <a:pPr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33504" y="3267456"/>
            <a:ext cx="98755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498230"/>
            <a:ext cx="103632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287713"/>
            <a:ext cx="103632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416800" y="6513670"/>
            <a:ext cx="4003040" cy="274320"/>
          </a:xfrm>
        </p:spPr>
        <p:txBody>
          <a:bodyPr vert="horz" rtlCol="0"/>
          <a:lstStyle>
            <a:extLst/>
          </a:lstStyle>
          <a:p>
            <a:fld id="{A85ECE62-A67C-45C0-9A46-677D00669FB0}" type="datetime1">
              <a:rPr lang="en-US" smtClean="0"/>
              <a:pPr/>
              <a:t>11/12/2013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11518603" y="6513670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133600" y="6513670"/>
            <a:ext cx="5209952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45920"/>
            <a:ext cx="53848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45920"/>
            <a:ext cx="53848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C195DB-4000-4703-B016-8AAC7B01BD58}" type="datetime1">
              <a:rPr lang="en-US" smtClean="0"/>
              <a:pPr/>
              <a:t>11/12/2013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1440" y="6514568"/>
            <a:ext cx="619051" cy="274320"/>
          </a:xfrm>
        </p:spPr>
        <p:txBody>
          <a:bodyPr/>
          <a:lstStyle>
            <a:extLst/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22325" y="216521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400800" y="216521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1948"/>
            <a:ext cx="109728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5E61694-1DBA-4F6B-894E-09E8A1C80EAE}" type="datetime1">
              <a:rPr lang="en-US" smtClean="0"/>
              <a:pPr/>
              <a:t>11/12/2013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521440" y="6514568"/>
            <a:ext cx="619051" cy="274320"/>
          </a:xfrm>
        </p:spPr>
        <p:txBody>
          <a:bodyPr/>
          <a:lstStyle>
            <a:extLst/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3218"/>
            <a:ext cx="109728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3105AF-90CA-4509-A852-0BAE918A28C0}" type="datetime1">
              <a:rPr lang="en-US" smtClean="0"/>
              <a:pPr/>
              <a:t>11/12/2013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EE3FCD-E86B-47AE-817A-4894806549CD}" type="datetime1">
              <a:rPr lang="en-US" smtClean="0"/>
              <a:pPr/>
              <a:t>11/12/2013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743403" y="105765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7515" y="304800"/>
            <a:ext cx="524256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617515" y="1107560"/>
            <a:ext cx="524256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04800" y="2209800"/>
            <a:ext cx="11555275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7416800" y="6513670"/>
            <a:ext cx="4003040" cy="274320"/>
          </a:xfrm>
        </p:spPr>
        <p:txBody>
          <a:bodyPr vert="horz" rtlCol="0"/>
          <a:lstStyle>
            <a:extLst/>
          </a:lstStyle>
          <a:p>
            <a:fld id="{2D057D0C-1E6A-45B9-BF68-5FFFA446EB57}" type="datetime1">
              <a:rPr lang="en-US" smtClean="0"/>
              <a:pPr/>
              <a:t>11/12/2013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11518603" y="6513670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2133600" y="6513670"/>
            <a:ext cx="5209952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3924" y="4724400"/>
            <a:ext cx="73152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53924" y="5388937"/>
            <a:ext cx="73152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06400" y="249864"/>
            <a:ext cx="113792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416800" y="6509004"/>
            <a:ext cx="4003040" cy="274320"/>
          </a:xfrm>
        </p:spPr>
        <p:txBody>
          <a:bodyPr vert="horz" rtlCol="0"/>
          <a:lstStyle>
            <a:extLst/>
          </a:lstStyle>
          <a:p>
            <a:fld id="{BB2E8297-6837-4539-BE78-C255461E3518}" type="datetime1">
              <a:rPr lang="en-US" smtClean="0"/>
              <a:pPr/>
              <a:t>11/12/2013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11518603" y="6509004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133600" y="6509004"/>
            <a:ext cx="5209952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219456" y="147085"/>
            <a:ext cx="11747795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727200" y="6400800"/>
            <a:ext cx="5616352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416800" y="6400800"/>
            <a:ext cx="400304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18193A29-9700-485D-8CFB-D5ABAF026ECB}" type="datetime1">
              <a:rPr lang="en-US" smtClean="0"/>
              <a:pPr/>
              <a:t>11/12/2013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1518603" y="6514568"/>
            <a:ext cx="619051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53536"/>
            <a:ext cx="109728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46237"/>
            <a:ext cx="109728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-ha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82385" y="0"/>
            <a:ext cx="699619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18914" y="323815"/>
            <a:ext cx="5390866" cy="643253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7200" dirty="0" err="1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uCamera</a:t>
            </a:r>
            <a:r>
              <a:rPr lang="en-US" sz="7200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Smartphone </a:t>
            </a:r>
            <a:r>
              <a:rPr lang="en-US" sz="7200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</a:t>
            </a:r>
          </a:p>
          <a:p>
            <a:pPr algn="ctr"/>
            <a:endParaRPr lang="en-US" sz="2800" dirty="0" smtClean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800" dirty="0" smtClean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 4</a:t>
            </a:r>
          </a:p>
          <a:p>
            <a:pPr algn="ctr"/>
            <a:r>
              <a:rPr lang="en-US" sz="2800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Daniel </a:t>
            </a:r>
            <a:r>
              <a:rPr lang="en-US" sz="2800" dirty="0" err="1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Ablanedo</a:t>
            </a:r>
            <a:endParaRPr lang="en-US" sz="2800" dirty="0" smtClean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Jason Bowman</a:t>
            </a:r>
          </a:p>
          <a:p>
            <a:pPr algn="ctr"/>
            <a:r>
              <a:rPr lang="en-US" sz="2800" dirty="0" err="1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Ciara</a:t>
            </a:r>
            <a:r>
              <a:rPr lang="en-US" sz="2800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Rodriguez</a:t>
            </a:r>
          </a:p>
          <a:p>
            <a:pPr algn="ctr"/>
            <a:r>
              <a:rPr lang="en-US" sz="2800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Benjamin </a:t>
            </a:r>
            <a:r>
              <a:rPr lang="en-US" sz="2800" dirty="0" err="1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Vanluven</a:t>
            </a:r>
            <a:endParaRPr lang="en-US" sz="2800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2800" y="274638"/>
            <a:ext cx="6737927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Camera Button Layout</a:t>
            </a:r>
            <a:endParaRPr lang="en-US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2800" y="1600199"/>
            <a:ext cx="6724073" cy="4980709"/>
          </a:xfrm>
        </p:spPr>
        <p:txBody>
          <a:bodyPr/>
          <a:lstStyle/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uCamera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Application Interface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Daniel\Desktop\Assignment 3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1232" y="155448"/>
            <a:ext cx="4390187" cy="658527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2800" y="274638"/>
            <a:ext cx="6737927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Camera Button Layout</a:t>
            </a:r>
            <a:endParaRPr lang="en-US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2800" y="1600199"/>
            <a:ext cx="6724073" cy="4980709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Settings Menu: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Button layout option added based on usability test results.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Daniel\Desktop\Assignment 3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6505" y="145701"/>
            <a:ext cx="4391129" cy="658669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647709" y="2386940"/>
            <a:ext cx="4298868" cy="5462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006442" y="2291938"/>
            <a:ext cx="641267" cy="950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2800" y="274638"/>
            <a:ext cx="6737927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Camera Button Layout</a:t>
            </a:r>
            <a:endParaRPr lang="en-US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2800" y="1600199"/>
            <a:ext cx="6724073" cy="4980709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Button Layout: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Changing to left handed layout option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Daniel\Desktop\Assignment 3\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554" y="156802"/>
            <a:ext cx="4369895" cy="655484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2800" y="274638"/>
            <a:ext cx="6737927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Camera Button Layout</a:t>
            </a:r>
            <a:endParaRPr lang="en-US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2800" y="1600199"/>
            <a:ext cx="6724073" cy="4980709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Changing the button layout allows the user to easily reach the shutter release button while holding the device with one hand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Daniel\Desktop\Assignment 3\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554" y="160699"/>
            <a:ext cx="4367657" cy="655148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2800" y="274638"/>
            <a:ext cx="6737927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Camera Button Layout</a:t>
            </a:r>
            <a:endParaRPr lang="en-US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2800" y="1600199"/>
            <a:ext cx="6724073" cy="4980709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Settings Menu: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Changing button layout to right handed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Daniel\Desktop\Assignment 3\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6506" y="157160"/>
            <a:ext cx="4385464" cy="657819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2800" y="274638"/>
            <a:ext cx="6737927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Camera Button Layout</a:t>
            </a:r>
            <a:endParaRPr lang="en-US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2800" y="1600199"/>
            <a:ext cx="6724073" cy="4980709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Settings Menu: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Changing button layout to right handed</a:t>
            </a:r>
          </a:p>
        </p:txBody>
      </p:sp>
      <p:pic>
        <p:nvPicPr>
          <p:cNvPr id="6146" name="Picture 2" descr="C:\Users\Daniel\Desktop\Assignment 3\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6602" y="148411"/>
            <a:ext cx="4372964" cy="65594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2800" y="274638"/>
            <a:ext cx="6737927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Camera Button Layout</a:t>
            </a:r>
            <a:endParaRPr lang="en-US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2800" y="1600199"/>
            <a:ext cx="6724073" cy="4980709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Right handed shutter release button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C:\Users\Daniel\Desktop\Assignment 3\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554" y="156512"/>
            <a:ext cx="4371320" cy="655698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2800" y="274638"/>
            <a:ext cx="6737927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Camera Button Layout</a:t>
            </a:r>
            <a:endParaRPr lang="en-US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2800" y="1600199"/>
            <a:ext cx="6724073" cy="4980709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Settings Menu: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Changing button layout to default</a:t>
            </a:r>
          </a:p>
          <a:p>
            <a:endParaRPr lang="en-US" dirty="0"/>
          </a:p>
        </p:txBody>
      </p:sp>
      <p:pic>
        <p:nvPicPr>
          <p:cNvPr id="8194" name="Picture 2" descr="C:\Users\Daniel\Desktop\Assignment 3\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8664" y="164592"/>
            <a:ext cx="4370831" cy="65562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2800" y="274638"/>
            <a:ext cx="6737927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Camera Button Layout</a:t>
            </a:r>
            <a:endParaRPr lang="en-US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2800" y="1600199"/>
            <a:ext cx="6724073" cy="4980709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Settings Menu: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Changing button layout to default</a:t>
            </a:r>
          </a:p>
        </p:txBody>
      </p:sp>
      <p:pic>
        <p:nvPicPr>
          <p:cNvPr id="9218" name="Picture 2" descr="C:\Users\Daniel\Desktop\Assignment 3\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8664" y="159741"/>
            <a:ext cx="4375054" cy="656258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2800" y="274638"/>
            <a:ext cx="6737927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Camera Button Layout</a:t>
            </a:r>
            <a:endParaRPr lang="en-US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2800" y="1600199"/>
            <a:ext cx="6724073" cy="4980709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Button layout options increase the efficiency of the interface and make it feel more personalized for the user.</a:t>
            </a:r>
          </a:p>
        </p:txBody>
      </p:sp>
      <p:pic>
        <p:nvPicPr>
          <p:cNvPr id="10242" name="Picture 2" descr="C:\Users\Daniel\Desktop\Assignment 3\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6603" y="160320"/>
            <a:ext cx="4372474" cy="655871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950" y="2434108"/>
            <a:ext cx="5201634" cy="304116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cap="none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iPhone Design Successes</a:t>
            </a:r>
            <a:endParaRPr lang="en-US" sz="4400" cap="none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72023" y="2434108"/>
            <a:ext cx="3567447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Fingertip sized buttons are appropriately spaced. 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This helps prevent erroneous user actions.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884869" y="2871989"/>
            <a:ext cx="5254579" cy="3863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11968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Daniel\Desktop\Assignment 3\1-han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6996225" cy="68580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79574" y="274638"/>
            <a:ext cx="4676899" cy="4966102"/>
          </a:xfrm>
        </p:spPr>
        <p:txBody>
          <a:bodyPr anchor="t">
            <a:noAutofit/>
          </a:bodyPr>
          <a:lstStyle/>
          <a:p>
            <a:pPr algn="l"/>
            <a:r>
              <a:rPr lang="en-US" sz="3400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default photo/video button is positioned 9 cm away from the user’s thumb, forcing them to stretch their thumb awkwardly across the screen, obstructing their view of the image.</a:t>
            </a:r>
            <a:endParaRPr lang="en-US" sz="3400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2" name="Picture 4" descr="C:\Users\Daniel\Desktop\Assignment 3\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5159" y="1190625"/>
            <a:ext cx="2830588" cy="4245882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>
            <a:off x="2410691" y="346364"/>
            <a:ext cx="1898073" cy="4599709"/>
          </a:xfrm>
          <a:prstGeom prst="straightConnector1">
            <a:avLst/>
          </a:prstGeom>
          <a:ln w="63500" cmpd="sng">
            <a:solidFill>
              <a:srgbClr val="FF0000"/>
            </a:solidFill>
            <a:prstDash val="lgDashDotDot"/>
            <a:tailEnd type="arrow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439886" y="1941064"/>
            <a:ext cx="177074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9 cm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Daniel\Desktop\Assignment 3\1-han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6996225" cy="68580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15201" y="274636"/>
            <a:ext cx="4641272" cy="5247389"/>
          </a:xfrm>
        </p:spPr>
        <p:txBody>
          <a:bodyPr anchor="t">
            <a:normAutofit/>
          </a:bodyPr>
          <a:lstStyle/>
          <a:p>
            <a:pPr algn="l"/>
            <a:r>
              <a:rPr lang="en-US" sz="3400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customized photo/video button is positioned just 3.5 cm away from the user’s thumb, allowing them to reach it quicker and more comfortably, without obstructing the image view.</a:t>
            </a:r>
            <a:endParaRPr lang="en-US" sz="3400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 descr="C:\Users\Daniel\Desktop\Assignment 3\button_distance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2581" y="1219200"/>
            <a:ext cx="2811224" cy="4216835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>
            <a:off x="2452255" y="360218"/>
            <a:ext cx="692727" cy="1717964"/>
          </a:xfrm>
          <a:prstGeom prst="straightConnector1">
            <a:avLst/>
          </a:prstGeom>
          <a:ln w="63500" cmpd="sng">
            <a:solidFill>
              <a:srgbClr val="FF0000"/>
            </a:solidFill>
            <a:prstDash val="lgDashDotDot"/>
            <a:tailEnd type="arrow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26972" y="1534664"/>
            <a:ext cx="177074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3.5 cm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Fitts</a:t>
            </a:r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 Law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2678806"/>
            <a:ext cx="4429259" cy="316820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This formula is used to determine the time required for a user to press or click an icon. </a:t>
            </a:r>
          </a:p>
          <a:p>
            <a:endParaRPr lang="en-US" dirty="0"/>
          </a:p>
          <a:p>
            <a:r>
              <a:rPr lang="en-US" dirty="0" smtClean="0"/>
              <a:t>An interface that is able to minimize this time will be more efficient for a user to operate.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TextBox 1"/>
              <p:cNvSpPr txBox="1"/>
              <p:nvPr/>
            </p:nvSpPr>
            <p:spPr>
              <a:xfrm>
                <a:off x="5932868" y="3530078"/>
                <a:ext cx="5125791" cy="732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𝑲</m:t>
                      </m:r>
                      <m:func>
                        <m:funcPr>
                          <m:ctrlPr>
                            <a:rPr lang="en-US" sz="3200" b="1" i="1" smtClean="0"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32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1" i="0" smtClean="0">
                                  <a:latin typeface="Cambria Math" panose="02040503050406030204" pitchFamily="18" charset="0"/>
                                </a:rPr>
                                <m:t>𝐥𝐨𝐠</m:t>
                              </m:r>
                            </m:e>
                            <m:sub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sz="3200" b="1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skw"/>
                                  <m:ctrlPr>
                                    <a:rPr lang="en-US" sz="3200" b="1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num>
                                <m:den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𝑺</m:t>
                                  </m:r>
                                </m:den>
                              </m:f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3200" b="1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868" y="3530078"/>
                <a:ext cx="5125791" cy="73282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27315104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Fitts</a:t>
            </a:r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 Law Variables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blipFill rotWithShape="0">
            <a:blip r:embed="rId2"/>
            <a:stretch>
              <a:fillRect l="-1043"/>
            </a:stretch>
          </a:blipFill>
        </p:spPr>
        <p:txBody>
          <a:bodyPr/>
          <a:lstStyle/>
          <a:p>
            <a:pPr>
              <a:buNone/>
            </a:pPr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30813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Fitts</a:t>
            </a:r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 Law Applied For </a:t>
            </a:r>
            <a:r>
              <a:rPr lang="en-US" dirty="0" err="1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iPhone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blipFill rotWithShape="0">
            <a:blip r:embed="rId2"/>
            <a:stretch>
              <a:fillRect l="-1217"/>
            </a:stretch>
          </a:blipFill>
        </p:spPr>
        <p:txBody>
          <a:bodyPr/>
          <a:lstStyle/>
          <a:p>
            <a:pPr>
              <a:buNone/>
            </a:pPr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43842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Fitts</a:t>
            </a:r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 Law Applied For </a:t>
            </a:r>
            <a:r>
              <a:rPr lang="en-US" dirty="0" err="1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uCamera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blipFill rotWithShape="0">
            <a:blip r:embed="rId2"/>
            <a:stretch>
              <a:fillRect l="-1217"/>
            </a:stretch>
          </a:blipFill>
        </p:spPr>
        <p:txBody>
          <a:bodyPr/>
          <a:lstStyle/>
          <a:p>
            <a:pPr>
              <a:buNone/>
            </a:pPr>
            <a:r>
              <a:rPr lang="en-US" dirty="0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34995466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Fitts</a:t>
            </a:r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 Law Comparison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="0" i="1" dirty="0" smtClean="0"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en-US" i="1" dirty="0">
              <a:latin typeface="Cambria Math" panose="02040503050406030204" pitchFamily="18" charset="0"/>
            </a:endParaRPr>
          </a:p>
          <a:p>
            <a:pPr marL="0" indent="0" algn="ctr">
              <a:buNone/>
            </a:pPr>
            <a:r>
              <a:rPr lang="en-US" b="1" dirty="0" smtClean="0"/>
              <a:t>iPhone = .759 seconds</a:t>
            </a:r>
          </a:p>
          <a:p>
            <a:pPr marL="0" indent="0" algn="ctr">
              <a:buNone/>
            </a:pPr>
            <a:r>
              <a:rPr lang="en-US" b="1" dirty="0" err="1" smtClean="0"/>
              <a:t>uPhone</a:t>
            </a:r>
            <a:r>
              <a:rPr lang="en-US" b="1" dirty="0" smtClean="0"/>
              <a:t> = .6 seconds </a:t>
            </a:r>
          </a:p>
          <a:p>
            <a:pPr marL="0" indent="0" algn="ctr">
              <a:buNone/>
            </a:pPr>
            <a:r>
              <a:rPr lang="en-US" b="1" dirty="0" smtClean="0"/>
              <a:t>The new interface is 20% faster! 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30049990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2800" y="274638"/>
            <a:ext cx="6737927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Photo</a:t>
            </a:r>
            <a:endParaRPr lang="en-US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2800" y="1600199"/>
            <a:ext cx="6724073" cy="4980709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Camera Mode: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Switching from photo to video mode.</a:t>
            </a:r>
          </a:p>
        </p:txBody>
      </p:sp>
      <p:pic>
        <p:nvPicPr>
          <p:cNvPr id="4098" name="Picture 2" descr="C:\Documents and Settings\User\My Documents\Benjamin's Graduation\images\camera_flash_aut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8664" y="152400"/>
            <a:ext cx="4368799" cy="655319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2800" y="274638"/>
            <a:ext cx="6737927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Record Video</a:t>
            </a:r>
            <a:endParaRPr lang="en-US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2800" y="1600199"/>
            <a:ext cx="6724073" cy="4980709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Camera Mode: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Switching from photo to video mode.</a:t>
            </a:r>
          </a:p>
        </p:txBody>
      </p:sp>
      <p:pic>
        <p:nvPicPr>
          <p:cNvPr id="1026" name="Picture 2" descr="C:\Documents and Settings\User\My Documents\Benjamin's Graduation\images\video_flash_aut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8698" y="163772"/>
            <a:ext cx="4364735" cy="654710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2800" y="274638"/>
            <a:ext cx="6737927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Camera Flash</a:t>
            </a:r>
            <a:endParaRPr lang="en-US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2800" y="1600199"/>
            <a:ext cx="6724073" cy="4980709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Flash Settings: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The flash setting is currently on auto, which is identifiable via the text on the flash button.</a:t>
            </a:r>
          </a:p>
        </p:txBody>
      </p:sp>
      <p:pic>
        <p:nvPicPr>
          <p:cNvPr id="5" name="Picture 2" descr="C:\Documents and Settings\User\My Documents\Benjamin's Graduation\images\video_flash_aut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8698" y="163773"/>
            <a:ext cx="4355840" cy="653376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950" y="2434108"/>
            <a:ext cx="5201634" cy="304116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cap="none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iPhone Design Successes</a:t>
            </a:r>
            <a:endParaRPr lang="en-US" sz="4400" cap="none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rot="10800000" flipV="1">
            <a:off x="4340183" y="3057099"/>
            <a:ext cx="3616463" cy="5876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933387" y="2658190"/>
            <a:ext cx="356744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dirty="0" smtClean="0"/>
              <a:t>Important or commonly used buttons are given greater emphasis.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154051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2800" y="274638"/>
            <a:ext cx="6737927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Camera Flash</a:t>
            </a:r>
            <a:endParaRPr lang="en-US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2800" y="1600199"/>
            <a:ext cx="6724073" cy="4980709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Flash Settings: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The flash button provides three options if selected: Auto, On, and Off.</a:t>
            </a:r>
          </a:p>
          <a:p>
            <a:endParaRPr lang="en-US" dirty="0"/>
          </a:p>
        </p:txBody>
      </p:sp>
      <p:pic>
        <p:nvPicPr>
          <p:cNvPr id="2050" name="Picture 2" descr="C:\Documents and Settings\User\My Documents\Benjamin's Graduation\images\video_flash_choic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0288" y="152400"/>
            <a:ext cx="4368800" cy="65532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2800" y="274638"/>
            <a:ext cx="6737927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Camera Flash</a:t>
            </a:r>
            <a:endParaRPr lang="en-US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2800" y="1600199"/>
            <a:ext cx="6724073" cy="4980709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Flash Settings: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If the ‘On’ option is selected the button background becomes green. 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The green background indicates that the camera will flash if a photo is taken right now.</a:t>
            </a:r>
            <a:endParaRPr lang="en-US" dirty="0"/>
          </a:p>
        </p:txBody>
      </p:sp>
      <p:pic>
        <p:nvPicPr>
          <p:cNvPr id="3074" name="Picture 2" descr="C:\Documents and Settings\User\My Documents\Benjamin's Graduation\images\video_flash_o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0" y="152400"/>
            <a:ext cx="4373942" cy="656091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2800" y="274638"/>
            <a:ext cx="6737927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Camera Flash</a:t>
            </a:r>
            <a:endParaRPr lang="en-US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2800" y="1600199"/>
            <a:ext cx="6724073" cy="4980709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Flash Settings: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If the flash button is selected again and ‘Off’ is chosen, the button background becomes red.</a:t>
            </a:r>
            <a:endParaRPr lang="en-US" dirty="0"/>
          </a:p>
        </p:txBody>
      </p:sp>
      <p:pic>
        <p:nvPicPr>
          <p:cNvPr id="5" name="Picture 2" descr="C:\Documents and Settings\User\My Documents\Benjamin's Graduation\images\video_flash_choic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0288" y="164592"/>
            <a:ext cx="4368800" cy="65532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2800" y="274638"/>
            <a:ext cx="6737927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Camera Flash</a:t>
            </a:r>
            <a:endParaRPr lang="en-US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2800" y="1600199"/>
            <a:ext cx="6724073" cy="4980709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Flash Settings: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Once ‘Off’ is selected, the background becomes red. 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This indicates that the camera will Not flash if a photo is taken right now.</a:t>
            </a:r>
            <a:endParaRPr lang="en-US" dirty="0"/>
          </a:p>
        </p:txBody>
      </p:sp>
      <p:pic>
        <p:nvPicPr>
          <p:cNvPr id="5" name="Picture 2" descr="C:\Documents and Settings\User\My Documents\Benjamin's Graduation\images\video_flash_aut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8698" y="163773"/>
            <a:ext cx="4355840" cy="653376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2800" y="274638"/>
            <a:ext cx="6737927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Camera Flash</a:t>
            </a:r>
            <a:endParaRPr lang="en-US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2800" y="1600199"/>
            <a:ext cx="6724073" cy="4980709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Flash Settings: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When the flash is on ‘Auto’, the button background will change between red and green to indicate whether the camera will flash if a photo is taken at that exact moment.</a:t>
            </a:r>
          </a:p>
        </p:txBody>
      </p:sp>
      <p:pic>
        <p:nvPicPr>
          <p:cNvPr id="5" name="Picture 2" descr="C:\Documents and Settings\User\My Documents\Benjamin's Graduation\images\video_flash_aut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8698" y="163773"/>
            <a:ext cx="4355840" cy="653376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Pre-Test</a:t>
            </a:r>
            <a:endParaRPr lang="en-US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375" y="326573"/>
            <a:ext cx="6447682" cy="6186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56825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Pre-Test continued</a:t>
            </a:r>
            <a:endParaRPr lang="en-US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1744" y="2346922"/>
            <a:ext cx="6986588" cy="2987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65030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Clr>
                <a:schemeClr val="accent2">
                  <a:lumMod val="75000"/>
                </a:schemeClr>
              </a:buClr>
              <a:buSzPct val="90000"/>
              <a:buFont typeface="+mj-lt"/>
              <a:buAutoNum type="arabicPeriod"/>
            </a:pPr>
            <a:r>
              <a:rPr lang="en-US" dirty="0" smtClean="0"/>
              <a:t>How would you turn </a:t>
            </a:r>
            <a:r>
              <a:rPr lang="en-US" dirty="0"/>
              <a:t>the flash </a:t>
            </a:r>
            <a:r>
              <a:rPr lang="en-US" dirty="0" smtClean="0"/>
              <a:t>on?</a:t>
            </a:r>
          </a:p>
          <a:p>
            <a:pPr marL="514350" indent="-514350">
              <a:buClr>
                <a:schemeClr val="accent2">
                  <a:lumMod val="75000"/>
                </a:schemeClr>
              </a:buClr>
              <a:buSzPct val="90000"/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Clr>
                <a:schemeClr val="accent2">
                  <a:lumMod val="75000"/>
                </a:schemeClr>
              </a:buClr>
              <a:buSzPct val="90000"/>
              <a:buFont typeface="+mj-lt"/>
              <a:buAutoNum type="arabicPeriod"/>
            </a:pPr>
            <a:r>
              <a:rPr lang="en-US" dirty="0" smtClean="0"/>
              <a:t>How would you turn the lens view around.</a:t>
            </a:r>
          </a:p>
          <a:p>
            <a:pPr marL="514350" indent="-514350">
              <a:buClr>
                <a:schemeClr val="accent2">
                  <a:lumMod val="75000"/>
                </a:schemeClr>
              </a:buClr>
              <a:buSzPct val="90000"/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Clr>
                <a:schemeClr val="accent2">
                  <a:lumMod val="75000"/>
                </a:schemeClr>
              </a:buClr>
              <a:buSzPct val="90000"/>
              <a:buFont typeface="+mj-lt"/>
              <a:buAutoNum type="arabicPeriod"/>
            </a:pPr>
            <a:r>
              <a:rPr lang="en-US" dirty="0" smtClean="0"/>
              <a:t>How would you go </a:t>
            </a:r>
            <a:r>
              <a:rPr lang="en-US" dirty="0"/>
              <a:t>to options and switch the camera button to right handed.</a:t>
            </a:r>
          </a:p>
          <a:p>
            <a:pPr lvl="0"/>
            <a:endParaRPr lang="en-US" dirty="0" smtClean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 of tasks</a:t>
            </a:r>
            <a:endParaRPr lang="en-US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350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 of tasks cont.</a:t>
            </a:r>
            <a:endParaRPr lang="en-US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Clr>
                <a:schemeClr val="accent2">
                  <a:lumMod val="75000"/>
                </a:schemeClr>
              </a:buClr>
              <a:buSzPct val="90000"/>
              <a:buFont typeface="+mj-lt"/>
              <a:buAutoNum type="arabicPeriod" startAt="4"/>
            </a:pPr>
            <a:r>
              <a:rPr lang="en-US" dirty="0" smtClean="0"/>
              <a:t>How would you take </a:t>
            </a:r>
            <a:r>
              <a:rPr lang="en-US" dirty="0"/>
              <a:t>a picture using the right handed </a:t>
            </a:r>
            <a:r>
              <a:rPr lang="en-US" dirty="0" smtClean="0"/>
              <a:t>button.</a:t>
            </a:r>
          </a:p>
          <a:p>
            <a:pPr marL="514350" indent="-514350">
              <a:buClr>
                <a:schemeClr val="accent2">
                  <a:lumMod val="75000"/>
                </a:schemeClr>
              </a:buClr>
              <a:buSzPct val="90000"/>
              <a:buFont typeface="+mj-lt"/>
              <a:buAutoNum type="arabicPeriod" startAt="4"/>
            </a:pPr>
            <a:endParaRPr lang="en-US" dirty="0"/>
          </a:p>
          <a:p>
            <a:pPr marL="514350" indent="-514350">
              <a:buClr>
                <a:schemeClr val="accent2">
                  <a:lumMod val="75000"/>
                </a:schemeClr>
              </a:buClr>
              <a:buSzPct val="90000"/>
              <a:buFont typeface="+mj-lt"/>
              <a:buAutoNum type="arabicPeriod" startAt="4"/>
            </a:pPr>
            <a:r>
              <a:rPr lang="en-US" dirty="0" smtClean="0"/>
              <a:t>How would you go </a:t>
            </a:r>
            <a:r>
              <a:rPr lang="en-US" dirty="0"/>
              <a:t>to the picture gallery and delete the picture you just </a:t>
            </a:r>
            <a:r>
              <a:rPr lang="en-US" dirty="0" smtClean="0"/>
              <a:t>took.</a:t>
            </a:r>
          </a:p>
        </p:txBody>
      </p:sp>
    </p:spTree>
    <p:extLst>
      <p:ext uri="{BB962C8B-B14F-4D97-AF65-F5344CB8AC3E}">
        <p14:creationId xmlns:p14="http://schemas.microsoft.com/office/powerpoint/2010/main" xmlns="" val="4027841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Post-Test</a:t>
            </a:r>
            <a:endParaRPr lang="en-US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4592"/>
            <a:ext cx="4693920" cy="653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93150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cap="none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iPhone Design Successes</a:t>
            </a:r>
            <a:endParaRPr lang="en-US" sz="4400" cap="none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3220" y="2731102"/>
            <a:ext cx="3567447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dirty="0" smtClean="0"/>
              <a:t>Abundant affordances and state changes communicate with the user.</a:t>
            </a:r>
            <a:endParaRPr lang="en-US" sz="24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069" y="1687132"/>
            <a:ext cx="2436255" cy="35545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50687" y="1907035"/>
            <a:ext cx="2792569" cy="420573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2884870" y="3258355"/>
            <a:ext cx="117197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147775" y="3786389"/>
            <a:ext cx="2588653" cy="212501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41317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Post-Test </a:t>
            </a:r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continued</a:t>
            </a:r>
            <a:endParaRPr lang="en-US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6852" y="1823357"/>
            <a:ext cx="541972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0142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lang="en-US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How easy was the </a:t>
            </a:r>
            <a:r>
              <a:rPr lang="en-US" dirty="0" err="1" smtClean="0"/>
              <a:t>uCamera</a:t>
            </a:r>
            <a:r>
              <a:rPr lang="en-US" dirty="0" smtClean="0"/>
              <a:t> smartphone app to use?</a:t>
            </a: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xmlns="" val="1808446394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xmlns="" val="3764252211"/>
              </p:ext>
            </p:extLst>
          </p:nvPr>
        </p:nvGraphicFramePr>
        <p:xfrm>
          <a:off x="1988457" y="2264229"/>
          <a:ext cx="8128000" cy="4342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404141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lang="en-US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you feel that the buttons were well sized?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xmlns="" val="3331888384"/>
              </p:ext>
            </p:extLst>
          </p:nvPr>
        </p:nvGraphicFramePr>
        <p:xfrm>
          <a:off x="6175559" y="2253505"/>
          <a:ext cx="5588811" cy="4211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xmlns="" val="3331888384"/>
              </p:ext>
            </p:extLst>
          </p:nvPr>
        </p:nvGraphicFramePr>
        <p:xfrm>
          <a:off x="395784" y="2337665"/>
          <a:ext cx="5570562" cy="4211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1"/>
          <p:cNvSpPr txBox="1"/>
          <p:nvPr/>
        </p:nvSpPr>
        <p:spPr>
          <a:xfrm>
            <a:off x="7590431" y="2241642"/>
            <a:ext cx="2495264" cy="65509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err="1" smtClean="0">
                <a:solidFill>
                  <a:schemeClr val="tx1"/>
                </a:solidFill>
              </a:rPr>
              <a:t>uCamera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2104030" y="2337178"/>
            <a:ext cx="2235958" cy="65509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err="1" smtClean="0">
                <a:solidFill>
                  <a:schemeClr val="tx1"/>
                </a:solidFill>
              </a:rPr>
              <a:t>iPhone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6364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lang="en-US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Did you find the left/right handed feature helpful?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xmlns="" val="4271938730"/>
              </p:ext>
            </p:extLst>
          </p:nvPr>
        </p:nvGraphicFramePr>
        <p:xfrm>
          <a:off x="1999343" y="2198914"/>
          <a:ext cx="8128000" cy="4211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696540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lang="en-US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Did you find the interface non-intrusive while taking pictures?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xmlns="" val="3921085112"/>
              </p:ext>
            </p:extLst>
          </p:nvPr>
        </p:nvGraphicFramePr>
        <p:xfrm>
          <a:off x="1999343" y="2198914"/>
          <a:ext cx="8128000" cy="4211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696540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lang="en-US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Was the photo/video button easy to use?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xmlns="" val="3921085112"/>
              </p:ext>
            </p:extLst>
          </p:nvPr>
        </p:nvGraphicFramePr>
        <p:xfrm>
          <a:off x="1999343" y="2198914"/>
          <a:ext cx="8128000" cy="4211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696540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lang="en-US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Did you find the color feature of the flash indicator helpful?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xmlns="" val="2100451120"/>
              </p:ext>
            </p:extLst>
          </p:nvPr>
        </p:nvGraphicFramePr>
        <p:xfrm>
          <a:off x="1999343" y="2198914"/>
          <a:ext cx="8128000" cy="4211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696540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lang="en-US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Did you find the gallery icon easy to locate?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xmlns="" val="3921085112"/>
              </p:ext>
            </p:extLst>
          </p:nvPr>
        </p:nvGraphicFramePr>
        <p:xfrm>
          <a:off x="1999343" y="2198914"/>
          <a:ext cx="8128000" cy="4211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696540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lang="en-US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Would you recommend this camera app?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xmlns="" val="2648435384"/>
              </p:ext>
            </p:extLst>
          </p:nvPr>
        </p:nvGraphicFramePr>
        <p:xfrm>
          <a:off x="498091" y="2335392"/>
          <a:ext cx="5343151" cy="4211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xmlns="" val="2648435384"/>
              </p:ext>
            </p:extLst>
          </p:nvPr>
        </p:nvGraphicFramePr>
        <p:xfrm>
          <a:off x="6259720" y="2351315"/>
          <a:ext cx="5493277" cy="4211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19868" y="2197290"/>
            <a:ext cx="2265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iPhone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7642746" y="2197289"/>
            <a:ext cx="19169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uCamera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2186716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  <a:endParaRPr lang="en-US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4000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950" y="2434108"/>
            <a:ext cx="5201634" cy="304116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cap="none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iPhone Design Deficiencies</a:t>
            </a:r>
            <a:endParaRPr lang="en-US" sz="4400" cap="none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72023" y="3172771"/>
            <a:ext cx="356744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dirty="0" smtClean="0"/>
              <a:t>Inconsistent button design and functionality</a:t>
            </a:r>
            <a:endParaRPr lang="en-US" sz="24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4121239" y="3142445"/>
            <a:ext cx="3850784" cy="2575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443211" y="3863662"/>
            <a:ext cx="3644721" cy="5795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71024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950" y="2434108"/>
            <a:ext cx="5201634" cy="304116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cap="none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iPhone Design Deficiencies</a:t>
            </a:r>
            <a:endParaRPr lang="en-US" sz="4400" cap="none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72023" y="2988105"/>
            <a:ext cx="356744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dirty="0" smtClean="0"/>
              <a:t>Minimalist icons do not always communicate effectively.</a:t>
            </a:r>
            <a:endParaRPr lang="en-US" sz="24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906073" y="3400023"/>
            <a:ext cx="6065950" cy="1030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443211" y="3863662"/>
            <a:ext cx="3644721" cy="5795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43162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cap="none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iPhone Design Deficiencies</a:t>
            </a:r>
            <a:endParaRPr lang="en-US" sz="4400" cap="none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11404" y="2646561"/>
            <a:ext cx="356744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dirty="0" smtClean="0"/>
              <a:t>Ergonomic problems make taking a picture awkward and inefficient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65606" y="2253802"/>
            <a:ext cx="3466247" cy="3186176"/>
          </a:xfrm>
          <a:prstGeom prst="rect">
            <a:avLst/>
          </a:prstGeom>
        </p:spPr>
      </p:pic>
      <p:sp>
        <p:nvSpPr>
          <p:cNvPr id="9" name="Arc 8"/>
          <p:cNvSpPr/>
          <p:nvPr/>
        </p:nvSpPr>
        <p:spPr>
          <a:xfrm>
            <a:off x="3598729" y="2485623"/>
            <a:ext cx="612663" cy="4790940"/>
          </a:xfrm>
          <a:prstGeom prst="arc">
            <a:avLst>
              <a:gd name="adj1" fmla="val 16066377"/>
              <a:gd name="adj2" fmla="val 0"/>
            </a:avLst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stCxn id="9" idx="2"/>
          </p:cNvCxnSpPr>
          <p:nvPr/>
        </p:nvCxnSpPr>
        <p:spPr>
          <a:xfrm flipV="1">
            <a:off x="4211392" y="4790941"/>
            <a:ext cx="115909" cy="901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</p:cNvCxnSpPr>
          <p:nvPr/>
        </p:nvCxnSpPr>
        <p:spPr>
          <a:xfrm flipH="1" flipV="1">
            <a:off x="4108361" y="4790941"/>
            <a:ext cx="103031" cy="901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58837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2800" y="274638"/>
            <a:ext cx="6737927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Camera Interfaces</a:t>
            </a:r>
            <a:endParaRPr lang="en-US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2800" y="1600199"/>
            <a:ext cx="6724073" cy="4980709"/>
          </a:xfrm>
        </p:spPr>
        <p:txBody>
          <a:bodyPr/>
          <a:lstStyle/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iPhone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Camera Interface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E:\CAP4104 Assignment3\images\iPhone_Camera_Interface_Menu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1426" y="152400"/>
            <a:ext cx="4368800" cy="65532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2800" y="274638"/>
            <a:ext cx="6737927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7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Camera Interfaces</a:t>
            </a:r>
            <a:endParaRPr lang="en-US" dirty="0">
              <a:solidFill>
                <a:srgbClr val="7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2800" y="1600199"/>
            <a:ext cx="6724073" cy="4980709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Android Camera Interface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E:\CAP4104 Assignment3\images\Android_Interfac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5864" y="164592"/>
            <a:ext cx="3912817" cy="654710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  <a:fontScheme name="Foundry">
    <a:maj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微軟正黑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標楷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Foundry">
    <a:fillStyleLst>
      <a:solidFill>
        <a:schemeClr val="phClr"/>
      </a:solidFill>
      <a:gradFill rotWithShape="1">
        <a:gsLst>
          <a:gs pos="0">
            <a:schemeClr val="phClr">
              <a:tint val="70000"/>
              <a:satMod val="180000"/>
            </a:schemeClr>
          </a:gs>
          <a:gs pos="62000">
            <a:schemeClr val="phClr">
              <a:tint val="30000"/>
              <a:satMod val="180000"/>
            </a:schemeClr>
          </a:gs>
          <a:gs pos="100000">
            <a:schemeClr val="phClr">
              <a:tint val="22000"/>
              <a:satMod val="18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58000"/>
              <a:satMod val="150000"/>
            </a:schemeClr>
          </a:gs>
          <a:gs pos="72000">
            <a:schemeClr val="phClr">
              <a:tint val="90000"/>
              <a:satMod val="135000"/>
            </a:schemeClr>
          </a:gs>
          <a:gs pos="100000">
            <a:schemeClr val="phClr">
              <a:tint val="8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80000"/>
          </a:schemeClr>
        </a:solidFill>
        <a:prstDash val="solid"/>
      </a:ln>
      <a:ln w="381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000000"/>
          </a:lightRig>
        </a:scene3d>
        <a:sp3d prstMaterial="matte">
          <a:bevelT w="63500" h="63500" prst="coolSlant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75000"/>
              <a:satMod val="400000"/>
            </a:schemeClr>
          </a:gs>
          <a:gs pos="20000">
            <a:schemeClr val="phClr">
              <a:tint val="80000"/>
              <a:satMod val="355000"/>
            </a:schemeClr>
          </a:gs>
          <a:gs pos="100000">
            <a:schemeClr val="phClr">
              <a:tint val="95000"/>
              <a:shade val="55000"/>
              <a:satMod val="355000"/>
            </a:schemeClr>
          </a:gs>
        </a:gsLst>
        <a:path path="circle">
          <a:fillToRect l="67500" t="35000" r="32500" b="65000"/>
        </a:path>
      </a:gradFill>
      <a:blipFill>
        <a:blip xmlns:r="http://schemas.openxmlformats.org/officeDocument/2006/relationships" r:embed="rId1">
          <a:duotone>
            <a:schemeClr val="phClr">
              <a:shade val="30000"/>
              <a:satMod val="120000"/>
            </a:schemeClr>
            <a:schemeClr val="phClr">
              <a:tint val="70000"/>
              <a:satMod val="250000"/>
            </a:schemeClr>
          </a:duotone>
        </a:blip>
        <a:tile tx="0" ty="0" sx="50000" sy="50000" flip="none" algn="t"/>
      </a:blipFill>
    </a:bgFillStyleLst>
  </a:fmtScheme>
</a:themeOverride>
</file>

<file path=ppt/theme/themeOverride2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  <a:fontScheme name="Foundry">
    <a:maj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微軟正黑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Rockwell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標楷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Foundry">
    <a:fillStyleLst>
      <a:solidFill>
        <a:schemeClr val="phClr"/>
      </a:solidFill>
      <a:gradFill rotWithShape="1">
        <a:gsLst>
          <a:gs pos="0">
            <a:schemeClr val="phClr">
              <a:tint val="70000"/>
              <a:satMod val="180000"/>
            </a:schemeClr>
          </a:gs>
          <a:gs pos="62000">
            <a:schemeClr val="phClr">
              <a:tint val="30000"/>
              <a:satMod val="180000"/>
            </a:schemeClr>
          </a:gs>
          <a:gs pos="100000">
            <a:schemeClr val="phClr">
              <a:tint val="22000"/>
              <a:satMod val="18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58000"/>
              <a:satMod val="150000"/>
            </a:schemeClr>
          </a:gs>
          <a:gs pos="72000">
            <a:schemeClr val="phClr">
              <a:tint val="90000"/>
              <a:satMod val="135000"/>
            </a:schemeClr>
          </a:gs>
          <a:gs pos="100000">
            <a:schemeClr val="phClr">
              <a:tint val="8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80000"/>
          </a:schemeClr>
        </a:solidFill>
        <a:prstDash val="solid"/>
      </a:ln>
      <a:ln w="381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000000"/>
          </a:lightRig>
        </a:scene3d>
        <a:sp3d prstMaterial="matte">
          <a:bevelT w="63500" h="63500" prst="coolSlant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75000"/>
              <a:satMod val="400000"/>
            </a:schemeClr>
          </a:gs>
          <a:gs pos="20000">
            <a:schemeClr val="phClr">
              <a:tint val="80000"/>
              <a:satMod val="355000"/>
            </a:schemeClr>
          </a:gs>
          <a:gs pos="100000">
            <a:schemeClr val="phClr">
              <a:tint val="95000"/>
              <a:shade val="55000"/>
              <a:satMod val="355000"/>
            </a:schemeClr>
          </a:gs>
        </a:gsLst>
        <a:path path="circle">
          <a:fillToRect l="67500" t="35000" r="32500" b="65000"/>
        </a:path>
      </a:gradFill>
      <a:blipFill>
        <a:blip xmlns:r="http://schemas.openxmlformats.org/officeDocument/2006/relationships" r:embed="rId1">
          <a:duotone>
            <a:schemeClr val="phClr">
              <a:shade val="30000"/>
              <a:satMod val="120000"/>
            </a:schemeClr>
            <a:schemeClr val="phClr">
              <a:tint val="70000"/>
              <a:satMod val="250000"/>
            </a:schemeClr>
          </a:duotone>
        </a:blip>
        <a:tile tx="0" ty="0" sx="50000" sy="50000" flip="none" algn="t"/>
      </a:blip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B20A6C6-FA4B-4FDF-822C-E1ABCC861C9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766</Words>
  <Application>Microsoft Office PowerPoint</Application>
  <PresentationFormat>Custom</PresentationFormat>
  <Paragraphs>152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Foundry</vt:lpstr>
      <vt:lpstr>Slide 1</vt:lpstr>
      <vt:lpstr>iPhone Design Successes</vt:lpstr>
      <vt:lpstr>iPhone Design Successes</vt:lpstr>
      <vt:lpstr>iPhone Design Successes</vt:lpstr>
      <vt:lpstr>iPhone Design Deficiencies</vt:lpstr>
      <vt:lpstr>iPhone Design Deficiencies</vt:lpstr>
      <vt:lpstr>iPhone Design Deficiencies</vt:lpstr>
      <vt:lpstr>Camera Interfaces</vt:lpstr>
      <vt:lpstr>Camera Interfaces</vt:lpstr>
      <vt:lpstr>Camera Button Layout</vt:lpstr>
      <vt:lpstr>Camera Button Layout</vt:lpstr>
      <vt:lpstr>Camera Button Layout</vt:lpstr>
      <vt:lpstr>Camera Button Layout</vt:lpstr>
      <vt:lpstr>Camera Button Layout</vt:lpstr>
      <vt:lpstr>Camera Button Layout</vt:lpstr>
      <vt:lpstr>Camera Button Layout</vt:lpstr>
      <vt:lpstr>Camera Button Layout</vt:lpstr>
      <vt:lpstr>Camera Button Layout</vt:lpstr>
      <vt:lpstr>Camera Button Layout</vt:lpstr>
      <vt:lpstr>The default photo/video button is positioned 9 cm away from the user’s thumb, forcing them to stretch their thumb awkwardly across the screen, obstructing their view of the image.</vt:lpstr>
      <vt:lpstr>The customized photo/video button is positioned just 3.5 cm away from the user’s thumb, allowing them to reach it quicker and more comfortably, without obstructing the image view.</vt:lpstr>
      <vt:lpstr>Fitts’ Law</vt:lpstr>
      <vt:lpstr>Fitts’ Law Variables</vt:lpstr>
      <vt:lpstr>Fitts’ Law Applied For iPhone</vt:lpstr>
      <vt:lpstr>Fitts’ Law Applied For uCamera</vt:lpstr>
      <vt:lpstr>Fitts’ Law Comparison</vt:lpstr>
      <vt:lpstr>Take Photo</vt:lpstr>
      <vt:lpstr>Record Video</vt:lpstr>
      <vt:lpstr>Camera Flash</vt:lpstr>
      <vt:lpstr>Camera Flash</vt:lpstr>
      <vt:lpstr>Camera Flash</vt:lpstr>
      <vt:lpstr>Camera Flash</vt:lpstr>
      <vt:lpstr>Camera Flash</vt:lpstr>
      <vt:lpstr>Camera Flash</vt:lpstr>
      <vt:lpstr>                                       Pre-Test</vt:lpstr>
      <vt:lpstr>   Pre-Test continued</vt:lpstr>
      <vt:lpstr>List of tasks</vt:lpstr>
      <vt:lpstr>List of tasks cont.</vt:lpstr>
      <vt:lpstr>                               Post-Test</vt:lpstr>
      <vt:lpstr> Post-Test continued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2013-11-09T14:34:54Z</dcterms:created>
  <dcterms:modified xsi:type="dcterms:W3CDTF">2013-11-13T03:06:55Z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TC034605359991</vt:lpwstr>
  </property>
</Properties>
</file>