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72035" y="311039"/>
            <a:ext cx="8399999" cy="4440899"/>
          </a:xfrm>
          <a:prstGeom prst="roundRect">
            <a:avLst>
              <a:gd name="adj" fmla="val 365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372035" y="4904401"/>
            <a:ext cx="8399999" cy="1206600"/>
          </a:xfrm>
          <a:prstGeom prst="roundRect">
            <a:avLst>
              <a:gd name="adj" fmla="val 1524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630810"/>
            <a:ext cx="7772400" cy="378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5195894"/>
            <a:ext cx="7772400" cy="614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372035" y="1550894"/>
            <a:ext cx="8399999" cy="51705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" name="Shape 14"/>
          <p:cNvSpPr/>
          <p:nvPr/>
        </p:nvSpPr>
        <p:spPr>
          <a:xfrm rot="10800000" flipH="1">
            <a:off x="372035" y="-120"/>
            <a:ext cx="8399999" cy="13998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1860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372035" y="1550894"/>
            <a:ext cx="4114800" cy="51705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 flipH="1">
            <a:off x="372035" y="-120"/>
            <a:ext cx="8399999" cy="13998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1860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25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4657164" y="1550894"/>
            <a:ext cx="4114800" cy="51705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761353" y="1600200"/>
            <a:ext cx="3925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372035" y="1550894"/>
            <a:ext cx="8399999" cy="51705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 rot="10800000" flipH="1">
            <a:off x="372035" y="-120"/>
            <a:ext cx="8399999" cy="13998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1860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dk2"/>
                </a:solidFill>
              </a:defRPr>
            </a:lvl1pPr>
            <a:lvl2pPr rtl="0">
              <a:defRPr>
                <a:solidFill>
                  <a:schemeClr val="dk2"/>
                </a:solidFill>
              </a:defRPr>
            </a:lvl2pPr>
            <a:lvl3pPr rtl="0">
              <a:defRPr>
                <a:solidFill>
                  <a:schemeClr val="dk2"/>
                </a:solidFill>
              </a:defRPr>
            </a:lvl3pPr>
            <a:lvl4pPr rtl="0">
              <a:defRPr>
                <a:solidFill>
                  <a:schemeClr val="dk2"/>
                </a:solidFill>
              </a:defRPr>
            </a:lvl4pPr>
            <a:lvl5pPr rtl="0">
              <a:defRPr>
                <a:solidFill>
                  <a:schemeClr val="dk2"/>
                </a:solidFill>
              </a:defRPr>
            </a:lvl5pPr>
            <a:lvl6pPr rtl="0">
              <a:defRPr>
                <a:solidFill>
                  <a:schemeClr val="dk2"/>
                </a:solidFill>
              </a:defRPr>
            </a:lvl6pPr>
            <a:lvl7pPr rtl="0">
              <a:defRPr>
                <a:solidFill>
                  <a:schemeClr val="dk2"/>
                </a:solidFill>
              </a:defRPr>
            </a:lvl7pPr>
            <a:lvl8pPr rtl="0">
              <a:defRPr>
                <a:solidFill>
                  <a:schemeClr val="dk2"/>
                </a:solidFill>
              </a:defRPr>
            </a:lvl8pPr>
            <a:lvl9pPr rtl="0"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72035" y="5702203"/>
            <a:ext cx="8399999" cy="86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>
                <a:solidFill>
                  <a:schemeClr val="lt1"/>
                </a:solidFill>
              </a:defRPr>
            </a:lvl1pPr>
            <a:lvl2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>
                <a:solidFill>
                  <a:schemeClr val="lt1"/>
                </a:solidFill>
              </a:defRPr>
            </a:lvl2pPr>
            <a:lvl3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>
                <a:solidFill>
                  <a:schemeClr val="lt1"/>
                </a:solidFill>
              </a:defRPr>
            </a:lvl3pPr>
            <a:lvl4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>
                <a:solidFill>
                  <a:schemeClr val="lt1"/>
                </a:solidFill>
              </a:defRPr>
            </a:lvl4pPr>
            <a:lvl5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>
                <a:solidFill>
                  <a:schemeClr val="lt1"/>
                </a:solidFill>
              </a:defRPr>
            </a:lvl5pPr>
            <a:lvl6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>
                <a:solidFill>
                  <a:schemeClr val="lt1"/>
                </a:solidFill>
              </a:defRPr>
            </a:lvl6pPr>
            <a:lvl7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2400" b="1">
                <a:solidFill>
                  <a:schemeClr val="lt1"/>
                </a:solidFill>
              </a:defRPr>
            </a:lvl7pPr>
            <a:lvl8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2400" b="1">
                <a:solidFill>
                  <a:schemeClr val="lt1"/>
                </a:solidFill>
              </a:defRPr>
            </a:lvl8pPr>
            <a:lvl9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24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72035" y="311039"/>
            <a:ext cx="8399999" cy="5158200"/>
          </a:xfrm>
          <a:prstGeom prst="roundRect">
            <a:avLst>
              <a:gd name="adj" fmla="val 2776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372035" y="314112"/>
            <a:ext cx="8399999" cy="6229800"/>
          </a:xfrm>
          <a:prstGeom prst="roundRect">
            <a:avLst>
              <a:gd name="adj" fmla="val 225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1860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381000" y="457200"/>
            <a:ext cx="8394599" cy="981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 sz="3600" dirty="0">
                <a:solidFill>
                  <a:srgbClr val="1C4587"/>
                </a:solidFill>
              </a:rPr>
              <a:t>Usability Analysis of Skype Interface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685800" y="5195894"/>
            <a:ext cx="7772400" cy="614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buNone/>
            </a:pPr>
            <a:r>
              <a:rPr lang="en" sz="2400" b="1">
                <a:solidFill>
                  <a:srgbClr val="000000"/>
                </a:solidFill>
              </a:rPr>
              <a:t>Gregory Crain, Gregory Montague, Gregory Cook, and Jonathan Shuttera</a:t>
            </a:r>
          </a:p>
        </p:txBody>
      </p:sp>
      <p:sp>
        <p:nvSpPr>
          <p:cNvPr id="36" name="Shape 36"/>
          <p:cNvSpPr/>
          <p:nvPr/>
        </p:nvSpPr>
        <p:spPr>
          <a:xfrm>
            <a:off x="3581400" y="1447800"/>
            <a:ext cx="2120199" cy="21428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7" name="Shape 37"/>
          <p:cNvSpPr txBox="1"/>
          <p:nvPr/>
        </p:nvSpPr>
        <p:spPr>
          <a:xfrm>
            <a:off x="212950" y="3353375"/>
            <a:ext cx="8258100" cy="137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200000"/>
              </a:lnSpc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 b="1"/>
              <a:t>CAP-4104  Human and Technology Interaction</a:t>
            </a:r>
          </a:p>
          <a:p>
            <a:pPr lvl="0" algn="ctr" rtl="0">
              <a:lnSpc>
                <a:spcPct val="200000"/>
              </a:lnSpc>
              <a:buClr>
                <a:srgbClr val="000000"/>
              </a:buClr>
              <a:buSzPct val="45833"/>
              <a:buFont typeface="Arial"/>
              <a:buNone/>
            </a:pPr>
            <a:r>
              <a:rPr lang="en" sz="2400" b="1"/>
              <a:t>University of Central Florida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Ways To Improve Interface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Better Descriptive Icons and Labels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Reduce the amount of popup notification messages within program for a better user experience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Cleaner and Aesthetically pleasing design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>
                <a:solidFill>
                  <a:srgbClr val="1C4587"/>
                </a:solidFill>
              </a:rPr>
              <a:t>Goals of Testing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Determine If Skype’s Computer Interface Is Easy and Effective</a:t>
            </a:r>
          </a:p>
          <a:p>
            <a:endParaRPr/>
          </a:p>
          <a:p>
            <a:pPr marL="457200" lvl="0" indent="-41910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Determine if Skype’s Computer Interface Needs To Be Redesigned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Background Demographic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Random Selection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Male and Female Participants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Age Range: 18 - 50+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Usability Testing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33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Carried Out Pre-Test Questions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List Of Tasks For Participants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Post Test Questions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Likert and Differential Scale For Pre and Post Test Questions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Testing Conditions: In-Home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Pre-Test Questions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Age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Gender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often do you use Skype, or other video chat systems?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Is Your Primary Form Of Communication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Participant Tasks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5638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Add A New Contact</a:t>
            </a:r>
          </a:p>
          <a:p>
            <a:endParaRPr dirty="0"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Place a Video Call</a:t>
            </a:r>
          </a:p>
          <a:p>
            <a:endParaRPr dirty="0"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Disable Then Re-Enable the Video</a:t>
            </a:r>
          </a:p>
          <a:p>
            <a:endParaRPr dirty="0"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Mute And UnMute The Microphone</a:t>
            </a:r>
          </a:p>
          <a:p>
            <a:endParaRPr dirty="0"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End The Video Call</a:t>
            </a:r>
          </a:p>
          <a:p>
            <a:endParaRPr dirty="0"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 dirty="0"/>
              <a:t>Decline an incoming video call</a:t>
            </a:r>
          </a:p>
          <a:p>
            <a:endParaRPr dirty="0"/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Post-Test Questions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Difficult Was It To Add A Contact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Difficult Was It To Place A Call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Difficult Was It To Disable and Enable Video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Difficult Was It To Mute and Unmute The Microphone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Additional Post-Test Questions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Difficult Was It To End A Call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Would You Rate Skype’s Usability: Scale 1 through 5</a:t>
            </a:r>
          </a:p>
          <a:p>
            <a:endParaRPr/>
          </a:p>
          <a:p>
            <a:pPr marL="457200" lvl="0" indent="-4191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Would You Use Skype Again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4587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30200" y="287525"/>
            <a:ext cx="8283599" cy="73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buNone/>
            </a:pPr>
            <a:r>
              <a:rPr lang="en">
                <a:solidFill>
                  <a:srgbClr val="1C4587"/>
                </a:solidFill>
              </a:rPr>
              <a:t>Usability Testing Results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Participants Found Interface Difficult To Navigate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Participants Had TO Search How To Functions That Were Not Intuitive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Participants Did Not Like The Visual Appearance Of Skype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Participants Are Not More Inclined To Use Skype</a:t>
            </a:r>
          </a:p>
          <a:p>
            <a:endParaRPr/>
          </a:p>
          <a:p>
            <a:pPr marL="457200" lvl="0" indent="-381000" rtl="0"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Recommendation For Skype Interface Overhaul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Custom Theme</vt:lpstr>
      <vt:lpstr>Usability Analysis of Skype Interface</vt:lpstr>
      <vt:lpstr>Goals of Testing</vt:lpstr>
      <vt:lpstr>Background Demographic</vt:lpstr>
      <vt:lpstr>Usability Testing</vt:lpstr>
      <vt:lpstr>Pre-Test Questions</vt:lpstr>
      <vt:lpstr>Participant Tasks</vt:lpstr>
      <vt:lpstr>Post-Test Questions</vt:lpstr>
      <vt:lpstr>Additional Post-Test Questions</vt:lpstr>
      <vt:lpstr>Usability Testing Results</vt:lpstr>
      <vt:lpstr>Ways To Improve Interface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Usability Analysis of Skype Interface</dc:title>
  <cp:lastModifiedBy>Greg Montague</cp:lastModifiedBy>
  <cp:revision>2</cp:revision>
  <dcterms:modified xsi:type="dcterms:W3CDTF">2013-10-07T02:20:40Z</dcterms:modified>
</cp:coreProperties>
</file>