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261" r:id="rId4"/>
    <p:sldId id="260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5" r:id="rId13"/>
    <p:sldId id="276" r:id="rId14"/>
    <p:sldId id="271" r:id="rId15"/>
    <p:sldId id="272" r:id="rId16"/>
    <p:sldId id="274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son%20Cooper\AppData\Local\Microsoft\Windows\Temporary%20Internet%20Files\Content.Outlook\DPN0YLHL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LOZADA\Documents\aUCF\fall2013\satisfactiion%20report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LOZADA\Documents\aUCF\fall2013\satisfactiion%20report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LOZADA\Documents\aUCF\fall2013\satisfactiion%20report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LOZADA\Documents\aUCF\fall2013\satisfactiion%20report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75160424324121E-2"/>
          <c:y val="3.8581779474418799E-2"/>
          <c:w val="0.91294924111465303"/>
          <c:h val="0.76146571346973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[Book1.xlsx]Sheet1!$B$2</c:f>
              <c:strCache>
                <c:ptCount val="1"/>
                <c:pt idx="0">
                  <c:v>Procedure 1</c:v>
                </c:pt>
              </c:strCache>
            </c:strRef>
          </c:tx>
          <c:invertIfNegative val="0"/>
          <c:val>
            <c:numRef>
              <c:f>[Book1.xlsx]Sheet1!$B$3:$B$10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8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[Book1.xlsx]Sheet1!$C$2</c:f>
              <c:strCache>
                <c:ptCount val="1"/>
                <c:pt idx="0">
                  <c:v>Procedure 2</c:v>
                </c:pt>
              </c:strCache>
            </c:strRef>
          </c:tx>
          <c:invertIfNegative val="0"/>
          <c:val>
            <c:numRef>
              <c:f>[Book1.xlsx]Sheet1!$C$3:$C$10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[Book1.xlsx]Sheet1!$D$2</c:f>
              <c:strCache>
                <c:ptCount val="1"/>
                <c:pt idx="0">
                  <c:v>Procedure 3</c:v>
                </c:pt>
              </c:strCache>
            </c:strRef>
          </c:tx>
          <c:invertIfNegative val="0"/>
          <c:val>
            <c:numRef>
              <c:f>[Book1.xlsx]Sheet1!$D$3:$D$10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855296"/>
        <c:axId val="70861184"/>
      </c:barChart>
      <c:catAx>
        <c:axId val="7085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0861184"/>
        <c:crosses val="autoZero"/>
        <c:auto val="1"/>
        <c:lblAlgn val="ctr"/>
        <c:lblOffset val="100"/>
        <c:noMultiLvlLbl val="0"/>
      </c:catAx>
      <c:valAx>
        <c:axId val="7086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08552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435214318544605E-2"/>
          <c:y val="3.4311856652687801E-2"/>
          <c:w val="0.55959896809076293"/>
          <c:h val="0.84848148270448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Sheet2!$B$34</c:f>
              <c:strCache>
                <c:ptCount val="1"/>
                <c:pt idx="0">
                  <c:v> Procedure 1</c:v>
                </c:pt>
              </c:strCache>
            </c:strRef>
          </c:tx>
          <c:invertIfNegative val="0"/>
          <c:val>
            <c:numRef>
              <c:f>Sheet2!$B$35:$B$42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Sheet2!$C$34</c:f>
              <c:strCache>
                <c:ptCount val="1"/>
                <c:pt idx="0">
                  <c:v>Procedure 2</c:v>
                </c:pt>
              </c:strCache>
            </c:strRef>
          </c:tx>
          <c:invertIfNegative val="0"/>
          <c:val>
            <c:numRef>
              <c:f>Sheet2!$C$35:$C$42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Sheet2!$D$34</c:f>
              <c:strCache>
                <c:ptCount val="1"/>
                <c:pt idx="0">
                  <c:v>Procedure 3</c:v>
                </c:pt>
              </c:strCache>
            </c:strRef>
          </c:tx>
          <c:invertIfNegative val="0"/>
          <c:val>
            <c:numRef>
              <c:f>Sheet2!$D$35:$D$42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04832"/>
        <c:axId val="70918912"/>
      </c:barChart>
      <c:catAx>
        <c:axId val="70904832"/>
        <c:scaling>
          <c:orientation val="minMax"/>
        </c:scaling>
        <c:delete val="0"/>
        <c:axPos val="b"/>
        <c:majorTickMark val="out"/>
        <c:minorTickMark val="none"/>
        <c:tickLblPos val="nextTo"/>
        <c:crossAx val="70918912"/>
        <c:crosses val="autoZero"/>
        <c:auto val="1"/>
        <c:lblAlgn val="ctr"/>
        <c:lblOffset val="100"/>
        <c:noMultiLvlLbl val="0"/>
      </c:catAx>
      <c:valAx>
        <c:axId val="7091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90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13355429679128"/>
          <c:y val="4.8991954292692999E-2"/>
          <c:w val="0.18665368221604201"/>
          <c:h val="0.176406585267253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37520531411509"/>
          <c:y val="1.4820272109531501E-2"/>
          <c:w val="0.4935743807886081"/>
          <c:h val="0.86696005100351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Mistypes by each participant</c:v>
                </c:pt>
              </c:strCache>
            </c:strRef>
          </c:tx>
          <c:invertIfNegative val="0"/>
          <c:val>
            <c:numRef>
              <c:f>Sheet2!$B$3:$B$10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30816"/>
        <c:axId val="70932352"/>
      </c:barChart>
      <c:catAx>
        <c:axId val="70930816"/>
        <c:scaling>
          <c:orientation val="minMax"/>
        </c:scaling>
        <c:delete val="0"/>
        <c:axPos val="b"/>
        <c:majorTickMark val="out"/>
        <c:minorTickMark val="none"/>
        <c:tickLblPos val="nextTo"/>
        <c:crossAx val="70932352"/>
        <c:crosses val="autoZero"/>
        <c:auto val="1"/>
        <c:lblAlgn val="ctr"/>
        <c:lblOffset val="100"/>
        <c:noMultiLvlLbl val="0"/>
      </c:catAx>
      <c:valAx>
        <c:axId val="7093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93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560393793538"/>
          <c:y val="0.22623833479148406"/>
          <c:w val="0.23325651491845598"/>
          <c:h val="0.177152960046661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1471069653911E-2"/>
          <c:y val="3.8442299848425308E-2"/>
          <c:w val="0.76315888692138212"/>
          <c:h val="0.87908837264209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Sheet2!$B$18</c:f>
              <c:strCache>
                <c:ptCount val="1"/>
                <c:pt idx="0">
                  <c:v>Unsuccessful Swipes</c:v>
                </c:pt>
              </c:strCache>
            </c:strRef>
          </c:tx>
          <c:invertIfNegative val="0"/>
          <c:val>
            <c:numRef>
              <c:f>Sheet2!$B$19:$B$26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75872"/>
        <c:axId val="70977408"/>
      </c:barChart>
      <c:catAx>
        <c:axId val="70975872"/>
        <c:scaling>
          <c:orientation val="minMax"/>
        </c:scaling>
        <c:delete val="0"/>
        <c:axPos val="b"/>
        <c:majorTickMark val="out"/>
        <c:minorTickMark val="none"/>
        <c:tickLblPos val="nextTo"/>
        <c:crossAx val="70977408"/>
        <c:crosses val="autoZero"/>
        <c:auto val="1"/>
        <c:lblAlgn val="ctr"/>
        <c:lblOffset val="100"/>
        <c:noMultiLvlLbl val="0"/>
      </c:catAx>
      <c:valAx>
        <c:axId val="7097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97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24631878102002"/>
          <c:y val="7.5320674112465902E-2"/>
          <c:w val="0.23671119514891703"/>
          <c:h val="0.106140854705512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Sheet1!$B$79</c:f>
              <c:strCache>
                <c:ptCount val="1"/>
                <c:pt idx="0">
                  <c:v>Sufficient detail information</c:v>
                </c:pt>
              </c:strCache>
            </c:strRef>
          </c:tx>
          <c:invertIfNegative val="0"/>
          <c:val>
            <c:numRef>
              <c:f>Sheet1!$B$80:$B$87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Sheet1!$C$79</c:f>
              <c:strCache>
                <c:ptCount val="1"/>
                <c:pt idx="0">
                  <c:v>Locating the movie was easy to perform</c:v>
                </c:pt>
              </c:strCache>
            </c:strRef>
          </c:tx>
          <c:invertIfNegative val="0"/>
          <c:val>
            <c:numRef>
              <c:f>Sheet1!$C$80:$C$87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55936"/>
        <c:axId val="21657472"/>
      </c:barChart>
      <c:catAx>
        <c:axId val="216559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657472"/>
        <c:crosses val="autoZero"/>
        <c:auto val="1"/>
        <c:lblAlgn val="ctr"/>
        <c:lblOffset val="100"/>
        <c:noMultiLvlLbl val="0"/>
      </c:catAx>
      <c:valAx>
        <c:axId val="2165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55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001244819404899"/>
          <c:y val="6.9194446745796598E-2"/>
          <c:w val="0.34420422827723801"/>
          <c:h val="0.22514342189412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82025010998007E-2"/>
          <c:y val="0.20845163102948602"/>
          <c:w val="0.92871797498900199"/>
          <c:h val="0.7602487701968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Easy to use Navigation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val>
            <c:numRef>
              <c:f>Sheet1!$B$3:$B$10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Checkout Easy to perform</c:v>
                </c:pt>
              </c:strCache>
            </c:strRef>
          </c:tx>
          <c:invertIfNegative val="0"/>
          <c:val>
            <c:numRef>
              <c:f>Sheet1!$C$3:$C$10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003520"/>
        <c:axId val="71009408"/>
      </c:barChart>
      <c:catAx>
        <c:axId val="71003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1009408"/>
        <c:crosses val="autoZero"/>
        <c:auto val="1"/>
        <c:lblAlgn val="ctr"/>
        <c:lblOffset val="100"/>
        <c:noMultiLvlLbl val="0"/>
      </c:catAx>
      <c:valAx>
        <c:axId val="71009408"/>
        <c:scaling>
          <c:orientation val="minMax"/>
          <c:max val="2"/>
          <c:min val="-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10035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D8000-7237-9348-96ED-7F9707877FE6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77C99-E377-A241-8333-39E192BB8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7C99-E377-A241-8333-39E192BB8E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1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4038601"/>
            <a:ext cx="6938961" cy="1949824"/>
          </a:xfrm>
        </p:spPr>
        <p:txBody>
          <a:bodyPr/>
          <a:lstStyle/>
          <a:p>
            <a:r>
              <a:rPr lang="en-US" sz="2400" dirty="0" smtClean="0"/>
              <a:t>Team 19</a:t>
            </a:r>
          </a:p>
          <a:p>
            <a:r>
              <a:rPr lang="en-US" sz="2400" dirty="0" smtClean="0"/>
              <a:t>Jason </a:t>
            </a:r>
            <a:r>
              <a:rPr lang="en-US" sz="2400" dirty="0"/>
              <a:t>Cooper</a:t>
            </a:r>
          </a:p>
          <a:p>
            <a:r>
              <a:rPr lang="en-US" sz="2400" dirty="0"/>
              <a:t>Marcelo </a:t>
            </a:r>
            <a:r>
              <a:rPr lang="en-US" sz="2400" dirty="0" err="1"/>
              <a:t>Trujilo</a:t>
            </a:r>
            <a:endParaRPr lang="en-US" sz="2400" dirty="0"/>
          </a:p>
          <a:p>
            <a:r>
              <a:rPr lang="en-US" sz="2400" dirty="0"/>
              <a:t>Tulsi Parikh</a:t>
            </a:r>
          </a:p>
          <a:p>
            <a:r>
              <a:rPr lang="en-US" sz="2400" dirty="0" err="1"/>
              <a:t>Yenny</a:t>
            </a:r>
            <a:r>
              <a:rPr lang="en-US" sz="2400" dirty="0"/>
              <a:t> </a:t>
            </a:r>
            <a:r>
              <a:rPr lang="en-US" sz="2400" dirty="0" err="1"/>
              <a:t>Lozada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Placeholder 4" descr="redbox.jp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0" b="8670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8041481" y="3425028"/>
            <a:ext cx="46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7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786" y="639273"/>
            <a:ext cx="6938963" cy="1019521"/>
          </a:xfrm>
        </p:spPr>
        <p:txBody>
          <a:bodyPr>
            <a:noAutofit/>
          </a:bodyPr>
          <a:lstStyle/>
          <a:p>
            <a:r>
              <a:rPr lang="en-US" sz="7200" dirty="0" smtClean="0"/>
              <a:t>Results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193" y="1891430"/>
            <a:ext cx="7678454" cy="4221271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Results categories: effectiveness</a:t>
            </a:r>
            <a:r>
              <a:rPr lang="en-US" dirty="0"/>
              <a:t>, utility, safety, and satisfaction.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Effectiveness section is actively measured by task-completion rates and errors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Utility includes data that allowed us to determine if the interface was useful for the participants’ needs and meets all their expectations.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Safety </a:t>
            </a:r>
            <a:r>
              <a:rPr lang="en-US" dirty="0"/>
              <a:t>includes the users’ ability to recover from errors and mistakes.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Satisfaction </a:t>
            </a:r>
            <a:r>
              <a:rPr lang="en-US" dirty="0"/>
              <a:t>includes data that helps create an overall feeling about the Redbox rental experience.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9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3" y="584904"/>
            <a:ext cx="6938963" cy="1136385"/>
          </a:xfrm>
        </p:spPr>
        <p:txBody>
          <a:bodyPr>
            <a:normAutofit/>
          </a:bodyPr>
          <a:lstStyle/>
          <a:p>
            <a:r>
              <a:rPr lang="en-US" dirty="0" smtClean="0"/>
              <a:t>Effectiveness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70171821"/>
              </p:ext>
            </p:extLst>
          </p:nvPr>
        </p:nvGraphicFramePr>
        <p:xfrm>
          <a:off x="706064" y="2423174"/>
          <a:ext cx="4490435" cy="375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47896" y="2289482"/>
            <a:ext cx="25731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these results we can conclude that due to the complexity of the first procedure, users experienced a higher instance of unsuccessful screen taps, while in the second and third procedures users encountered less repeat taps,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013" y="2012483"/>
            <a:ext cx="39709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Chart 1. Number of Unsuccessful Touch-Screen Tap Attempts.</a:t>
            </a:r>
            <a:endParaRPr lang="en-US" sz="1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9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55597265"/>
              </p:ext>
            </p:extLst>
          </p:nvPr>
        </p:nvGraphicFramePr>
        <p:xfrm>
          <a:off x="237626" y="573742"/>
          <a:ext cx="5443434" cy="565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2415124"/>
              </p:ext>
            </p:extLst>
          </p:nvPr>
        </p:nvGraphicFramePr>
        <p:xfrm>
          <a:off x="2180525" y="740858"/>
          <a:ext cx="6199038" cy="343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237626" y="5864074"/>
            <a:ext cx="373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Chart 2. Incorrect Navigation Attempts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3726" y="4024544"/>
            <a:ext cx="366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Chart 3.  Mistypes by Each Participant.</a:t>
            </a:r>
            <a:endParaRPr lang="en-US" b="1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79818" y="4670875"/>
            <a:ext cx="3829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task during which most errors occurred was the checkout </a:t>
            </a:r>
            <a:r>
              <a:rPr lang="en-US" sz="2400" dirty="0" smtClean="0"/>
              <a:t>process when participants were typing their email address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984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47423555"/>
              </p:ext>
            </p:extLst>
          </p:nvPr>
        </p:nvGraphicFramePr>
        <p:xfrm>
          <a:off x="812491" y="744524"/>
          <a:ext cx="4668062" cy="523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818" y="5849041"/>
            <a:ext cx="401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Chart 4.  Unsuccessful Credit Card Swipes.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0553" y="1169808"/>
            <a:ext cx="2907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Based on the data result the 50% of participants have at least unsuccessful credit card swiping attempts.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1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82339" y="451094"/>
            <a:ext cx="6938963" cy="1119791"/>
          </a:xfrm>
        </p:spPr>
        <p:txBody>
          <a:bodyPr/>
          <a:lstStyle/>
          <a:p>
            <a:pPr lvl="1" algn="ctr" rtl="0">
              <a:lnSpc>
                <a:spcPct val="95000"/>
              </a:lnSpc>
              <a:spcBef>
                <a:spcPct val="0"/>
              </a:spcBef>
            </a:pPr>
            <a:r>
              <a:rPr lang="en-US" sz="4000" dirty="0" smtClean="0">
                <a:solidFill>
                  <a:schemeClr val="tx1"/>
                </a:solidFill>
              </a:rPr>
              <a:t> Utility </a:t>
            </a:r>
            <a:r>
              <a:rPr lang="en-US" sz="2900" dirty="0" smtClean="0">
                <a:solidFill>
                  <a:schemeClr val="tx1"/>
                </a:solidFill>
              </a:rPr>
              <a:t/>
            </a:r>
            <a:br>
              <a:rPr lang="en-US" sz="29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56611176"/>
              </p:ext>
            </p:extLst>
          </p:nvPr>
        </p:nvGraphicFramePr>
        <p:xfrm>
          <a:off x="790876" y="1268873"/>
          <a:ext cx="4672967" cy="442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00206" y="5717642"/>
            <a:ext cx="353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Chart 5.  Overall User Utility Ratings.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046118" y="1319008"/>
            <a:ext cx="36425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 err="1" smtClean="0"/>
              <a:t>Redbox</a:t>
            </a:r>
            <a:r>
              <a:rPr lang="en-US" sz="2200" dirty="0" smtClean="0"/>
              <a:t> </a:t>
            </a:r>
            <a:r>
              <a:rPr lang="en-US" sz="2200" dirty="0"/>
              <a:t>interface displayed sufficient detailed information on the movie with an average response between “agree” and “strongly agree” (1.25 on scale) reflecting participants rating this aspects as very </a:t>
            </a:r>
            <a:r>
              <a:rPr lang="en-US" sz="2200" dirty="0" smtClean="0"/>
              <a:t>useful.</a:t>
            </a:r>
            <a:r>
              <a:rPr lang="en-US" sz="2200" dirty="0"/>
              <a:t> search or locating a specified movie was not rated as highly by most participants with an average response between “neutral” and “agree” (0.625 on scale), reflecting some difficulty with this functionally. 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1" y="1111260"/>
            <a:ext cx="6938963" cy="1086368"/>
          </a:xfrm>
        </p:spPr>
        <p:txBody>
          <a:bodyPr>
            <a:noAutofit/>
          </a:bodyPr>
          <a:lstStyle/>
          <a:p>
            <a:pPr lvl="1" algn="ctr" rtl="0">
              <a:lnSpc>
                <a:spcPct val="95000"/>
              </a:lnSpc>
              <a:spcBef>
                <a:spcPct val="0"/>
              </a:spcBef>
            </a:pPr>
            <a:r>
              <a:rPr lang="en-US" sz="5400" dirty="0" smtClean="0">
                <a:solidFill>
                  <a:srgbClr val="FFFFFF"/>
                </a:solidFill>
              </a:rPr>
              <a:t>Safety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193" y="1871693"/>
            <a:ext cx="7665928" cy="4244732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Using </a:t>
            </a:r>
            <a:r>
              <a:rPr lang="en-US" dirty="0"/>
              <a:t>the </a:t>
            </a:r>
            <a:r>
              <a:rPr lang="en-US" dirty="0" err="1" smtClean="0"/>
              <a:t>likert</a:t>
            </a:r>
            <a:r>
              <a:rPr lang="en-US" dirty="0" smtClean="0"/>
              <a:t> </a:t>
            </a:r>
            <a:r>
              <a:rPr lang="en-US" dirty="0"/>
              <a:t>format “agree” and “strongly agree” for more than 50% of the participants is a concern to use an outdoor kiosk.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/>
              <a:t>rated themselves comfortably able to recover from mistakes, such us navigating to the wrong screen or section of the interface providing users quick and easy ways to recover from errors.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Every participant was able to successfully recover from mistakenly navigating to the wrong screen on the </a:t>
            </a:r>
            <a:r>
              <a:rPr lang="en-US" dirty="0" err="1"/>
              <a:t>Redbox</a:t>
            </a:r>
            <a:r>
              <a:rPr lang="en-US" dirty="0"/>
              <a:t> kiosk interface.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8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3" y="835577"/>
            <a:ext cx="6938963" cy="885712"/>
          </a:xfrm>
        </p:spPr>
        <p:txBody>
          <a:bodyPr>
            <a:noAutofit/>
          </a:bodyPr>
          <a:lstStyle/>
          <a:p>
            <a:pPr lvl="1" algn="ctr" rtl="0">
              <a:lnSpc>
                <a:spcPct val="95000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FFFFFF"/>
                </a:solidFill>
              </a:rPr>
              <a:t>Satisfaction</a:t>
            </a:r>
            <a:br>
              <a:rPr lang="en-US" sz="3600" dirty="0" smtClean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71696745"/>
              </p:ext>
            </p:extLst>
          </p:nvPr>
        </p:nvGraphicFramePr>
        <p:xfrm>
          <a:off x="1253175" y="1474255"/>
          <a:ext cx="6734965" cy="243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2306202" y="3990671"/>
            <a:ext cx="4531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Chart 5. User satisfaction after rental experience.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136572" y="4616972"/>
            <a:ext cx="6918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Despite some difficulties or errors found in task 1, participants rated the interface positively.  The Red box interface navigation was found to be easy to </a:t>
            </a:r>
            <a:r>
              <a:rPr lang="en-US" dirty="0" smtClean="0"/>
              <a:t>use while </a:t>
            </a:r>
            <a:r>
              <a:rPr lang="en-US" dirty="0"/>
              <a:t>the checkout process was found not easy to </a:t>
            </a:r>
            <a:r>
              <a:rPr lang="en-US" dirty="0" smtClean="0"/>
              <a:t>perform.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5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086" y="501231"/>
            <a:ext cx="6938963" cy="1270194"/>
          </a:xfrm>
        </p:spPr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353" y="1938540"/>
            <a:ext cx="7778663" cy="4378424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Based on the observed results, we feel confident in reporting a high degree of success in using the </a:t>
            </a:r>
            <a:r>
              <a:rPr lang="en-US" dirty="0" err="1"/>
              <a:t>Redbox</a:t>
            </a:r>
            <a:r>
              <a:rPr lang="en-US" dirty="0"/>
              <a:t> kiosk interface by all participants.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They </a:t>
            </a:r>
            <a:r>
              <a:rPr lang="en-US" dirty="0"/>
              <a:t>all expressed as a general sense of acceptance and desire to repeat their rental experience using this particular product choice.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err="1"/>
              <a:t>Redbox’s</a:t>
            </a:r>
            <a:r>
              <a:rPr lang="en-US" dirty="0"/>
              <a:t> accessible, inexpensive, intuitive, and user-friendly interface design generally facilitates the completion of the overall rental task. 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This </a:t>
            </a:r>
            <a:r>
              <a:rPr lang="en-US" dirty="0"/>
              <a:t>is reflected in its popularity, resulting in  millions of users making </a:t>
            </a:r>
            <a:r>
              <a:rPr lang="en-US" dirty="0" err="1"/>
              <a:t>Redbox</a:t>
            </a:r>
            <a:r>
              <a:rPr lang="en-US" dirty="0"/>
              <a:t> their product of choice in the quick-and-easy rental market.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2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1" y="869001"/>
            <a:ext cx="6938963" cy="98598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References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2205924"/>
            <a:ext cx="6938961" cy="3910501"/>
          </a:xfrm>
        </p:spPr>
        <p:txBody>
          <a:bodyPr>
            <a:normAutofit/>
          </a:bodyPr>
          <a:lstStyle/>
          <a:p>
            <a:pPr lvl="0" algn="l"/>
            <a:r>
              <a:rPr lang="en-US" sz="2000" dirty="0" smtClean="0"/>
              <a:t>[1]Hwang</a:t>
            </a:r>
            <a:r>
              <a:rPr lang="en-US" sz="2000" dirty="0"/>
              <a:t>, W., &amp; </a:t>
            </a:r>
            <a:r>
              <a:rPr lang="en-US" sz="2000" dirty="0" err="1"/>
              <a:t>Salvendy</a:t>
            </a:r>
            <a:r>
              <a:rPr lang="en-US" sz="2000" dirty="0"/>
              <a:t>, G. (2010, May). Number of people required for usability evaluation: The 10±2 rule. </a:t>
            </a:r>
            <a:r>
              <a:rPr lang="en-US" sz="2000" i="1" dirty="0"/>
              <a:t>Communications </a:t>
            </a:r>
            <a:r>
              <a:rPr lang="en-US" sz="2000" i="1" dirty="0" err="1"/>
              <a:t>fo</a:t>
            </a:r>
            <a:r>
              <a:rPr lang="en-US" sz="2000" i="1" dirty="0"/>
              <a:t> the ACM, 53</a:t>
            </a:r>
            <a:r>
              <a:rPr lang="en-US" sz="2000" dirty="0"/>
              <a:t>(5), 130-133. Retrieved October 2, 2013</a:t>
            </a:r>
          </a:p>
          <a:p>
            <a:pPr algn="l"/>
            <a:endParaRPr lang="en-US" sz="2000" dirty="0" smtClean="0"/>
          </a:p>
          <a:p>
            <a:pPr lvl="0" algn="l"/>
            <a:r>
              <a:rPr lang="en-US" sz="2000" dirty="0" smtClean="0"/>
              <a:t>[2]</a:t>
            </a:r>
            <a:r>
              <a:rPr lang="en-US" sz="2000" dirty="0" err="1" smtClean="0"/>
              <a:t>Redbox</a:t>
            </a:r>
            <a:r>
              <a:rPr lang="en-US" sz="2000" dirty="0" smtClean="0"/>
              <a:t> </a:t>
            </a:r>
            <a:r>
              <a:rPr lang="en-US" sz="2000" dirty="0"/>
              <a:t>Automated Retail, LLC. (</a:t>
            </a:r>
            <a:r>
              <a:rPr lang="en-US" sz="2000" dirty="0" err="1"/>
              <a:t>n.d.</a:t>
            </a:r>
            <a:r>
              <a:rPr lang="en-US" sz="2000" dirty="0"/>
              <a:t>). </a:t>
            </a:r>
            <a:r>
              <a:rPr lang="en-US" sz="2000" dirty="0" err="1"/>
              <a:t>Redbox</a:t>
            </a:r>
            <a:r>
              <a:rPr lang="en-US" sz="2000" dirty="0"/>
              <a:t> FAQs. Retrieved October 1, 2013, from </a:t>
            </a:r>
            <a:r>
              <a:rPr lang="en-US" sz="2000" dirty="0" err="1"/>
              <a:t>Redbox</a:t>
            </a:r>
            <a:r>
              <a:rPr lang="en-US" sz="2000" dirty="0"/>
              <a:t> Help Center: https://</a:t>
            </a:r>
            <a:r>
              <a:rPr lang="en-US" sz="2000" dirty="0" err="1"/>
              <a:t>redbox.custhelp.com</a:t>
            </a:r>
            <a:r>
              <a:rPr lang="en-US" sz="2000" dirty="0"/>
              <a:t>/app/</a:t>
            </a:r>
            <a:r>
              <a:rPr lang="en-US" sz="2000" dirty="0" err="1"/>
              <a:t>top_faqs</a:t>
            </a:r>
            <a:r>
              <a:rPr lang="en-US" sz="2000" dirty="0"/>
              <a:t>/</a:t>
            </a:r>
          </a:p>
          <a:p>
            <a:pPr algn="l"/>
            <a:endParaRPr lang="en-US" sz="2000" dirty="0" smtClean="0"/>
          </a:p>
          <a:p>
            <a:pPr lvl="0" algn="l"/>
            <a:r>
              <a:rPr lang="en-US" sz="2000" dirty="0" smtClean="0"/>
              <a:t>[3]Gadget </a:t>
            </a:r>
            <a:r>
              <a:rPr lang="en-US" sz="2000" dirty="0"/>
              <a:t>Review. (2012, January 23). </a:t>
            </a:r>
            <a:r>
              <a:rPr lang="en-US" sz="2000" i="1" dirty="0"/>
              <a:t>Netflix versus </a:t>
            </a:r>
            <a:r>
              <a:rPr lang="en-US" sz="2000" i="1" dirty="0" err="1"/>
              <a:t>Redbox</a:t>
            </a:r>
            <a:r>
              <a:rPr lang="en-US" sz="2000" dirty="0"/>
              <a:t>. Retrieved October 1, 2013, from Gadget Review: http://</a:t>
            </a:r>
            <a:r>
              <a:rPr lang="en-US" sz="2000" dirty="0" err="1"/>
              <a:t>www.gadgetreview.com</a:t>
            </a:r>
            <a:r>
              <a:rPr lang="en-US" sz="2000" dirty="0"/>
              <a:t>/2012/01/</a:t>
            </a:r>
            <a:r>
              <a:rPr lang="en-US" sz="2000" dirty="0" err="1"/>
              <a:t>netflix-vs-redbox.html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4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3" y="725640"/>
            <a:ext cx="6938963" cy="90709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Overview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2058152"/>
            <a:ext cx="6938961" cy="4235403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This study aimed at assessing </a:t>
            </a:r>
            <a:r>
              <a:rPr lang="en-US" dirty="0"/>
              <a:t>the usability of the </a:t>
            </a:r>
            <a:r>
              <a:rPr lang="en-US" dirty="0" smtClean="0"/>
              <a:t>Redbox rental </a:t>
            </a:r>
            <a:r>
              <a:rPr lang="en-US" dirty="0"/>
              <a:t>kiosk process with a </a:t>
            </a:r>
            <a:r>
              <a:rPr lang="en-US" dirty="0" smtClean="0"/>
              <a:t>population </a:t>
            </a:r>
            <a:r>
              <a:rPr lang="en-US" dirty="0"/>
              <a:t>of </a:t>
            </a:r>
            <a:r>
              <a:rPr lang="en-US" dirty="0" smtClean="0"/>
              <a:t>eight users.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Participants were </a:t>
            </a:r>
            <a:r>
              <a:rPr lang="en-US" dirty="0"/>
              <a:t>asked to carry out three simple set of tasks/ </a:t>
            </a:r>
            <a:r>
              <a:rPr lang="en-US" dirty="0" smtClean="0"/>
              <a:t>instructions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main </a:t>
            </a:r>
            <a:r>
              <a:rPr lang="en-US" dirty="0" smtClean="0"/>
              <a:t>task </a:t>
            </a:r>
            <a:r>
              <a:rPr lang="en-US" dirty="0"/>
              <a:t>was the </a:t>
            </a:r>
            <a:r>
              <a:rPr lang="en-US" dirty="0" smtClean="0"/>
              <a:t>complete rental </a:t>
            </a:r>
            <a:r>
              <a:rPr lang="en-US" dirty="0"/>
              <a:t>process of a specific DVD movie from a Redbox® </a:t>
            </a:r>
            <a:r>
              <a:rPr lang="en-US" dirty="0" smtClean="0"/>
              <a:t>kiosk.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user tasks were observed and documented taking notes of </a:t>
            </a:r>
            <a:r>
              <a:rPr lang="en-US" dirty="0" smtClean="0"/>
              <a:t>time, </a:t>
            </a:r>
            <a:r>
              <a:rPr lang="en-US" dirty="0"/>
              <a:t>the users’ ability to navigate the </a:t>
            </a:r>
            <a:r>
              <a:rPr lang="en-US" dirty="0" smtClean="0"/>
              <a:t>screens, and any obstacles encountered.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1" y="548122"/>
            <a:ext cx="6938963" cy="7018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Table of Contents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753" y="1250006"/>
            <a:ext cx="6938961" cy="4929904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en-US" sz="2000" dirty="0" smtClean="0"/>
              <a:t>Background Information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000" dirty="0" smtClean="0"/>
              <a:t>Description of Interface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000" dirty="0" smtClean="0"/>
              <a:t>Population Selection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000" dirty="0" smtClean="0"/>
              <a:t>Pre-Evaluation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000" dirty="0" smtClean="0"/>
              <a:t>Evaluation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000" dirty="0" smtClean="0"/>
              <a:t>Post-Evaluation</a:t>
            </a:r>
          </a:p>
          <a:p>
            <a:pPr marL="514350" indent="-514350" algn="l">
              <a:spcBef>
                <a:spcPts val="0"/>
              </a:spcBef>
              <a:buAutoNum type="romanUcPeriod" startAt="5"/>
            </a:pPr>
            <a:r>
              <a:rPr lang="en-US" sz="2000" dirty="0" smtClean="0"/>
              <a:t>Results</a:t>
            </a:r>
          </a:p>
          <a:p>
            <a:pPr marL="914400" lvl="1" indent="-457200" algn="l">
              <a:spcBef>
                <a:spcPts val="0"/>
              </a:spcBef>
              <a:buAutoNum type="alphaUcPeriod"/>
            </a:pPr>
            <a:r>
              <a:rPr lang="en-US" dirty="0" smtClean="0"/>
              <a:t>Effectiveness </a:t>
            </a:r>
          </a:p>
          <a:p>
            <a:pPr marL="914400" lvl="1" indent="-457200" algn="l">
              <a:spcBef>
                <a:spcPts val="0"/>
              </a:spcBef>
              <a:buFont typeface="Wingdings" pitchFamily="2" charset="2"/>
              <a:buAutoNum type="alphaUcPeriod"/>
            </a:pPr>
            <a:r>
              <a:rPr lang="en-US" dirty="0" smtClean="0"/>
              <a:t> </a:t>
            </a:r>
            <a:r>
              <a:rPr lang="en-US" dirty="0"/>
              <a:t>Utility </a:t>
            </a:r>
          </a:p>
          <a:p>
            <a:pPr marL="914400" lvl="1" indent="-457200" algn="l">
              <a:spcBef>
                <a:spcPts val="0"/>
              </a:spcBef>
              <a:buAutoNum type="alphaUcPeriod"/>
            </a:pPr>
            <a:r>
              <a:rPr lang="en-US" dirty="0" smtClean="0"/>
              <a:t>Safety </a:t>
            </a:r>
          </a:p>
          <a:p>
            <a:pPr marL="914400" lvl="1" indent="-457200" algn="l">
              <a:spcBef>
                <a:spcPts val="0"/>
              </a:spcBef>
              <a:buAutoNum type="alphaUcPeriod"/>
            </a:pPr>
            <a:r>
              <a:rPr lang="en-US" dirty="0" smtClean="0"/>
              <a:t>Utility </a:t>
            </a:r>
          </a:p>
          <a:p>
            <a:pPr marL="914400" lvl="1" indent="-457200" algn="l">
              <a:spcBef>
                <a:spcPts val="0"/>
              </a:spcBef>
              <a:buAutoNum type="alphaUcPeriod"/>
            </a:pPr>
            <a:r>
              <a:rPr lang="en-US" dirty="0" smtClean="0"/>
              <a:t> Satisfaction</a:t>
            </a:r>
          </a:p>
          <a:p>
            <a:pPr marL="457200" indent="-457200" algn="l">
              <a:buAutoNum type="romanUcPeriod" startAt="5"/>
            </a:pPr>
            <a:r>
              <a:rPr lang="en-US" sz="2000" dirty="0" smtClean="0"/>
              <a:t>Conclusion</a:t>
            </a:r>
          </a:p>
          <a:p>
            <a:pPr marL="457200" indent="-457200" algn="l">
              <a:buAutoNum type="romanUcPeriod" startAt="5"/>
            </a:pPr>
            <a:r>
              <a:rPr lang="en-US" sz="2000" dirty="0" smtClean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95636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26" y="637640"/>
            <a:ext cx="7678455" cy="945445"/>
          </a:xfrm>
        </p:spPr>
        <p:txBody>
          <a:bodyPr>
            <a:noAutofit/>
          </a:bodyPr>
          <a:lstStyle/>
          <a:p>
            <a:r>
              <a:rPr lang="en-US" sz="5400" dirty="0" smtClean="0"/>
              <a:t>Background Information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27" y="1929008"/>
            <a:ext cx="7891398" cy="4153993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The Redbox® </a:t>
            </a:r>
            <a:r>
              <a:rPr lang="en-US" dirty="0" smtClean="0"/>
              <a:t>rental success seems to stem from its aspects of accessibility, convenient </a:t>
            </a:r>
            <a:r>
              <a:rPr lang="en-US" dirty="0"/>
              <a:t>product </a:t>
            </a:r>
            <a:r>
              <a:rPr lang="en-US" dirty="0" smtClean="0"/>
              <a:t>delivery, </a:t>
            </a:r>
            <a:r>
              <a:rPr lang="en-US" dirty="0"/>
              <a:t>the rental kiosk, </a:t>
            </a:r>
            <a:r>
              <a:rPr lang="en-US" dirty="0" smtClean="0"/>
              <a:t>combined with </a:t>
            </a:r>
            <a:r>
              <a:rPr lang="en-US" dirty="0"/>
              <a:t>an affordable </a:t>
            </a:r>
            <a:r>
              <a:rPr lang="en-US" dirty="0" smtClean="0"/>
              <a:t>rental price.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Redbox</a:t>
            </a:r>
            <a:r>
              <a:rPr lang="en-US" dirty="0"/>
              <a:t>® rents out DVD’s,  Blue-ray Discs and video games into its product selections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There </a:t>
            </a:r>
            <a:r>
              <a:rPr lang="en-US" dirty="0"/>
              <a:t>are over 32,000 locations – over 43,000 kiosks – throughout the US and recently into Canada.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Kiosks are generally located in grocery and convenience stores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Current prices of renting a movie is $1.20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0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922" y="618211"/>
            <a:ext cx="7280678" cy="1069655"/>
          </a:xfrm>
        </p:spPr>
        <p:txBody>
          <a:bodyPr>
            <a:noAutofit/>
          </a:bodyPr>
          <a:lstStyle/>
          <a:p>
            <a:r>
              <a:rPr lang="en-US" sz="5400" dirty="0" smtClean="0"/>
              <a:t>Description of Interface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932" y="1878904"/>
            <a:ext cx="7962193" cy="4187387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Prism-shaped </a:t>
            </a:r>
            <a:r>
              <a:rPr lang="en-US" sz="2400" dirty="0" err="1"/>
              <a:t>Redbox</a:t>
            </a:r>
            <a:r>
              <a:rPr lang="en-US" sz="2400" dirty="0"/>
              <a:t> kiosk </a:t>
            </a:r>
          </a:p>
          <a:p>
            <a:pPr algn="l"/>
            <a:r>
              <a:rPr lang="en-US" sz="2400" dirty="0"/>
              <a:t>with attached movie grid </a:t>
            </a:r>
            <a:r>
              <a:rPr lang="en-US" sz="2400" dirty="0" smtClean="0"/>
              <a:t>display.</a:t>
            </a:r>
          </a:p>
          <a:p>
            <a:pPr algn="l"/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Users can preview the top </a:t>
            </a:r>
            <a:r>
              <a:rPr lang="en-US" sz="2400" dirty="0" smtClean="0"/>
              <a:t>titles</a:t>
            </a:r>
          </a:p>
          <a:p>
            <a:pPr algn="l"/>
            <a:r>
              <a:rPr lang="en-US" sz="2400" dirty="0" smtClean="0"/>
              <a:t> before </a:t>
            </a:r>
            <a:r>
              <a:rPr lang="en-US" sz="2400" dirty="0"/>
              <a:t>beginning any interaction </a:t>
            </a:r>
            <a:endParaRPr lang="en-US" sz="2400" dirty="0" smtClean="0"/>
          </a:p>
          <a:p>
            <a:pPr algn="l"/>
            <a:r>
              <a:rPr lang="en-US" sz="2400" dirty="0" smtClean="0"/>
              <a:t>with the interface's </a:t>
            </a:r>
            <a:r>
              <a:rPr lang="en-US" sz="2400" dirty="0"/>
              <a:t>touch-screen.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primary </a:t>
            </a:r>
            <a:r>
              <a:rPr lang="en-US" sz="2400" dirty="0" smtClean="0"/>
              <a:t>interface includes</a:t>
            </a:r>
          </a:p>
          <a:p>
            <a:pPr algn="l"/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smtClean="0"/>
              <a:t>touch-screen, magnetic </a:t>
            </a:r>
            <a:r>
              <a:rPr lang="en-US" sz="2400" dirty="0"/>
              <a:t>stripe </a:t>
            </a:r>
            <a:r>
              <a:rPr lang="en-US" sz="2400" dirty="0" smtClean="0"/>
              <a:t>card</a:t>
            </a:r>
          </a:p>
          <a:p>
            <a:pPr algn="l"/>
            <a:r>
              <a:rPr lang="en-US" sz="2400" dirty="0" smtClean="0"/>
              <a:t> </a:t>
            </a:r>
            <a:r>
              <a:rPr lang="en-US" sz="2400" dirty="0"/>
              <a:t>reader, and </a:t>
            </a:r>
            <a:r>
              <a:rPr lang="en-US" sz="2400" dirty="0" smtClean="0"/>
              <a:t>media </a:t>
            </a:r>
            <a:r>
              <a:rPr lang="en-US" sz="2400" dirty="0"/>
              <a:t>dispenser, from </a:t>
            </a:r>
            <a:endParaRPr lang="en-US" sz="2400" dirty="0" smtClean="0"/>
          </a:p>
          <a:p>
            <a:pPr algn="l"/>
            <a:r>
              <a:rPr lang="en-US" sz="2400" dirty="0" smtClean="0"/>
              <a:t>left-to-</a:t>
            </a:r>
            <a:r>
              <a:rPr lang="en-US" sz="2400" dirty="0" err="1" smtClean="0"/>
              <a:t>rightrespectively</a:t>
            </a:r>
            <a:r>
              <a:rPr lang="en-US" sz="2400" dirty="0" smtClean="0"/>
              <a:t>. [2]</a:t>
            </a:r>
            <a:endParaRPr lang="en-US" sz="2400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727" y="1878904"/>
            <a:ext cx="3141678" cy="38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8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1" y="718480"/>
            <a:ext cx="6938963" cy="8858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 Selection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933" y="2088942"/>
            <a:ext cx="7928974" cy="3910501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Based on predictions using observed data with a number of experimental conditions in a study by Hwang and </a:t>
            </a:r>
            <a:r>
              <a:rPr lang="en-US" dirty="0" err="1"/>
              <a:t>Salvendy</a:t>
            </a:r>
            <a:r>
              <a:rPr lang="en-US" dirty="0"/>
              <a:t> </a:t>
            </a:r>
            <a:r>
              <a:rPr lang="en-US" dirty="0" smtClean="0"/>
              <a:t>[1]</a:t>
            </a:r>
            <a:r>
              <a:rPr lang="en-US" dirty="0"/>
              <a:t>, the two found that an optimal sample would consist of 8 to 12 individuals.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We decided that eight participants would be </a:t>
            </a:r>
            <a:r>
              <a:rPr lang="en-US" dirty="0" smtClean="0"/>
              <a:t>a practical, minimal </a:t>
            </a:r>
            <a:r>
              <a:rPr lang="en-US" dirty="0"/>
              <a:t>and sufficient </a:t>
            </a:r>
            <a:r>
              <a:rPr lang="en-US" dirty="0" smtClean="0"/>
              <a:t>sampling to </a:t>
            </a:r>
            <a:r>
              <a:rPr lang="en-US" dirty="0"/>
              <a:t>gather meaningful data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Each member of the study’s team contacted and recruited participants randomly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Our </a:t>
            </a:r>
            <a:r>
              <a:rPr lang="en-US" dirty="0"/>
              <a:t>random selection was effective in gathering a diverse </a:t>
            </a:r>
            <a:r>
              <a:rPr lang="en-US" dirty="0" smtClean="0"/>
              <a:t>sample as reflected by the variety </a:t>
            </a:r>
            <a:r>
              <a:rPr lang="en-US" dirty="0"/>
              <a:t>in gender, age range, education background, </a:t>
            </a:r>
            <a:r>
              <a:rPr lang="en-US" dirty="0" smtClean="0"/>
              <a:t>and Redbox past history.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8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922" y="400961"/>
            <a:ext cx="6938963" cy="1370464"/>
          </a:xfrm>
        </p:spPr>
        <p:txBody>
          <a:bodyPr/>
          <a:lstStyle/>
          <a:p>
            <a:r>
              <a:rPr lang="en-US" dirty="0" smtClean="0"/>
              <a:t>Pre-Evaluation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2088943"/>
            <a:ext cx="6938961" cy="382694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525" y="1938539"/>
            <a:ext cx="5547388" cy="43196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6002" y="2088943"/>
            <a:ext cx="2222297" cy="436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/>
              <a:t>Sections </a:t>
            </a:r>
            <a:r>
              <a:rPr lang="en-US" sz="3200" baseline="30000" dirty="0"/>
              <a:t>3 and 4, the two primary components, of the pre-evaluation. The topics included a participant’s rental history as well as his or her expectations during a self-service rental experience.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559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1" y="384248"/>
            <a:ext cx="6938963" cy="127019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Evaluation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666" y="2005385"/>
            <a:ext cx="7640875" cy="3977348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omponents </a:t>
            </a:r>
            <a:r>
              <a:rPr lang="en-US" dirty="0"/>
              <a:t>consisted of three individual methods for measuring its various aspects of usability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Selected </a:t>
            </a:r>
            <a:r>
              <a:rPr lang="en-US" dirty="0"/>
              <a:t>areas of measurement: </a:t>
            </a:r>
            <a:r>
              <a:rPr lang="en-US" dirty="0" smtClean="0"/>
              <a:t>Effectiveness</a:t>
            </a:r>
            <a:r>
              <a:rPr lang="en-US" dirty="0"/>
              <a:t>, </a:t>
            </a:r>
            <a:r>
              <a:rPr lang="en-US" dirty="0" smtClean="0"/>
              <a:t>Utility</a:t>
            </a:r>
            <a:r>
              <a:rPr lang="en-US" dirty="0"/>
              <a:t>, </a:t>
            </a:r>
            <a:r>
              <a:rPr lang="en-US" dirty="0" smtClean="0"/>
              <a:t>Safety</a:t>
            </a:r>
            <a:r>
              <a:rPr lang="en-US" dirty="0"/>
              <a:t>, and </a:t>
            </a:r>
            <a:r>
              <a:rPr lang="en-US" dirty="0" smtClean="0"/>
              <a:t>Satisfaction</a:t>
            </a:r>
            <a:r>
              <a:rPr lang="en-US" dirty="0"/>
              <a:t>.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The first </a:t>
            </a:r>
            <a:r>
              <a:rPr lang="en-US" dirty="0" smtClean="0"/>
              <a:t>procedure measured the </a:t>
            </a:r>
            <a:r>
              <a:rPr lang="en-US" dirty="0"/>
              <a:t>overall rental process and interaction with the interface.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The second procedure </a:t>
            </a:r>
            <a:r>
              <a:rPr lang="en-US" dirty="0" smtClean="0"/>
              <a:t>involved </a:t>
            </a:r>
            <a:r>
              <a:rPr lang="en-US" dirty="0"/>
              <a:t>determining the kiosk’s utility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The final procedure revolved around testing the kiosk’s safety.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684" y="617977"/>
            <a:ext cx="6938963" cy="1103079"/>
          </a:xfrm>
        </p:spPr>
        <p:txBody>
          <a:bodyPr/>
          <a:lstStyle/>
          <a:p>
            <a:r>
              <a:rPr lang="en-US" dirty="0" smtClean="0"/>
              <a:t>Post-Evaluation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510" y="1816274"/>
            <a:ext cx="7665928" cy="4216593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After all the procedures were completed, the interviewers asked participant to rate their </a:t>
            </a:r>
            <a:r>
              <a:rPr lang="en-US" dirty="0" err="1"/>
              <a:t>Redbox</a:t>
            </a:r>
            <a:r>
              <a:rPr lang="en-US" dirty="0"/>
              <a:t> rental experience,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We measured their experience using the </a:t>
            </a:r>
            <a:r>
              <a:rPr lang="en-US" dirty="0"/>
              <a:t>5-point </a:t>
            </a:r>
            <a:r>
              <a:rPr lang="en-US" dirty="0" err="1"/>
              <a:t>Likert</a:t>
            </a:r>
            <a:r>
              <a:rPr lang="en-US" dirty="0"/>
              <a:t> </a:t>
            </a:r>
            <a:r>
              <a:rPr lang="en-US" dirty="0" smtClean="0"/>
              <a:t>scale in </a:t>
            </a:r>
            <a:r>
              <a:rPr lang="en-US" dirty="0"/>
              <a:t>this case, strongly agree, agree, neither agree nor disagree, disagree, and strongly disagree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List of subjective measures: 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dirty="0"/>
              <a:t>Ease of locating the specified movie title </a:t>
            </a:r>
            <a:endParaRPr lang="en-US" dirty="0" smtClean="0"/>
          </a:p>
          <a:p>
            <a:pPr marL="1257300" lvl="2" indent="-342900" algn="l">
              <a:buFont typeface="Arial"/>
              <a:buChar char="•"/>
            </a:pPr>
            <a:r>
              <a:rPr lang="en-US" dirty="0" smtClean="0"/>
              <a:t>Ease </a:t>
            </a:r>
            <a:r>
              <a:rPr lang="en-US" dirty="0"/>
              <a:t>of navigating the interface </a:t>
            </a:r>
            <a:endParaRPr lang="en-US" dirty="0" smtClean="0"/>
          </a:p>
          <a:p>
            <a:pPr marL="1257300" lvl="2" indent="-342900" algn="l">
              <a:buFont typeface="Arial"/>
              <a:buChar char="•"/>
            </a:pPr>
            <a:r>
              <a:rPr lang="en-US" dirty="0"/>
              <a:t>The sufficiency of movie details 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dirty="0"/>
              <a:t>The safety of the kiosk 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800100" lvl="1" indent="-342900" algn="l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31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1117</Words>
  <Application>Microsoft Office PowerPoint</Application>
  <PresentationFormat>On-screen Show (4:3)</PresentationFormat>
  <Paragraphs>106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Formal</vt:lpstr>
      <vt:lpstr>PowerPoint Presentation</vt:lpstr>
      <vt:lpstr>Overview</vt:lpstr>
      <vt:lpstr>Table of Contents</vt:lpstr>
      <vt:lpstr>Background Information</vt:lpstr>
      <vt:lpstr>Description of Interface</vt:lpstr>
      <vt:lpstr>Population Selection </vt:lpstr>
      <vt:lpstr>Pre-Evaluation </vt:lpstr>
      <vt:lpstr>Evaluation </vt:lpstr>
      <vt:lpstr>Post-Evaluation</vt:lpstr>
      <vt:lpstr>Results</vt:lpstr>
      <vt:lpstr>Effectiveness</vt:lpstr>
      <vt:lpstr>PowerPoint Presentation</vt:lpstr>
      <vt:lpstr>PowerPoint Presentation</vt:lpstr>
      <vt:lpstr> Utility  </vt:lpstr>
      <vt:lpstr>Safety  </vt:lpstr>
      <vt:lpstr>Satisfaction </vt:lpstr>
      <vt:lpstr>Conclusion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tulsi parikh</dc:creator>
  <cp:lastModifiedBy>YLOZADA</cp:lastModifiedBy>
  <cp:revision>68</cp:revision>
  <dcterms:created xsi:type="dcterms:W3CDTF">2013-09-28T14:01:17Z</dcterms:created>
  <dcterms:modified xsi:type="dcterms:W3CDTF">2013-10-07T02:25:29Z</dcterms:modified>
</cp:coreProperties>
</file>