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0" x="0"/>
            <a:ext cy="6901800" cx="91440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 flipH="1">
            <a:off y="16052" x="-3832"/>
            <a:ext cy="6881034" cx="10925833"/>
          </a:xfrm>
          <a:custGeom>
            <a:pathLst>
              <a:path w="24279631" extrusionOk="0" h="6863875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flipH="1">
            <a:off y="881" x="14659"/>
            <a:ext cy="6881034" cx="10500940"/>
          </a:xfrm>
          <a:custGeom>
            <a:pathLst>
              <a:path w="24279631" extrusionOk="0" h="6863875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/>
        </p:txBody>
      </p:sp>
      <p:sp>
        <p:nvSpPr>
          <p:cNvPr id="11" name="Shape 11"/>
          <p:cNvSpPr/>
          <p:nvPr/>
        </p:nvSpPr>
        <p:spPr>
          <a:xfrm>
            <a:off y="-881" x="-846666"/>
            <a:ext cy="6906895" cx="2167466"/>
          </a:xfrm>
          <a:custGeom>
            <a:pathLst>
              <a:path w="2167467" extrusionOk="0" h="61806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2" name="Shape 12"/>
          <p:cNvSpPr/>
          <p:nvPr/>
        </p:nvSpPr>
        <p:spPr>
          <a:xfrm rot="10800000" flipH="1">
            <a:off y="-4974" x="-524933"/>
            <a:ext cy="6906895" cx="1403434"/>
          </a:xfrm>
          <a:custGeom>
            <a:pathLst>
              <a:path w="2167467" extrusionOk="0" h="61806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Shape 18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9" name="Shape 19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3" name="Shape 23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4" name="Shape 24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1658990" x="457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y="1658990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_ONLY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0" name="Shape 30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1" name="Shape 31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34" name="Shape 34"/>
          <p:cNvGrpSpPr/>
          <p:nvPr/>
        </p:nvGrpSpPr>
        <p:grpSpPr>
          <a:xfrm>
            <a:off y="4933386" x="-6264"/>
            <a:ext cy="3100650" cx="9150267"/>
            <a:chOff y="4933386" x="-6264"/>
            <a:chExt cy="3100650" cx="9150267"/>
          </a:xfrm>
        </p:grpSpPr>
        <p:sp>
          <p:nvSpPr>
            <p:cNvPr id="35" name="Shape 35"/>
            <p:cNvSpPr/>
            <p:nvPr/>
          </p:nvSpPr>
          <p:spPr>
            <a:xfrm>
              <a:off y="5537200" x="-7"/>
              <a:ext cy="1574769" cx="9144008"/>
            </a:xfrm>
            <a:custGeom>
              <a:pathLst>
                <a:path w="9144009" extrusionOk="0" h="1257301">
                  <a:moveTo>
                    <a:pt y="266700" x="5"/>
                  </a:moveTo>
                  <a:cubicBezTo>
                    <a:pt y="1257301" x="8115305"/>
                    <a:pt y="0" x="7620009"/>
                    <a:pt y="186267" x="9144009"/>
                  </a:cubicBezTo>
                  <a:cubicBezTo>
                    <a:pt y="441678" x="9144008"/>
                    <a:pt y="818763" x="9143998"/>
                    <a:pt y="1074174" x="9143997"/>
                  </a:cubicBezTo>
                  <a:lnTo>
                    <a:pt y="1086874" x="0"/>
                  </a:lnTo>
                  <a:cubicBezTo>
                    <a:pt y="854041" x="0"/>
                    <a:pt y="499533" x="5"/>
                    <a:pt y="266700" x="5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6" name="Shape 36"/>
            <p:cNvSpPr/>
            <p:nvPr/>
          </p:nvSpPr>
          <p:spPr>
            <a:xfrm rot="5400000" flipH="1">
              <a:off y="1908578" x="3018543"/>
              <a:ext cy="9150266" cx="3100650"/>
            </a:xfrm>
            <a:custGeom>
              <a:pathLst>
                <a:path w="8053639" extrusionOk="0" h="6879900">
                  <a:moveTo>
                    <a:pt y="16025" x="4696126"/>
                  </a:moveTo>
                  <a:lnTo>
                    <a:pt y="0" x="2920537"/>
                  </a:lnTo>
                  <a:cubicBezTo>
                    <a:pt y="2293300" x="2927053"/>
                    <a:pt y="4586600" x="2933568"/>
                    <a:pt y="6879900" x="2940084"/>
                  </a:cubicBezTo>
                  <a:lnTo>
                    <a:pt y="6861462" x="4085318"/>
                  </a:lnTo>
                  <a:cubicBezTo>
                    <a:pt y="4651267" x="8053639"/>
                    <a:pt y="3113439" x="0"/>
                    <a:pt y="16025" x="4696126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%" r="100%"/>
              </a:path>
              <a:tileRect b="-100%" l="-100%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7" name="Shape 37"/>
            <p:cNvSpPr/>
            <p:nvPr/>
          </p:nvSpPr>
          <p:spPr>
            <a:xfrm>
              <a:off y="5740400" x="-7"/>
              <a:ext cy="1574769" cx="9144010"/>
            </a:xfrm>
            <a:custGeom>
              <a:pathLst>
                <a:path w="9144011" extrusionOk="0" h="1257301">
                  <a:moveTo>
                    <a:pt y="266700" x="7"/>
                  </a:moveTo>
                  <a:cubicBezTo>
                    <a:pt y="1257301" x="8115307"/>
                    <a:pt y="0" x="7620011"/>
                    <a:pt y="186267" x="9144011"/>
                  </a:cubicBezTo>
                  <a:lnTo>
                    <a:pt y="921775" x="9144011"/>
                  </a:lnTo>
                  <a:lnTo>
                    <a:pt y="931914" x="0"/>
                  </a:lnTo>
                  <a:cubicBezTo>
                    <a:pt y="699081" x="0"/>
                    <a:pt y="499533" x="7"/>
                    <a:pt y="266700" x="7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38" name="Shape 38"/>
          <p:cNvSpPr txBox="1"/>
          <p:nvPr>
            <p:ph idx="1" type="body"/>
          </p:nvPr>
        </p:nvSpPr>
        <p:spPr>
          <a:xfrm>
            <a:off y="5367337" x="1792288"/>
            <a:ext cy="804899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indent="152400" marL="0">
              <a:buSzPct val="100000"/>
              <a:buFont typeface="Trebuchet MS"/>
              <a:buNone/>
              <a:defRPr sz="2400"/>
            </a:lvl1pPr>
            <a:lvl2pPr algn="ctr" rtl="0" indent="152400" marL="0">
              <a:buSzPct val="100000"/>
              <a:buFont typeface="Trebuchet MS"/>
              <a:buNone/>
              <a:defRPr sz="2400"/>
            </a:lvl2pPr>
            <a:lvl3pPr algn="ctr" rtl="0" indent="152400" marL="0">
              <a:buSzPct val="100000"/>
              <a:buFont typeface="Trebuchet MS"/>
              <a:buNone/>
              <a:defRPr sz="2400"/>
            </a:lvl3pPr>
            <a:lvl4pPr algn="ctr" rtl="0" indent="152400" marL="0">
              <a:buSzPct val="100000"/>
              <a:buFont typeface="Trebuchet MS"/>
              <a:buNone/>
              <a:defRPr sz="2400"/>
            </a:lvl4pPr>
            <a:lvl5pPr algn="ctr" rtl="0" indent="152400" marL="0">
              <a:buSzPct val="100000"/>
              <a:buFont typeface="Trebuchet MS"/>
              <a:buNone/>
              <a:defRPr sz="2400"/>
            </a:lvl5pPr>
            <a:lvl6pPr algn="ctr" rtl="0" indent="152400" marL="0">
              <a:buSzPct val="100000"/>
              <a:buFont typeface="Trebuchet MS"/>
              <a:buNone/>
              <a:defRPr sz="2400"/>
            </a:lvl6pPr>
            <a:lvl7pPr algn="ctr" rtl="0" indent="152400" marL="0">
              <a:buSzPct val="100000"/>
              <a:buFont typeface="Trebuchet MS"/>
              <a:buNone/>
              <a:defRPr sz="2400"/>
            </a:lvl7pPr>
            <a:lvl8pPr algn="ctr" rtl="0" indent="152400" marL="0">
              <a:buSzPct val="100000"/>
              <a:buFont typeface="Trebuchet MS"/>
              <a:buNone/>
              <a:defRPr sz="2400"/>
            </a:lvl8pPr>
            <a:lvl9pPr algn="ctr" rtl="0" indent="152400" marL="0"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727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2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Dvorak vs. QWERTY</a:t>
            </a:r>
          </a:p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By: Josh Grenitz, Kyle Pritchard, </a:t>
            </a:r>
          </a:p>
          <a:p>
            <a:pPr>
              <a:buNone/>
            </a:pPr>
            <a:r>
              <a:rPr lang="en"/>
              <a:t>Kelsey Goldbarth, Michael Owens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/>
        </p:nvSpPr>
        <p:spPr>
          <a:xfrm>
            <a:off y="555325" x="2127025"/>
            <a:ext cy="5772150" cx="4991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01" name="Shape 101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Results</a:t>
            </a:r>
          </a:p>
        </p:txBody>
      </p:sp>
      <p:sp>
        <p:nvSpPr>
          <p:cNvPr id="102" name="Shape 102"/>
          <p:cNvSpPr/>
          <p:nvPr/>
        </p:nvSpPr>
        <p:spPr>
          <a:xfrm>
            <a:off y="1471100" x="732075"/>
            <a:ext cy="5028100" cx="7810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3" name="Shape 103"/>
          <p:cNvSpPr txBox="1"/>
          <p:nvPr/>
        </p:nvSpPr>
        <p:spPr>
          <a:xfrm>
            <a:off y="6444925" x="730900"/>
            <a:ext cy="273900" cx="2537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Average Per Letter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As seen on the previous graph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The letter “H” was actually, on average, typed faster on Dvorak</a:t>
            </a:r>
          </a:p>
          <a:p>
            <a:pPr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Though some times were much longer, it was only the user’s third time using this keyboard</a:t>
            </a:r>
          </a:p>
        </p:txBody>
      </p:sp>
      <p:sp>
        <p:nvSpPr>
          <p:cNvPr id="109" name="Shape 109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Results Cont.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/>
        </p:nvSpPr>
        <p:spPr>
          <a:xfrm>
            <a:off y="1614050" x="1138237"/>
            <a:ext cy="2667000" cx="68675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sz="1800" lang="en"/>
              <a:t>The QWERTY keyboard suffers from some problems that Dvorak identified:</a:t>
            </a:r>
          </a:p>
          <a:p>
            <a:pPr rtl="0" lvl="1" indent="-3429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sz="1800" lang="en"/>
              <a:t>Many common letter combinations require awkward finger motions</a:t>
            </a:r>
          </a:p>
          <a:p>
            <a:pPr rtl="0" lvl="1" indent="-3429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sz="1800" lang="en"/>
              <a:t>Many common letter combinations require a finger to jump over the home row.</a:t>
            </a:r>
          </a:p>
          <a:p>
            <a:pPr rtl="0" lvl="1" indent="-3429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sz="1800" lang="en"/>
              <a:t>Many common letter combinations are typed with one hand. (e.g. was, were)</a:t>
            </a:r>
          </a:p>
          <a:p>
            <a:pPr rtl="0" lvl="1" indent="-3429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sz="1800" lang="en"/>
              <a:t>most typing is done with the left hand, which for most people is not the dominant hand.</a:t>
            </a:r>
          </a:p>
          <a:p>
            <a:pPr rtl="0" lvl="1" indent="-3429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sz="1800" lang="en"/>
              <a:t>16% of typing is done in the lower row, 52% on the top row, and 32% on the home row.</a:t>
            </a:r>
          </a:p>
          <a:p>
            <a:pPr rtl="0" lvl="0" indent="-3429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sz="1800" lang="en"/>
              <a:t>Dvorak typists can type about 400 of the English language’s most common words without ever leaving home row, while QWERTY can only type 100.</a:t>
            </a:r>
          </a:p>
          <a:p>
            <a:pPr rtl="0" lvl="0" indent="-3429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sz="1800" lang="en"/>
              <a:t>Dvorak does a total of about 70% of the work on home row, 20% on the bottom row, and 8% on the top row.</a:t>
            </a:r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Why Dvorak?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572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baseline="30000" sz="3600" lang="en"/>
              <a:t>Randomly Selected</a:t>
            </a:r>
          </a:p>
          <a:p>
            <a:pPr rtl="0" lvl="0" indent="-4572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baseline="30000" sz="3600" lang="en"/>
              <a:t>Variety of typing knowledge</a:t>
            </a:r>
          </a:p>
          <a:p>
            <a:pPr rtl="0" lvl="1" indent="-4572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baseline="30000" sz="3600" lang="en"/>
              <a:t>Older users and Younger users</a:t>
            </a:r>
          </a:p>
          <a:p>
            <a:pPr rtl="0" lvl="1" indent="-4572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baseline="30000" sz="3600" lang="en"/>
              <a:t>Using computers for less or more time in their life</a:t>
            </a:r>
          </a:p>
          <a:p>
            <a:pPr rtl="0" lvl="1" indent="-4572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baseline="30000" sz="3600" lang="en"/>
              <a:t>Typing more or less per day</a:t>
            </a:r>
          </a:p>
        </p:txBody>
      </p:sp>
      <p:sp>
        <p:nvSpPr>
          <p:cNvPr id="59" name="Shape 59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Selecting our Test Group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Asked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Age Group?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Gender?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Computer use through life?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Computer use per day?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Why they type?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Whether or not they have heard of Dvorak?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Handedness?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If they look at the keyboard while typing?</a:t>
            </a:r>
          </a:p>
        </p:txBody>
      </p:sp>
      <p:sp>
        <p:nvSpPr>
          <p:cNvPr id="65" name="Shape 6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Pre-Test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/>
        </p:nvSpPr>
        <p:spPr>
          <a:xfrm>
            <a:off y="90750" x="2826800"/>
            <a:ext cy="6676499" cx="34912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Program to test them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Asked the user to type 15 random letters, hitting enter after each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Timed each letter and output to a file</a:t>
            </a:r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Testing</a:t>
            </a:r>
          </a:p>
        </p:txBody>
      </p:sp>
      <p:sp>
        <p:nvSpPr>
          <p:cNvPr id="77" name="Shape 77"/>
          <p:cNvSpPr/>
          <p:nvPr/>
        </p:nvSpPr>
        <p:spPr>
          <a:xfrm>
            <a:off y="3606800" x="1729225"/>
            <a:ext cy="2930799" cx="57688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lang="en"/>
              <a:t>Also outputs the total time</a:t>
            </a:r>
          </a:p>
          <a:p>
            <a:pPr rtl="0" lvl="0" indent="-4318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3 times for each keyboard</a:t>
            </a:r>
          </a:p>
        </p:txBody>
      </p:sp>
      <p:sp>
        <p:nvSpPr>
          <p:cNvPr id="83" name="Shape 83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Testing Cont.</a:t>
            </a:r>
          </a:p>
        </p:txBody>
      </p:sp>
      <p:sp>
        <p:nvSpPr>
          <p:cNvPr id="84" name="Shape 84"/>
          <p:cNvSpPr/>
          <p:nvPr/>
        </p:nvSpPr>
        <p:spPr>
          <a:xfrm>
            <a:off y="2789075" x="3635025"/>
            <a:ext cy="3980725" cx="1905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Asked</a:t>
            </a:r>
          </a:p>
          <a:p>
            <a:pPr rtl="0" lvl="1" indent="-406400" marL="914400">
              <a:buClr>
                <a:schemeClr val="dk2"/>
              </a:buClr>
              <a:buSzPct val="87500"/>
              <a:buFont typeface="Trebuchet MS"/>
              <a:buChar char="○"/>
            </a:pPr>
            <a:r>
              <a:rPr sz="3200" lang="en"/>
              <a:t>Felt they compared using Dvorak keyboard?</a:t>
            </a:r>
          </a:p>
          <a:p>
            <a:pPr rtl="0" lvl="1" indent="-4318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sz="3200" lang="en"/>
              <a:t>Noticed the layout advantages?</a:t>
            </a:r>
          </a:p>
          <a:p>
            <a:pPr rtl="0" lvl="1" indent="-4318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sz="3200" lang="en"/>
              <a:t>Comfortable using new layout?</a:t>
            </a:r>
          </a:p>
          <a:p>
            <a:pPr rtl="0" lvl="1" indent="-431800" marL="91440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sz="3200" lang="en"/>
              <a:t>Did they look for each letter or remember area?</a:t>
            </a:r>
          </a:p>
        </p:txBody>
      </p:sp>
      <p:sp>
        <p:nvSpPr>
          <p:cNvPr id="90" name="Shape 9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Post-Test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