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152400" marL="0">
              <a:buSzPct val="100000"/>
              <a:buFont typeface="Trebuchet MS"/>
              <a:buNone/>
              <a:defRPr sz="2400"/>
            </a:lvl1pPr>
            <a:lvl2pPr algn="ctr" rtl="0" indent="152400" marL="0">
              <a:buSzPct val="100000"/>
              <a:buFont typeface="Trebuchet MS"/>
              <a:buNone/>
              <a:defRPr sz="2400"/>
            </a:lvl2pPr>
            <a:lvl3pPr algn="ctr" rtl="0" indent="152400" marL="0">
              <a:buSzPct val="100000"/>
              <a:buFont typeface="Trebuchet MS"/>
              <a:buNone/>
              <a:defRPr sz="2400"/>
            </a:lvl3pPr>
            <a:lvl4pPr algn="ctr" rtl="0" indent="152400" marL="0">
              <a:buSzPct val="100000"/>
              <a:buFont typeface="Trebuchet MS"/>
              <a:buNone/>
              <a:defRPr sz="2400"/>
            </a:lvl4pPr>
            <a:lvl5pPr algn="ctr" rtl="0" indent="152400" marL="0">
              <a:buSzPct val="100000"/>
              <a:buFont typeface="Trebuchet MS"/>
              <a:buNone/>
              <a:defRPr sz="2400"/>
            </a:lvl5pPr>
            <a:lvl6pPr algn="ctr" rtl="0" indent="152400" marL="0">
              <a:buSzPct val="100000"/>
              <a:buFont typeface="Trebuchet MS"/>
              <a:buNone/>
              <a:defRPr sz="2400"/>
            </a:lvl6pPr>
            <a:lvl7pPr algn="ctr" rtl="0" indent="152400" marL="0">
              <a:buSzPct val="100000"/>
              <a:buFont typeface="Trebuchet MS"/>
              <a:buNone/>
              <a:defRPr sz="2400"/>
            </a:lvl7pPr>
            <a:lvl8pPr algn="ctr" rtl="0" indent="152400" marL="0">
              <a:buSzPct val="100000"/>
              <a:buFont typeface="Trebuchet MS"/>
              <a:buNone/>
              <a:defRPr sz="2400"/>
            </a:lvl8pPr>
            <a:lvl9pPr algn="ctr" rtl="0" indent="152400" mar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54000" mar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trike="noStrike" u="none" b="1" cap="none" baseline="0" sz="4000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2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8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Dvorak vs. QWERTY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By: Josh Grenitz, Kyle Pritchard, </a:t>
            </a:r>
          </a:p>
          <a:p>
            <a:pPr>
              <a:buNone/>
            </a:pPr>
            <a:r>
              <a:rPr lang="en"/>
              <a:t>Kelsey Goldbarth, Michael Owens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/>
        </p:nvSpPr>
        <p:spPr>
          <a:xfrm>
            <a:off y="555325" x="2127025"/>
            <a:ext cy="5772150" cx="4991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Results</a:t>
            </a:r>
          </a:p>
        </p:txBody>
      </p:sp>
      <p:sp>
        <p:nvSpPr>
          <p:cNvPr id="102" name="Shape 102"/>
          <p:cNvSpPr/>
          <p:nvPr/>
        </p:nvSpPr>
        <p:spPr>
          <a:xfrm>
            <a:off y="1471100" x="732075"/>
            <a:ext cy="5028100" cx="7810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3" name="Shape 103"/>
          <p:cNvSpPr txBox="1"/>
          <p:nvPr/>
        </p:nvSpPr>
        <p:spPr>
          <a:xfrm>
            <a:off y="6444925" x="730900"/>
            <a:ext cy="273900" cx="2537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Average Per Letter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As seen on the previous graph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The letter “H” was actually, on average, typed faster on Dvorak</a:t>
            </a:r>
          </a:p>
          <a:p>
            <a:pPr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Though some times were much longer, it was only the user’s third time using this keyboard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Results Cont.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1614050" x="1138237"/>
            <a:ext cy="2667000" cx="68675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sz="1800" lang="en"/>
              <a:t>The QWERTY keyboard suffers from some problems that Dvorak identified:</a:t>
            </a:r>
          </a:p>
          <a:p>
            <a:pPr rtl="0" lvl="1" indent="-3429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1800" lang="en"/>
              <a:t>Many common letter combinations require awkward finger motions</a:t>
            </a:r>
          </a:p>
          <a:p>
            <a:pPr rtl="0" lvl="1" indent="-3429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1800" lang="en"/>
              <a:t>Many common letter combinations require a finger to jump over the home row.</a:t>
            </a:r>
          </a:p>
          <a:p>
            <a:pPr rtl="0" lvl="1" indent="-3429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1800" lang="en"/>
              <a:t>Many common letter combinations are typed with one hand. (e.g. was, were)</a:t>
            </a:r>
          </a:p>
          <a:p>
            <a:pPr rtl="0" lvl="1" indent="-3429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1800" lang="en"/>
              <a:t>most typing is done with the left hand, which for most people is not the dominant hand.</a:t>
            </a:r>
          </a:p>
          <a:p>
            <a:pPr rtl="0" lvl="1" indent="-3429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1800" lang="en"/>
              <a:t>16% of typing is done in the lower row, 52% on the top row, and 32% on the home row.</a:t>
            </a:r>
          </a:p>
          <a:p>
            <a:pPr rtl="0" lvl="0" indent="-3429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sz="1800" lang="en"/>
              <a:t>Dvorak typists can type about 400 of the English language’s most common words without ever leaving home row, while QWERTY can only type 100.</a:t>
            </a:r>
          </a:p>
          <a:p>
            <a:pPr rtl="0" lvl="0" indent="-3429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sz="1800" lang="en"/>
              <a:t>Dvorak does a total of about 70% of the work on home row, 20% on the bottom row, and 8% on the top row.</a:t>
            </a: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Dvorak?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baseline="30000" sz="3600" lang="en"/>
              <a:t>Randomly Selected</a:t>
            </a:r>
          </a:p>
          <a:p>
            <a:pPr rtl="0" lvl="0" indent="-4572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baseline="30000" sz="3600" lang="en"/>
              <a:t>Variety of typing knowledge</a:t>
            </a:r>
          </a:p>
          <a:p>
            <a:pPr rtl="0" lvl="1" indent="-4572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baseline="30000" sz="3600" lang="en"/>
              <a:t>Older users and Younger users</a:t>
            </a:r>
          </a:p>
          <a:p>
            <a:pPr rtl="0" lvl="1" indent="-4572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baseline="30000" sz="3600" lang="en"/>
              <a:t>Using computers for less or more time in their life</a:t>
            </a:r>
          </a:p>
          <a:p>
            <a:pPr rtl="0" lvl="1" indent="-4572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baseline="30000" sz="3600" lang="en"/>
              <a:t>Typing more or less per day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Selecting our Test Group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Asked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Age Group?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Gender?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Computer use through life?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Computer use per day?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Why they type?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Whether or not they have heard of Dvorak?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Handedness?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If they look at the keyboard while typing?</a:t>
            </a:r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Pre-Test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/>
        </p:nvSpPr>
        <p:spPr>
          <a:xfrm>
            <a:off y="90750" x="2826800"/>
            <a:ext cy="6676499" cx="34912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Program to test them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Asked the user to type 15 random letters, hitting enter after each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Timed each letter and output to a file</a:t>
            </a:r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Testing</a:t>
            </a:r>
          </a:p>
        </p:txBody>
      </p:sp>
      <p:sp>
        <p:nvSpPr>
          <p:cNvPr id="77" name="Shape 77"/>
          <p:cNvSpPr/>
          <p:nvPr/>
        </p:nvSpPr>
        <p:spPr>
          <a:xfrm>
            <a:off y="3606800" x="1729225"/>
            <a:ext cy="2930799" cx="57688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lang="en"/>
              <a:t>Also outputs the total time</a:t>
            </a:r>
          </a:p>
          <a:p>
            <a:pPr rtl="0" lvl="0" indent="-4318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3 times for each keyboard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Testing Cont.</a:t>
            </a:r>
          </a:p>
        </p:txBody>
      </p:sp>
      <p:sp>
        <p:nvSpPr>
          <p:cNvPr id="84" name="Shape 84"/>
          <p:cNvSpPr/>
          <p:nvPr/>
        </p:nvSpPr>
        <p:spPr>
          <a:xfrm>
            <a:off y="2789075" x="3635025"/>
            <a:ext cy="3980725" cx="1905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Asked</a:t>
            </a:r>
          </a:p>
          <a:p>
            <a:pPr rtl="0" lvl="1" indent="-406400" marL="914400">
              <a:buClr>
                <a:schemeClr val="dk2"/>
              </a:buClr>
              <a:buSzPct val="87500"/>
              <a:buFont typeface="Trebuchet MS"/>
              <a:buChar char="○"/>
            </a:pPr>
            <a:r>
              <a:rPr sz="3200" lang="en"/>
              <a:t>Felt they compared using Dvorak keyboard?</a:t>
            </a:r>
          </a:p>
          <a:p>
            <a:pPr rtl="0" lvl="1" indent="-4318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3200" lang="en"/>
              <a:t>Noticed the layout advantages?</a:t>
            </a:r>
          </a:p>
          <a:p>
            <a:pPr rtl="0" lvl="1" indent="-4318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3200" lang="en"/>
              <a:t>Comfortable using new layout?</a:t>
            </a:r>
          </a:p>
          <a:p>
            <a:pPr rtl="0" lvl="1" indent="-431800" marL="91440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sz="3200" lang="en"/>
              <a:t>Did they look for each letter or remember area?</a:t>
            </a: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Post-Test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