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1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6" name="Shape 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3" name="Shape 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5" name="Shape 1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 rot="10800000" flipH="1">
            <a:off y="4124512" x="0"/>
            <a:ext cy="949799" cx="8458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1734342" x="685800"/>
            <a:ext cy="22454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y="4124476" x="685800"/>
            <a:ext cy="9497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ITLE_AND_BODY">
    <p:spTree>
      <p:nvGrpSpPr>
        <p:cNvPr id="11" name="Shape 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" name="Shape 12"/>
          <p:cNvSpPr/>
          <p:nvPr/>
        </p:nvSpPr>
        <p:spPr>
          <a:xfrm>
            <a:off y="274636" x="0"/>
            <a:ext cy="1554300" cx="868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3" name="Shape 13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>
              <a:defRPr>
                <a:solidFill>
                  <a:schemeClr val="lt1"/>
                </a:solidFill>
              </a:defRPr>
            </a:lvl1pPr>
            <a:lvl2pPr rtl="0">
              <a:defRPr>
                <a:solidFill>
                  <a:schemeClr val="lt1"/>
                </a:solidFill>
              </a:defRPr>
            </a:lvl2pPr>
            <a:lvl3pPr rtl="0">
              <a:defRPr>
                <a:solidFill>
                  <a:schemeClr val="lt1"/>
                </a:solidFill>
              </a:defRPr>
            </a:lvl3pPr>
            <a:lvl4pPr rtl="0">
              <a:defRPr>
                <a:solidFill>
                  <a:schemeClr val="lt1"/>
                </a:solidFill>
              </a:defRPr>
            </a:lvl4pPr>
            <a:lvl5pPr rtl="0">
              <a:defRPr>
                <a:solidFill>
                  <a:schemeClr val="lt1"/>
                </a:solidFill>
              </a:defRPr>
            </a:lvl5pPr>
            <a:lvl6pPr rtl="0">
              <a:defRPr>
                <a:solidFill>
                  <a:schemeClr val="lt1"/>
                </a:solidFill>
              </a:defRPr>
            </a:lvl6pPr>
            <a:lvl7pPr rtl="0">
              <a:defRPr>
                <a:solidFill>
                  <a:schemeClr val="lt1"/>
                </a:solidFill>
              </a:defRPr>
            </a:lvl7pPr>
            <a:lvl8pPr rtl="0">
              <a:defRPr>
                <a:solidFill>
                  <a:schemeClr val="lt1"/>
                </a:solidFill>
              </a:defRPr>
            </a:lvl8pPr>
            <a:lvl9pPr rtl="0"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y="1947332" x="457200"/>
            <a:ext cy="46202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ITLE_AND_TWO_COLUMNS">
    <p:spTree>
      <p:nvGrpSpPr>
        <p:cNvPr id="15" name="Shape 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" name="Shape 16"/>
          <p:cNvSpPr/>
          <p:nvPr/>
        </p:nvSpPr>
        <p:spPr>
          <a:xfrm>
            <a:off y="274636" x="0"/>
            <a:ext cy="1554300" cx="868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947332" x="457200"/>
            <a:ext cy="4620299" cx="4030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y="1949211" x="4656667"/>
            <a:ext cy="4620299" cx="4030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_ONLY">
    <p:spTree>
      <p:nvGrpSpPr>
        <p:cNvPr id="20" name="Shape 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" name="Shape 21"/>
          <p:cNvSpPr/>
          <p:nvPr/>
        </p:nvSpPr>
        <p:spPr>
          <a:xfrm>
            <a:off y="274636" x="0"/>
            <a:ext cy="1554300" cx="868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23" name="Shape 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" name="Shape 24"/>
          <p:cNvSpPr/>
          <p:nvPr/>
        </p:nvSpPr>
        <p:spPr>
          <a:xfrm>
            <a:off y="5875078" x="0"/>
            <a:ext cy="692700" cx="868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b="1" sz="2400" i="0">
                <a:solidFill>
                  <a:schemeClr val="lt1"/>
                </a:solidFill>
              </a:defRPr>
            </a:lvl1pPr>
            <a:lvl2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b="1" sz="2400" i="0">
                <a:solidFill>
                  <a:schemeClr val="lt1"/>
                </a:solidFill>
              </a:defRPr>
            </a:lvl2pPr>
            <a:lvl3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b="1" sz="2400" i="0">
                <a:solidFill>
                  <a:schemeClr val="lt1"/>
                </a:solidFill>
              </a:defRPr>
            </a:lvl3pPr>
            <a:lvl4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b="1" sz="2400" i="0">
                <a:solidFill>
                  <a:schemeClr val="lt1"/>
                </a:solidFill>
              </a:defRPr>
            </a:lvl4pPr>
            <a:lvl5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b="1" sz="2400" i="0">
                <a:solidFill>
                  <a:schemeClr val="lt1"/>
                </a:solidFill>
              </a:defRPr>
            </a:lvl5pPr>
            <a:lvl6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b="1" sz="2400" i="0">
                <a:solidFill>
                  <a:schemeClr val="lt1"/>
                </a:solidFill>
              </a:defRPr>
            </a:lvl6pPr>
            <a:lvl7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b="1" sz="2400" i="0">
                <a:solidFill>
                  <a:schemeClr val="lt1"/>
                </a:solidFill>
              </a:defRPr>
            </a:lvl7pPr>
            <a:lvl8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b="1" sz="2400" i="0">
                <a:solidFill>
                  <a:schemeClr val="lt1"/>
                </a:solidFill>
              </a:defRPr>
            </a:lvl8pPr>
            <a:lvl9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b="1" sz="2400" i="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947332" x="457200"/>
            <a:ext cy="46202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5.png" Type="http://schemas.openxmlformats.org/officeDocument/2006/relationships/image" Id="rId4"/><Relationship Target="../media/image06.pn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1.png" Type="http://schemas.openxmlformats.org/officeDocument/2006/relationships/image" Id="rId4"/><Relationship Target="../media/image02.png" Type="http://schemas.openxmlformats.org/officeDocument/2006/relationships/image" Id="rId3"/><Relationship Target="../media/image04.png" Type="http://schemas.openxmlformats.org/officeDocument/2006/relationships/image" Id="rId6"/><Relationship Target="../media/image03.png" Type="http://schemas.openxmlformats.org/officeDocument/2006/relationships/image" Id="rId5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5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 txBox="1"/>
          <p:nvPr>
            <p:ph type="ctrTitle"/>
          </p:nvPr>
        </p:nvSpPr>
        <p:spPr>
          <a:xfrm>
            <a:off y="1734342" x="685800"/>
            <a:ext cy="22454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Gas pump Usability Test</a:t>
            </a:r>
          </a:p>
        </p:txBody>
      </p:sp>
      <p:sp>
        <p:nvSpPr>
          <p:cNvPr id="29" name="Shape 29"/>
          <p:cNvSpPr txBox="1"/>
          <p:nvPr>
            <p:ph idx="1" type="subTitle"/>
          </p:nvPr>
        </p:nvSpPr>
        <p:spPr>
          <a:xfrm>
            <a:off y="4124476" x="685800"/>
            <a:ext cy="949799" cx="77724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Blake Parmeter, Morgan Coleman, Jordan Patrou, John L. Singleton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Analysis of Results cont’d</a:t>
            </a:r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y="2634525" x="457200"/>
            <a:ext cy="39329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66% reported that they would NOT return to use this pump.</a:t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50% disagreed that new users would find the interface easy to use.</a:t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83% understood the on screen instructions</a:t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83% stated the display was easy to read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Posttest Results</a:t>
            </a:r>
          </a:p>
        </p:txBody>
      </p:sp>
      <p:sp>
        <p:nvSpPr>
          <p:cNvPr id="91" name="Shape 91"/>
          <p:cNvSpPr/>
          <p:nvPr/>
        </p:nvSpPr>
        <p:spPr>
          <a:xfrm>
            <a:off y="0" x="1222934"/>
            <a:ext cy="2959272" cx="652906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92" name="Shape 92"/>
          <p:cNvSpPr/>
          <p:nvPr/>
        </p:nvSpPr>
        <p:spPr>
          <a:xfrm>
            <a:off y="2959270" x="1222912"/>
            <a:ext cy="2912347" cx="652906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Conclusions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y="2776226" x="457200"/>
            <a:ext cy="37914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The instructions were clear and easy to read</a:t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The test subjects became frustrated while using the pump</a:t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The users didn’t like the interface because there was too much delay between when button was pressed and when a confirmation was given 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Recommendations For Improvement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y="2259075" x="457200"/>
            <a:ext cy="43083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Give user feedback faster</a:t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Loading messages to show the system is working</a:t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The pump subsystem does not need to be improved </a:t>
            </a:r>
          </a:p>
          <a:p>
            <a:pPr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The layout and the interface don't need improvement, only the speed at which feedback is displayed needs improvement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Why Test the Usability of Gas Pumps?</a:t>
            </a:r>
          </a:p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1947332" x="457200"/>
            <a:ext cy="4620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Americans travel over </a:t>
            </a:r>
            <a:r>
              <a:rPr b="1" lang="en" i="1"/>
              <a:t>5.4 trillion</a:t>
            </a:r>
            <a:r>
              <a:rPr lang="en"/>
              <a:t> passenger miles per year. </a:t>
            </a:r>
          </a:p>
          <a:p>
            <a:r>
              <a:t/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The gas pump a </a:t>
            </a:r>
            <a:r>
              <a:rPr lang="en" i="1"/>
              <a:t>very</a:t>
            </a:r>
            <a:r>
              <a:rPr lang="en"/>
              <a:t> commonly used interface. </a:t>
            </a:r>
          </a:p>
          <a:p>
            <a:pPr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Improving the efficiency of fuel delivery systems is of the utmost importance to the economy.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Description of Experiment	</a:t>
            </a:r>
          </a:p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y="2790426" x="457200"/>
            <a:ext cy="3366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To perform a usability test on a modern gasoline pump</a:t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To expose issues with usability</a:t>
            </a:r>
          </a:p>
          <a:p>
            <a:pPr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To suggest methods to improve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The pump used in the experiment</a:t>
            </a:r>
          </a:p>
        </p:txBody>
      </p:sp>
      <p:sp>
        <p:nvSpPr>
          <p:cNvPr id="47" name="Shape 47"/>
          <p:cNvSpPr/>
          <p:nvPr/>
        </p:nvSpPr>
        <p:spPr>
          <a:xfrm>
            <a:off y="0" x="949349"/>
            <a:ext cy="5875074" cx="68613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Test Subject Demographics</a:t>
            </a:r>
          </a:p>
        </p:txBody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y="2315725" x="457200"/>
            <a:ext cy="39047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Our test subjects were chosen using random sampling of our peers</a:t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between the ages of 20 and 25</a:t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83% Male</a:t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83% Daily drivers</a:t>
            </a:r>
          </a:p>
          <a:p>
            <a:pPr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100% said they never had issues using gas pumps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Data about the test subjects</a:t>
            </a:r>
          </a:p>
        </p:txBody>
      </p:sp>
      <p:sp>
        <p:nvSpPr>
          <p:cNvPr id="59" name="Shape 59"/>
          <p:cNvSpPr/>
          <p:nvPr/>
        </p:nvSpPr>
        <p:spPr>
          <a:xfrm>
            <a:off y="152010" x="152640"/>
            <a:ext cy="2790608" cx="413367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0" name="Shape 60"/>
          <p:cNvSpPr/>
          <p:nvPr/>
        </p:nvSpPr>
        <p:spPr>
          <a:xfrm>
            <a:off y="152000" x="4548499"/>
            <a:ext cy="2790625" cx="41334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1" name="Shape 61"/>
          <p:cNvSpPr/>
          <p:nvPr/>
        </p:nvSpPr>
        <p:spPr>
          <a:xfrm>
            <a:off y="3136425" x="152650"/>
            <a:ext cy="2488674" cx="413367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62" name="Shape 62"/>
          <p:cNvSpPr/>
          <p:nvPr/>
        </p:nvSpPr>
        <p:spPr>
          <a:xfrm>
            <a:off y="3136420" x="4548503"/>
            <a:ext cy="2581794" cx="4133390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Testing Methods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y="3180053" x="457200"/>
            <a:ext cy="24312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Users were told to purchase $4 worth of gas</a:t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Users needed to change the fuel grade in the middle of their transaction</a:t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Their reactions were recorded using video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3" name="Shape 73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buNone/>
            </a:pPr>
            <a:r>
              <a:rPr lang="en"/>
              <a:t>Sample video of testing procedures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Analysis of Results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y="2790401" x="457200"/>
            <a:ext cy="3777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50% of the test subjects reported being confused at some point during the experiment</a:t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66% reported that the pump was frustrating to use</a:t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0% reported that the interface responded quickly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Custom 348">
      <a:dk1>
        <a:srgbClr val="000000"/>
      </a:dk1>
      <a:lt1>
        <a:srgbClr val="FFFFFF"/>
      </a:lt1>
      <a:dk2>
        <a:srgbClr val="191919"/>
      </a:dk2>
      <a:lt2>
        <a:srgbClr val="CCCCCC"/>
      </a:lt2>
      <a:accent1>
        <a:srgbClr val="7E5554"/>
      </a:accent1>
      <a:accent2>
        <a:srgbClr val="910A10"/>
      </a:accent2>
      <a:accent3>
        <a:srgbClr val="84294D"/>
      </a:accent3>
      <a:accent4>
        <a:srgbClr val="DA823B"/>
      </a:accent4>
      <a:accent5>
        <a:srgbClr val="625D3C"/>
      </a:accent5>
      <a:accent6>
        <a:srgbClr val="00384A"/>
      </a:accent6>
      <a:hlink>
        <a:srgbClr val="227A78"/>
      </a:hlink>
      <a:folHlink>
        <a:srgbClr val="394749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