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2244" y="-5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1959914028"/>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Shape 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 name="Shape 2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2" name="Shape 11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8" name="Shape 11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7" name="Shape 12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Shape 14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5" name="Shape 14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Shape 15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5" name="Shape 15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1" name="Shape 16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
        <p:cNvGrpSpPr/>
        <p:nvPr/>
      </p:nvGrpSpPr>
      <p:grpSpPr>
        <a:xfrm>
          <a:off x="0" y="0"/>
          <a:ext cx="0" cy="0"/>
          <a:chOff x="0" y="0"/>
          <a:chExt cx="0" cy="0"/>
        </a:xfrm>
      </p:grpSpPr>
      <p:sp>
        <p:nvSpPr>
          <p:cNvPr id="33" name="Shape 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4" name="Shape 3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Shape 4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9" name="Shape 4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buNone/>
            </a:pPr>
            <a:r>
              <a:rPr lang="en" sz="1300" b="1"/>
              <a:t>Task Success:</a:t>
            </a:r>
          </a:p>
          <a:p>
            <a:pPr marL="457200" lvl="0" indent="-311150" rtl="0">
              <a:buClr>
                <a:srgbClr val="000000"/>
              </a:buClr>
              <a:buSzPct val="100000"/>
              <a:buFont typeface="Arial"/>
              <a:buChar char="●"/>
            </a:pPr>
            <a:r>
              <a:rPr lang="en" sz="1300" b="1"/>
              <a:t>Observation of users following a certain task scenarios</a:t>
            </a:r>
          </a:p>
          <a:p>
            <a:pPr marL="457200" lvl="0" indent="-311150" rtl="0">
              <a:buClr>
                <a:srgbClr val="000000"/>
              </a:buClr>
              <a:buSzPct val="100000"/>
              <a:buFont typeface="Arial"/>
              <a:buChar char="●"/>
            </a:pPr>
            <a:r>
              <a:rPr lang="en" sz="1300" b="1"/>
              <a:t>Can they complete a given task and is it within a reasonable amount of time?</a:t>
            </a:r>
          </a:p>
          <a:p>
            <a:pPr lvl="0" rtl="0">
              <a:buNone/>
            </a:pPr>
            <a:r>
              <a:rPr lang="en" sz="1300" b="1"/>
              <a:t>Usefulness:</a:t>
            </a:r>
          </a:p>
          <a:p>
            <a:pPr marL="457200" lvl="0" indent="-311150" rtl="0">
              <a:buClr>
                <a:srgbClr val="000000"/>
              </a:buClr>
              <a:buSzPct val="100000"/>
              <a:buFont typeface="Arial"/>
              <a:buChar char="●"/>
            </a:pPr>
            <a:r>
              <a:rPr lang="en" sz="1300" b="1"/>
              <a:t>Do users see the universal remote as fulfilling a real need?</a:t>
            </a:r>
          </a:p>
          <a:p>
            <a:pPr marL="457200" lvl="0" indent="-311150" rtl="0">
              <a:buClr>
                <a:srgbClr val="000000"/>
              </a:buClr>
              <a:buSzPct val="100000"/>
              <a:buFont typeface="Arial"/>
              <a:buChar char="●"/>
            </a:pPr>
            <a:r>
              <a:rPr lang="en" sz="1300" b="1"/>
              <a:t>Do users see value in using the universal remote?</a:t>
            </a:r>
          </a:p>
          <a:p>
            <a:pPr marL="457200" lvl="0" indent="-311150" rtl="0">
              <a:buClr>
                <a:srgbClr val="000000"/>
              </a:buClr>
              <a:buSzPct val="100000"/>
              <a:buFont typeface="Arial"/>
              <a:buChar char="●"/>
            </a:pPr>
            <a:r>
              <a:rPr lang="en" sz="1300" b="1"/>
              <a:t>Does it work better than other remotes with similar functionality?</a:t>
            </a:r>
          </a:p>
          <a:p>
            <a:pPr marL="457200" lvl="0" indent="-311150" rtl="0">
              <a:buClr>
                <a:srgbClr val="000000"/>
              </a:buClr>
              <a:buSzPct val="100000"/>
              <a:buFont typeface="Arial"/>
              <a:buChar char="●"/>
            </a:pPr>
            <a:r>
              <a:rPr lang="en" sz="1300" b="1"/>
              <a:t>Would they use it again?</a:t>
            </a:r>
          </a:p>
          <a:p>
            <a:pPr lvl="0" rtl="0">
              <a:buNone/>
            </a:pPr>
            <a:r>
              <a:rPr lang="en" sz="1300" b="1"/>
              <a:t>Satisfaction:</a:t>
            </a:r>
          </a:p>
          <a:p>
            <a:pPr marL="457200" lvl="0" indent="-311150" rtl="0">
              <a:buClr>
                <a:srgbClr val="000000"/>
              </a:buClr>
              <a:buSzPct val="100000"/>
              <a:buFont typeface="Arial"/>
              <a:buChar char="●"/>
            </a:pPr>
            <a:r>
              <a:rPr lang="en" sz="1300" b="1"/>
              <a:t>Are users pleased with their experience using the remote?</a:t>
            </a:r>
          </a:p>
          <a:p>
            <a:pPr lvl="0" rtl="0">
              <a:buNone/>
            </a:pPr>
            <a:r>
              <a:rPr lang="en" sz="1300" b="1"/>
              <a:t>Comprehension/Learning:</a:t>
            </a:r>
          </a:p>
          <a:p>
            <a:pPr marL="457200" lvl="0" indent="-311150" rtl="0">
              <a:buClr>
                <a:srgbClr val="000000"/>
              </a:buClr>
              <a:buSzPct val="100000"/>
              <a:buFont typeface="Arial"/>
              <a:buChar char="●"/>
            </a:pPr>
            <a:r>
              <a:rPr lang="en" sz="1300" b="1"/>
              <a:t>Could users perform similar tasks without having to reference instructions?</a:t>
            </a:r>
          </a:p>
          <a:p>
            <a:pPr marL="457200" lvl="0" indent="-311150">
              <a:buClr>
                <a:srgbClr val="000000"/>
              </a:buClr>
              <a:buSzPct val="100000"/>
              <a:buFont typeface="Arial"/>
              <a:buChar char="●"/>
            </a:pPr>
            <a:r>
              <a:rPr lang="en" sz="1300" b="1"/>
              <a:t>Can they recognize the functions the next time they use the remote?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7"/>
        <p:cNvGrpSpPr/>
        <p:nvPr/>
      </p:nvGrpSpPr>
      <p:grpSpPr>
        <a:xfrm>
          <a:off x="0" y="0"/>
          <a:ext cx="0" cy="0"/>
          <a:chOff x="0" y="0"/>
          <a:chExt cx="0" cy="0"/>
        </a:xfrm>
      </p:grpSpPr>
      <p:sp>
        <p:nvSpPr>
          <p:cNvPr id="8" name="Shape 8"/>
          <p:cNvSpPr txBox="1">
            <a:spLocks noGrp="1"/>
          </p:cNvSpPr>
          <p:nvPr>
            <p:ph type="subTitle" idx="1"/>
          </p:nvPr>
        </p:nvSpPr>
        <p:spPr>
          <a:xfrm>
            <a:off x="685800" y="3786737"/>
            <a:ext cx="7772400" cy="1046400"/>
          </a:xfrm>
          <a:prstGeom prst="rect">
            <a:avLst/>
          </a:prstGeom>
          <a:noFill/>
          <a:ln>
            <a:noFill/>
          </a:ln>
        </p:spPr>
        <p:txBody>
          <a:bodyPr lIns="91425" tIns="91425" rIns="91425" bIns="91425" anchor="t" anchorCtr="0"/>
          <a:lstStyle>
            <a:lvl1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1pPr>
            <a:lvl2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2pPr>
            <a:lvl3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3pPr>
            <a:lvl4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4pPr>
            <a:lvl5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5pPr>
            <a:lvl6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6pPr>
            <a:lvl7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7pPr>
            <a:lvl8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8pPr>
            <a:lvl9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9pPr>
          </a:lstStyle>
          <a:p>
            <a:endParaRPr/>
          </a:p>
        </p:txBody>
      </p:sp>
      <p:sp>
        <p:nvSpPr>
          <p:cNvPr id="9" name="Shape 9"/>
          <p:cNvSpPr txBox="1">
            <a:spLocks noGrp="1"/>
          </p:cNvSpPr>
          <p:nvPr>
            <p:ph type="ctrTitle"/>
          </p:nvPr>
        </p:nvSpPr>
        <p:spPr>
          <a:xfrm>
            <a:off x="685800" y="2111123"/>
            <a:ext cx="7772400" cy="1546500"/>
          </a:xfrm>
          <a:prstGeom prst="rect">
            <a:avLst/>
          </a:prstGeom>
          <a:noFill/>
          <a:ln>
            <a:noFill/>
          </a:ln>
        </p:spPr>
        <p:txBody>
          <a:bodyPr lIns="91425" tIns="91425" rIns="91425" bIns="91425" anchor="b" anchorCtr="0"/>
          <a:lstStyle>
            <a:lvl1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1pPr>
            <a:lvl2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2pPr>
            <a:lvl3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3pPr>
            <a:lvl4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4pPr>
            <a:lvl5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5pPr>
            <a:lvl6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6pPr>
            <a:lvl7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7pPr>
            <a:lvl8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8pPr>
            <a:lvl9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x" type="tx">
  <p:cSld name="TITLE_AND_BODY">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
        <p:nvSpPr>
          <p:cNvPr id="12" name="Shape 12"/>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ColTx" type="twoColTx">
  <p:cSld name="TITLE_AND_TWO_COLUMNS">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
        <p:nvSpPr>
          <p:cNvPr id="15" name="Shape 15"/>
          <p:cNvSpPr txBox="1">
            <a:spLocks noGrp="1"/>
          </p:cNvSpPr>
          <p:nvPr>
            <p:ph type="body" idx="1"/>
          </p:nvPr>
        </p:nvSpPr>
        <p:spPr>
          <a:xfrm>
            <a:off x="457200" y="1600200"/>
            <a:ext cx="39945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
        <p:nvSpPr>
          <p:cNvPr id="16" name="Shape 16"/>
          <p:cNvSpPr txBox="1">
            <a:spLocks noGrp="1"/>
          </p:cNvSpPr>
          <p:nvPr>
            <p:ph type="body" idx="2"/>
          </p:nvPr>
        </p:nvSpPr>
        <p:spPr>
          <a:xfrm>
            <a:off x="4692273" y="1600200"/>
            <a:ext cx="39945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Only" type="titleOnly">
  <p:cSld name="TITLE_ONLY">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_ONLY">
  <p:cSld name="CAPTION_ONLY">
    <p:spTree>
      <p:nvGrpSpPr>
        <p:cNvPr id="1" name="Shape 19"/>
        <p:cNvGrpSpPr/>
        <p:nvPr/>
      </p:nvGrpSpPr>
      <p:grpSpPr>
        <a:xfrm>
          <a:off x="0" y="0"/>
          <a:ext cx="0" cy="0"/>
          <a:chOff x="0" y="0"/>
          <a:chExt cx="0" cy="0"/>
        </a:xfrm>
      </p:grpSpPr>
      <p:sp>
        <p:nvSpPr>
          <p:cNvPr id="20" name="Shape 20"/>
          <p:cNvSpPr txBox="1">
            <a:spLocks noGrp="1"/>
          </p:cNvSpPr>
          <p:nvPr>
            <p:ph type="body" idx="1"/>
          </p:nvPr>
        </p:nvSpPr>
        <p:spPr>
          <a:xfrm>
            <a:off x="457200" y="5875078"/>
            <a:ext cx="8229600" cy="692700"/>
          </a:xfrm>
          <a:prstGeom prst="rect">
            <a:avLst/>
          </a:prstGeom>
          <a:noFill/>
          <a:ln>
            <a:noFill/>
          </a:ln>
        </p:spPr>
        <p:txBody>
          <a:bodyPr lIns="91425" tIns="91425" rIns="91425" bIns="91425" anchor="t" anchorCtr="0"/>
          <a:lstStyle>
            <a:lvl1pPr marL="285750" indent="-285750" algn="ctr" rtl="0">
              <a:lnSpc>
                <a:spcPct val="100000"/>
              </a:lnSpc>
              <a:spcBef>
                <a:spcPts val="0"/>
              </a:spcBef>
              <a:spcAft>
                <a:spcPts val="0"/>
              </a:spcAft>
              <a:buClr>
                <a:schemeClr val="dk1"/>
              </a:buClr>
              <a:buSzPct val="166666"/>
              <a:buFont typeface="Arial"/>
              <a:buChar char="•"/>
              <a:defRPr sz="1800">
                <a:solidFill>
                  <a:schemeClr val="dk1"/>
                </a:solidFill>
              </a:defRPr>
            </a:lvl1pPr>
            <a:lvl2pPr marL="285750" indent="-285750" algn="ctr" rtl="0">
              <a:lnSpc>
                <a:spcPct val="100000"/>
              </a:lnSpc>
              <a:spcBef>
                <a:spcPts val="0"/>
              </a:spcBef>
              <a:spcAft>
                <a:spcPts val="0"/>
              </a:spcAft>
              <a:buClr>
                <a:schemeClr val="dk1"/>
              </a:buClr>
              <a:buSzPct val="100000"/>
              <a:buFont typeface="Courier New"/>
              <a:buChar char="o"/>
              <a:defRPr sz="1800">
                <a:solidFill>
                  <a:schemeClr val="dk1"/>
                </a:solidFill>
              </a:defRPr>
            </a:lvl2pPr>
            <a:lvl3pPr marL="285750" indent="-285750" algn="ctr" rtl="0">
              <a:lnSpc>
                <a:spcPct val="100000"/>
              </a:lnSpc>
              <a:spcBef>
                <a:spcPts val="0"/>
              </a:spcBef>
              <a:spcAft>
                <a:spcPts val="0"/>
              </a:spcAft>
              <a:buClr>
                <a:schemeClr val="dk1"/>
              </a:buClr>
              <a:buSzPct val="100000"/>
              <a:buFont typeface="Wingdings"/>
              <a:buChar char="§"/>
              <a:defRPr sz="1800">
                <a:solidFill>
                  <a:schemeClr val="dk1"/>
                </a:solidFill>
              </a:defRPr>
            </a:lvl3pPr>
            <a:lvl4pPr marL="285750" indent="-285750" algn="ctr" rtl="0">
              <a:lnSpc>
                <a:spcPct val="100000"/>
              </a:lnSpc>
              <a:spcBef>
                <a:spcPts val="0"/>
              </a:spcBef>
              <a:spcAft>
                <a:spcPts val="0"/>
              </a:spcAft>
              <a:buClr>
                <a:schemeClr val="dk1"/>
              </a:buClr>
              <a:buSzPct val="166666"/>
              <a:buFont typeface="Arial"/>
              <a:buChar char="•"/>
              <a:defRPr sz="1800">
                <a:solidFill>
                  <a:schemeClr val="dk1"/>
                </a:solidFill>
              </a:defRPr>
            </a:lvl4pPr>
            <a:lvl5pPr marL="285750" indent="-285750" algn="ctr" rtl="0">
              <a:lnSpc>
                <a:spcPct val="100000"/>
              </a:lnSpc>
              <a:spcBef>
                <a:spcPts val="0"/>
              </a:spcBef>
              <a:spcAft>
                <a:spcPts val="0"/>
              </a:spcAft>
              <a:buClr>
                <a:schemeClr val="dk1"/>
              </a:buClr>
              <a:buSzPct val="100000"/>
              <a:buFont typeface="Courier New"/>
              <a:buChar char="o"/>
              <a:defRPr sz="1800">
                <a:solidFill>
                  <a:schemeClr val="dk1"/>
                </a:solidFill>
              </a:defRPr>
            </a:lvl5pPr>
            <a:lvl6pPr marL="285750" indent="-285750" algn="ctr" rtl="0">
              <a:lnSpc>
                <a:spcPct val="100000"/>
              </a:lnSpc>
              <a:spcBef>
                <a:spcPts val="0"/>
              </a:spcBef>
              <a:spcAft>
                <a:spcPts val="0"/>
              </a:spcAft>
              <a:buClr>
                <a:schemeClr val="dk1"/>
              </a:buClr>
              <a:buSzPct val="100000"/>
              <a:buFont typeface="Wingdings"/>
              <a:buChar char="§"/>
              <a:defRPr sz="1800">
                <a:solidFill>
                  <a:schemeClr val="dk1"/>
                </a:solidFill>
              </a:defRPr>
            </a:lvl6pPr>
            <a:lvl7pPr marL="285750" indent="-285750" algn="ctr" rtl="0">
              <a:lnSpc>
                <a:spcPct val="100000"/>
              </a:lnSpc>
              <a:spcBef>
                <a:spcPts val="0"/>
              </a:spcBef>
              <a:spcAft>
                <a:spcPts val="0"/>
              </a:spcAft>
              <a:buClr>
                <a:schemeClr val="dk1"/>
              </a:buClr>
              <a:buSzPct val="166666"/>
              <a:buFont typeface="Arial"/>
              <a:buChar char="•"/>
              <a:defRPr sz="1800">
                <a:solidFill>
                  <a:schemeClr val="dk1"/>
                </a:solidFill>
              </a:defRPr>
            </a:lvl7pPr>
            <a:lvl8pPr marL="285750" indent="-285750" algn="ctr" rtl="0">
              <a:lnSpc>
                <a:spcPct val="100000"/>
              </a:lnSpc>
              <a:spcBef>
                <a:spcPts val="0"/>
              </a:spcBef>
              <a:spcAft>
                <a:spcPts val="0"/>
              </a:spcAft>
              <a:buClr>
                <a:schemeClr val="dk1"/>
              </a:buClr>
              <a:buSzPct val="100000"/>
              <a:buFont typeface="Courier New"/>
              <a:buChar char="o"/>
              <a:defRPr sz="1800">
                <a:solidFill>
                  <a:schemeClr val="dk1"/>
                </a:solidFill>
              </a:defRPr>
            </a:lvl8pPr>
            <a:lvl9pPr marL="285750" indent="-285750" algn="ctr" rtl="0">
              <a:lnSpc>
                <a:spcPct val="100000"/>
              </a:lnSpc>
              <a:spcBef>
                <a:spcPts val="0"/>
              </a:spcBef>
              <a:spcAft>
                <a:spcPts val="0"/>
              </a:spcAft>
              <a:buClr>
                <a:schemeClr val="dk1"/>
              </a:buClr>
              <a:buSzPct val="100000"/>
              <a:buFont typeface="Wingdings"/>
              <a:buChar char="§"/>
              <a:defRPr sz="1800">
                <a:solidFill>
                  <a:schemeClr val="dk1"/>
                </a:solidFil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1"/>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lt1"/>
            </a:gs>
            <a:gs pos="30000">
              <a:schemeClr val="lt1"/>
            </a:gs>
            <a:gs pos="100000">
              <a:schemeClr val="lt2"/>
            </a:gs>
          </a:gsLst>
          <a:path path="circle">
            <a:fillToRect l="50000" t="50000" r="50000" b="50000"/>
          </a:path>
          <a:tileRect/>
        </a:gra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1pPr>
            <a:lvl2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2pPr>
            <a:lvl3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3pPr>
            <a:lvl4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4pPr>
            <a:lvl5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5pPr>
            <a:lvl6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6pPr>
            <a:lvl7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7pPr>
            <a:lvl8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8pPr>
            <a:lvl9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9pPr>
          </a:lstStyle>
          <a:p>
            <a:endParaRPr/>
          </a:p>
        </p:txBody>
      </p:sp>
      <p:sp>
        <p:nvSpPr>
          <p:cNvPr id="6" name="Shape 6"/>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marL="342900" indent="-342900" algn="l" rtl="0">
              <a:spcBef>
                <a:spcPts val="600"/>
              </a:spcBef>
              <a:buClr>
                <a:srgbClr val="000000"/>
              </a:buClr>
              <a:buSzPct val="166666"/>
              <a:buFont typeface="Arial"/>
              <a:buChar char="•"/>
              <a:defRPr sz="3000" b="0" i="0" u="none" strike="noStrike" cap="none" baseline="0">
                <a:solidFill>
                  <a:srgbClr val="000000"/>
                </a:solidFill>
                <a:latin typeface="Arial"/>
                <a:ea typeface="Arial"/>
                <a:cs typeface="Arial"/>
                <a:sym typeface="Arial"/>
              </a:defRPr>
            </a:lvl1pPr>
            <a:lvl2pPr marL="742950" indent="-285750" algn="l" rtl="0">
              <a:spcBef>
                <a:spcPts val="480"/>
              </a:spcBef>
              <a:buClr>
                <a:srgbClr val="000000"/>
              </a:buClr>
              <a:buSzPct val="100000"/>
              <a:buFont typeface="Courier New"/>
              <a:buChar char="o"/>
              <a:defRPr sz="2400" b="0" i="0" u="none" strike="noStrike" cap="none" baseline="0">
                <a:solidFill>
                  <a:srgbClr val="000000"/>
                </a:solidFill>
                <a:latin typeface="Arial"/>
                <a:ea typeface="Arial"/>
                <a:cs typeface="Arial"/>
                <a:sym typeface="Arial"/>
              </a:defRPr>
            </a:lvl2pPr>
            <a:lvl3pPr marL="1143000" indent="-228600" algn="l" rtl="0">
              <a:spcBef>
                <a:spcPts val="480"/>
              </a:spcBef>
              <a:buClr>
                <a:srgbClr val="000000"/>
              </a:buClr>
              <a:buSzPct val="100000"/>
              <a:buFont typeface="Wingdings"/>
              <a:buChar char="§"/>
              <a:defRPr sz="2400" b="0" i="0" u="none" strike="noStrike" cap="none" baseline="0">
                <a:solidFill>
                  <a:srgbClr val="000000"/>
                </a:solidFill>
                <a:latin typeface="Arial"/>
                <a:ea typeface="Arial"/>
                <a:cs typeface="Arial"/>
                <a:sym typeface="Arial"/>
              </a:defRPr>
            </a:lvl3pPr>
            <a:lvl4pPr marL="1600200" indent="-228600" algn="l" rtl="0">
              <a:spcBef>
                <a:spcPts val="360"/>
              </a:spcBef>
              <a:buClr>
                <a:srgbClr val="000000"/>
              </a:buClr>
              <a:buSzPct val="166666"/>
              <a:buFont typeface="Arial"/>
              <a:buChar char="•"/>
              <a:defRPr sz="1800" b="0" i="0" u="none" strike="noStrike" cap="none" baseline="0">
                <a:solidFill>
                  <a:srgbClr val="000000"/>
                </a:solidFill>
                <a:latin typeface="Arial"/>
                <a:ea typeface="Arial"/>
                <a:cs typeface="Arial"/>
                <a:sym typeface="Arial"/>
              </a:defRPr>
            </a:lvl4pPr>
            <a:lvl5pPr marL="2057400" indent="-228600" algn="l" rtl="0">
              <a:spcBef>
                <a:spcPts val="360"/>
              </a:spcBef>
              <a:buClr>
                <a:srgbClr val="000000"/>
              </a:buClr>
              <a:buSzPct val="100000"/>
              <a:buFont typeface="Courier New"/>
              <a:buChar char="o"/>
              <a:defRPr sz="1800" b="0" i="0" u="none" strike="noStrike" cap="none" baseline="0">
                <a:solidFill>
                  <a:srgbClr val="000000"/>
                </a:solidFill>
                <a:latin typeface="Arial"/>
                <a:ea typeface="Arial"/>
                <a:cs typeface="Arial"/>
                <a:sym typeface="Arial"/>
              </a:defRPr>
            </a:lvl5pPr>
            <a:lvl6pPr marL="2514600" indent="-228600" algn="l" rtl="0">
              <a:spcBef>
                <a:spcPts val="360"/>
              </a:spcBef>
              <a:buClr>
                <a:srgbClr val="000000"/>
              </a:buClr>
              <a:buSzPct val="100000"/>
              <a:buFont typeface="Wingdings"/>
              <a:buChar char="§"/>
              <a:defRPr sz="1800" b="0" i="0" u="none" strike="noStrike" cap="none" baseline="0">
                <a:solidFill>
                  <a:srgbClr val="000000"/>
                </a:solidFill>
                <a:latin typeface="Arial"/>
                <a:ea typeface="Arial"/>
                <a:cs typeface="Arial"/>
                <a:sym typeface="Arial"/>
              </a:defRPr>
            </a:lvl6pPr>
            <a:lvl7pPr marL="2971800" indent="-228600" algn="l" rtl="0">
              <a:spcBef>
                <a:spcPts val="360"/>
              </a:spcBef>
              <a:buClr>
                <a:srgbClr val="000000"/>
              </a:buClr>
              <a:buSzPct val="166666"/>
              <a:buFont typeface="Arial"/>
              <a:buChar char="•"/>
              <a:defRPr sz="1800" b="0" i="0" u="none" strike="noStrike" cap="none" baseline="0">
                <a:solidFill>
                  <a:srgbClr val="000000"/>
                </a:solidFill>
                <a:latin typeface="Arial"/>
                <a:ea typeface="Arial"/>
                <a:cs typeface="Arial"/>
                <a:sym typeface="Arial"/>
              </a:defRPr>
            </a:lvl7pPr>
            <a:lvl8pPr marL="3429000" indent="-228600" algn="l" rtl="0">
              <a:spcBef>
                <a:spcPts val="360"/>
              </a:spcBef>
              <a:buClr>
                <a:srgbClr val="000000"/>
              </a:buClr>
              <a:buSzPct val="100000"/>
              <a:buFont typeface="Courier New"/>
              <a:buChar char="o"/>
              <a:defRPr sz="1800" b="0" i="0" u="none" strike="noStrike" cap="none" baseline="0">
                <a:solidFill>
                  <a:srgbClr val="000000"/>
                </a:solidFill>
                <a:latin typeface="Arial"/>
                <a:ea typeface="Arial"/>
                <a:cs typeface="Arial"/>
                <a:sym typeface="Arial"/>
              </a:defRPr>
            </a:lvl8pPr>
            <a:lvl9pPr marL="3886200" indent="-228600" algn="l" rtl="0">
              <a:spcBef>
                <a:spcPts val="360"/>
              </a:spcBef>
              <a:buClr>
                <a:srgbClr val="000000"/>
              </a:buClr>
              <a:buSzPct val="100000"/>
              <a:buFont typeface="Wingdings"/>
              <a:buChar char="§"/>
              <a:defRPr sz="1800" b="0" i="0" u="none" strike="noStrike" cap="none" baseline="0">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jpg"/><Relationship Id="rId11" Type="http://schemas.openxmlformats.org/officeDocument/2006/relationships/image" Target="../media/image10.png"/><Relationship Id="rId5" Type="http://schemas.openxmlformats.org/officeDocument/2006/relationships/image" Target="../media/image4.jpg"/><Relationship Id="rId10" Type="http://schemas.openxmlformats.org/officeDocument/2006/relationships/image" Target="../media/image9.jpg"/><Relationship Id="rId4" Type="http://schemas.openxmlformats.org/officeDocument/2006/relationships/image" Target="../media/image3.jpg"/><Relationship Id="rId9" Type="http://schemas.openxmlformats.org/officeDocument/2006/relationships/image" Target="../media/image8.jpg"/></Relationships>
</file>

<file path=ppt/slides/_rels/slide4.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685800" y="920075"/>
            <a:ext cx="8458200" cy="2737500"/>
          </a:xfrm>
          <a:prstGeom prst="rect">
            <a:avLst/>
          </a:prstGeom>
        </p:spPr>
        <p:txBody>
          <a:bodyPr lIns="91425" tIns="91425" rIns="91425" bIns="91425" anchor="b" anchorCtr="0">
            <a:noAutofit/>
          </a:bodyPr>
          <a:lstStyle/>
          <a:p>
            <a:pPr algn="l">
              <a:buNone/>
            </a:pPr>
            <a:r>
              <a:rPr lang="en" dirty="0" smtClean="0"/>
              <a:t/>
            </a:r>
            <a:br>
              <a:rPr lang="en" dirty="0" smtClean="0"/>
            </a:br>
            <a:r>
              <a:rPr lang="en" dirty="0" smtClean="0"/>
              <a:t>Logitech </a:t>
            </a:r>
            <a:r>
              <a:rPr lang="en" dirty="0"/>
              <a:t>Harmony Ultimate Universal Remote</a:t>
            </a:r>
          </a:p>
        </p:txBody>
      </p:sp>
      <p:sp>
        <p:nvSpPr>
          <p:cNvPr id="24" name="Shape 24"/>
          <p:cNvSpPr txBox="1">
            <a:spLocks noGrp="1"/>
          </p:cNvSpPr>
          <p:nvPr>
            <p:ph type="subTitle" idx="1"/>
          </p:nvPr>
        </p:nvSpPr>
        <p:spPr>
          <a:xfrm>
            <a:off x="685800" y="3786737"/>
            <a:ext cx="7772400" cy="1046400"/>
          </a:xfrm>
          <a:prstGeom prst="rect">
            <a:avLst/>
          </a:prstGeom>
        </p:spPr>
        <p:txBody>
          <a:bodyPr lIns="91425" tIns="91425" rIns="91425" bIns="91425" anchor="t" anchorCtr="0">
            <a:noAutofit/>
          </a:bodyPr>
          <a:lstStyle/>
          <a:p>
            <a:pPr lvl="0" rtl="0">
              <a:buNone/>
            </a:pPr>
            <a:r>
              <a:rPr lang="en"/>
              <a:t>By: Joshua Servian</a:t>
            </a:r>
          </a:p>
          <a:p>
            <a:pPr lvl="0" rtl="0">
              <a:buNone/>
            </a:pPr>
            <a:r>
              <a:rPr lang="en"/>
              <a:t>Thomas Sharman</a:t>
            </a:r>
          </a:p>
          <a:p>
            <a:pPr lvl="0" rtl="0">
              <a:buNone/>
            </a:pPr>
            <a:r>
              <a:rPr lang="en"/>
              <a:t>Robert Sloan</a:t>
            </a:r>
          </a:p>
          <a:p>
            <a:pPr lvl="0" rtl="0">
              <a:buNone/>
            </a:pPr>
            <a:r>
              <a:rPr lang="en"/>
              <a:t>Jeffrey Wong</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Participants</a:t>
            </a:r>
          </a:p>
        </p:txBody>
      </p:sp>
      <p:sp>
        <p:nvSpPr>
          <p:cNvPr id="91" name="Shape 91"/>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0" lvl="0" indent="0" rtl="0">
              <a:buNone/>
            </a:pPr>
            <a:r>
              <a:rPr lang="en" dirty="0"/>
              <a:t>The participants we chose for this usability testing were both male and female from a wide range of age groups.  We had 1 person in each of these groups:</a:t>
            </a:r>
          </a:p>
          <a:p>
            <a:pPr marL="457200" lvl="0" indent="-419100" rtl="0">
              <a:buClr>
                <a:srgbClr val="000000"/>
              </a:buClr>
              <a:buSzPct val="100000"/>
              <a:buFont typeface="Arial"/>
              <a:buChar char="●"/>
            </a:pPr>
            <a:r>
              <a:rPr lang="en" dirty="0"/>
              <a:t>10-20</a:t>
            </a:r>
          </a:p>
          <a:p>
            <a:pPr marL="457200" lvl="0" indent="-419100" rtl="0">
              <a:buClr>
                <a:srgbClr val="000000"/>
              </a:buClr>
              <a:buSzPct val="100000"/>
              <a:buFont typeface="Arial"/>
              <a:buChar char="●"/>
            </a:pPr>
            <a:r>
              <a:rPr lang="en" dirty="0"/>
              <a:t>21-30</a:t>
            </a:r>
          </a:p>
          <a:p>
            <a:pPr marL="457200" lvl="0" indent="-419100" rtl="0">
              <a:buClr>
                <a:srgbClr val="000000"/>
              </a:buClr>
              <a:buSzPct val="100000"/>
              <a:buFont typeface="Arial"/>
              <a:buChar char="●"/>
            </a:pPr>
            <a:r>
              <a:rPr lang="en" dirty="0"/>
              <a:t>31-40</a:t>
            </a:r>
          </a:p>
          <a:p>
            <a:pPr marL="457200" lvl="0" indent="-419100" rtl="0">
              <a:buClr>
                <a:srgbClr val="000000"/>
              </a:buClr>
              <a:buSzPct val="100000"/>
              <a:buFont typeface="Arial"/>
              <a:buChar char="●"/>
            </a:pPr>
            <a:r>
              <a:rPr lang="en" dirty="0"/>
              <a:t>41-60</a:t>
            </a:r>
          </a:p>
          <a:p>
            <a:pPr marL="457200" lvl="0" indent="-419100" rtl="0">
              <a:buClr>
                <a:srgbClr val="000000"/>
              </a:buClr>
              <a:buSzPct val="100000"/>
              <a:buFont typeface="Arial"/>
              <a:buChar char="●"/>
            </a:pPr>
            <a:r>
              <a:rPr lang="en" dirty="0"/>
              <a:t>60+</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Questionnaire: Pre Test</a:t>
            </a:r>
          </a:p>
        </p:txBody>
      </p:sp>
      <p:sp>
        <p:nvSpPr>
          <p:cNvPr id="97" name="Shape 97"/>
          <p:cNvSpPr txBox="1">
            <a:spLocks noGrp="1"/>
          </p:cNvSpPr>
          <p:nvPr>
            <p:ph type="body" idx="1"/>
          </p:nvPr>
        </p:nvSpPr>
        <p:spPr>
          <a:xfrm>
            <a:off x="457200" y="1524000"/>
            <a:ext cx="8229600" cy="4967700"/>
          </a:xfrm>
          <a:prstGeom prst="rect">
            <a:avLst/>
          </a:prstGeom>
        </p:spPr>
        <p:txBody>
          <a:bodyPr lIns="91425" tIns="91425" rIns="91425" bIns="91425" anchor="t" anchorCtr="0">
            <a:noAutofit/>
          </a:bodyPr>
          <a:lstStyle/>
          <a:p>
            <a:pPr marL="0" lvl="0" indent="0" rtl="0">
              <a:buNone/>
            </a:pPr>
            <a:r>
              <a:rPr lang="en" dirty="0"/>
              <a:t>Each participant was asked to complete a pre and post questionnaire for the usability test.  These are the pre test questions:</a:t>
            </a:r>
          </a:p>
          <a:p>
            <a:pPr marL="457200" lvl="0" indent="-381000" rtl="0">
              <a:buClr>
                <a:srgbClr val="000000"/>
              </a:buClr>
              <a:buSzPct val="100000"/>
              <a:buFont typeface="Arial"/>
              <a:buChar char="●"/>
            </a:pPr>
            <a:r>
              <a:rPr lang="en" sz="2400" dirty="0"/>
              <a:t>How much experience have you had operating remotes (TV or video games)?</a:t>
            </a:r>
          </a:p>
          <a:p>
            <a:pPr marL="457200" lvl="0" indent="-381000" rtl="0">
              <a:buClr>
                <a:srgbClr val="000000"/>
              </a:buClr>
              <a:buSzPct val="100000"/>
              <a:buFont typeface="Arial"/>
              <a:buChar char="●"/>
            </a:pPr>
            <a:r>
              <a:rPr lang="en" sz="2400" dirty="0"/>
              <a:t>How willing are you to perform the upcoming tasks?</a:t>
            </a:r>
          </a:p>
          <a:p>
            <a:pPr marL="457200" lvl="0" indent="-381000" rtl="0">
              <a:buClr>
                <a:srgbClr val="000000"/>
              </a:buClr>
              <a:buSzPct val="100000"/>
              <a:buFont typeface="Arial"/>
              <a:buChar char="●"/>
            </a:pPr>
            <a:r>
              <a:rPr lang="en" sz="2400" dirty="0"/>
              <a:t>What is the highest level of education you have completed?</a:t>
            </a:r>
          </a:p>
          <a:p>
            <a:pPr marL="457200" lvl="0" indent="-381000" rtl="0">
              <a:buClr>
                <a:srgbClr val="000000"/>
              </a:buClr>
              <a:buSzPct val="100000"/>
              <a:buFont typeface="Arial"/>
              <a:buChar char="●"/>
            </a:pPr>
            <a:r>
              <a:rPr lang="en" sz="2400" dirty="0"/>
              <a:t>If attending or completed college, what was your major?</a:t>
            </a:r>
          </a:p>
          <a:p>
            <a:pPr marL="457200" lvl="0" indent="-381000" rtl="0">
              <a:buClr>
                <a:srgbClr val="000000"/>
              </a:buClr>
              <a:buSzPct val="100000"/>
              <a:buFont typeface="Arial"/>
              <a:buChar char="●"/>
            </a:pPr>
            <a:r>
              <a:rPr lang="en" sz="2400" dirty="0"/>
              <a:t>What is the primary language spoken in your household?</a:t>
            </a:r>
          </a:p>
          <a:p>
            <a:pPr marL="457200" lvl="0" indent="-381000" rtl="0">
              <a:buClr>
                <a:srgbClr val="000000"/>
              </a:buClr>
              <a:buSzPct val="100000"/>
              <a:buFont typeface="Arial"/>
              <a:buChar char="●"/>
            </a:pPr>
            <a:r>
              <a:rPr lang="en" sz="2400" dirty="0"/>
              <a:t>Age and Sex</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Questionnaire: Post Test</a:t>
            </a:r>
          </a:p>
        </p:txBody>
      </p:sp>
      <p:sp>
        <p:nvSpPr>
          <p:cNvPr id="103" name="Shape 103"/>
          <p:cNvSpPr txBox="1">
            <a:spLocks noGrp="1"/>
          </p:cNvSpPr>
          <p:nvPr>
            <p:ph type="body" idx="1"/>
          </p:nvPr>
        </p:nvSpPr>
        <p:spPr>
          <a:xfrm>
            <a:off x="457200" y="1600200"/>
            <a:ext cx="8517600" cy="4967700"/>
          </a:xfrm>
          <a:prstGeom prst="rect">
            <a:avLst/>
          </a:prstGeom>
        </p:spPr>
        <p:txBody>
          <a:bodyPr lIns="91425" tIns="91425" rIns="91425" bIns="91425" anchor="t" anchorCtr="0">
            <a:noAutofit/>
          </a:bodyPr>
          <a:lstStyle/>
          <a:p>
            <a:pPr marL="457200" lvl="0" indent="-381000" rtl="0">
              <a:buClr>
                <a:srgbClr val="000000"/>
              </a:buClr>
              <a:buSzPct val="100000"/>
              <a:buFont typeface="Arial"/>
              <a:buChar char="●"/>
            </a:pPr>
            <a:r>
              <a:rPr lang="en" sz="2400"/>
              <a:t>Did you feel physically capable to perform the tasks? Why?</a:t>
            </a:r>
          </a:p>
          <a:p>
            <a:pPr marL="457200" lvl="0" indent="-381000" rtl="0">
              <a:buClr>
                <a:srgbClr val="000000"/>
              </a:buClr>
              <a:buSzPct val="100000"/>
              <a:buFont typeface="Arial"/>
              <a:buChar char="●"/>
            </a:pPr>
            <a:r>
              <a:rPr lang="en" sz="2400"/>
              <a:t>On a scale from 0 to 10 (0 being very hard, 10 being very easy), how easy was it to connect the remote to the computer and set up the correct account?</a:t>
            </a:r>
          </a:p>
          <a:p>
            <a:pPr marL="457200" lvl="0" indent="-381000" rtl="0">
              <a:buClr>
                <a:srgbClr val="000000"/>
              </a:buClr>
              <a:buSzPct val="100000"/>
              <a:buFont typeface="Arial"/>
              <a:buChar char="●"/>
            </a:pPr>
            <a:r>
              <a:rPr lang="en" sz="2400"/>
              <a:t>How easy was it to connect the Harmony Hub to the network?</a:t>
            </a:r>
          </a:p>
          <a:p>
            <a:pPr marL="457200" lvl="0" indent="-381000" rtl="0">
              <a:buClr>
                <a:srgbClr val="000000"/>
              </a:buClr>
              <a:buSzPct val="100000"/>
              <a:buFont typeface="Arial"/>
              <a:buChar char="●"/>
            </a:pPr>
            <a:r>
              <a:rPr lang="en" sz="2400"/>
              <a:t>How easy was it to connect:</a:t>
            </a:r>
          </a:p>
          <a:p>
            <a:pPr marL="914400" lvl="1" indent="-381000" rtl="0">
              <a:buClr>
                <a:srgbClr val="000000"/>
              </a:buClr>
              <a:buSzPct val="80000"/>
              <a:buFont typeface="Arial"/>
              <a:buChar char="○"/>
            </a:pPr>
            <a:r>
              <a:rPr lang="en"/>
              <a:t>T</a:t>
            </a:r>
            <a:r>
              <a:rPr lang="en" sz="2400"/>
              <a:t>he Sony Smart TV?</a:t>
            </a:r>
          </a:p>
          <a:p>
            <a:pPr marL="914400" lvl="1" indent="-381000" rtl="0">
              <a:buClr>
                <a:srgbClr val="000000"/>
              </a:buClr>
              <a:buSzPct val="80000"/>
              <a:buFont typeface="Arial"/>
              <a:buChar char="○"/>
            </a:pPr>
            <a:r>
              <a:rPr lang="en"/>
              <a:t>The gaming console? (PlayStation 3, Xbox, Wii)</a:t>
            </a:r>
          </a:p>
          <a:p>
            <a:pPr marL="914400" lvl="1" indent="-381000" rtl="0">
              <a:buClr>
                <a:srgbClr val="000000"/>
              </a:buClr>
              <a:buSzPct val="80000"/>
              <a:buFont typeface="Arial"/>
              <a:buChar char="○"/>
            </a:pPr>
            <a:r>
              <a:rPr lang="en"/>
              <a:t>The Epson 710HD Projector?</a:t>
            </a:r>
          </a:p>
          <a:p>
            <a:pPr marL="914400" lvl="1" indent="-381000" rtl="0">
              <a:buClr>
                <a:srgbClr val="000000"/>
              </a:buClr>
              <a:buSzPct val="80000"/>
              <a:buFont typeface="Arial"/>
              <a:buChar char="○"/>
            </a:pPr>
            <a:r>
              <a:rPr lang="en"/>
              <a:t>The Philips Hue Lights?</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lvl="0" rtl="0">
              <a:buNone/>
            </a:pPr>
            <a:r>
              <a:rPr lang="en"/>
              <a:t>Questionnaire: Post Test Cont.</a:t>
            </a:r>
          </a:p>
        </p:txBody>
      </p:sp>
      <p:sp>
        <p:nvSpPr>
          <p:cNvPr id="109" name="Shape 109"/>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81000" rtl="0">
              <a:buClr>
                <a:srgbClr val="000000"/>
              </a:buClr>
              <a:buSzPct val="100000"/>
              <a:buFont typeface="Arial"/>
              <a:buChar char="●"/>
            </a:pPr>
            <a:r>
              <a:rPr lang="en" sz="2400"/>
              <a:t>How would you rate (Very Bad, Bad, Ok, Good, Very Good):</a:t>
            </a:r>
          </a:p>
          <a:p>
            <a:pPr marL="914400" lvl="1" indent="-381000" rtl="0">
              <a:buClr>
                <a:srgbClr val="000000"/>
              </a:buClr>
              <a:buSzPct val="80000"/>
              <a:buFont typeface="Arial"/>
              <a:buChar char="○"/>
            </a:pPr>
            <a:r>
              <a:rPr lang="en"/>
              <a:t>The experience of using the remote?</a:t>
            </a:r>
          </a:p>
          <a:p>
            <a:pPr marL="914400" lvl="1" indent="-381000" rtl="0">
              <a:buClr>
                <a:srgbClr val="000000"/>
              </a:buClr>
              <a:buSzPct val="80000"/>
              <a:buFont typeface="Arial"/>
              <a:buChar char="○"/>
            </a:pPr>
            <a:r>
              <a:rPr lang="en"/>
              <a:t>The quality of the remote?</a:t>
            </a:r>
          </a:p>
          <a:p>
            <a:pPr marL="914400" lvl="1" indent="-381000" rtl="0">
              <a:buClr>
                <a:srgbClr val="000000"/>
              </a:buClr>
              <a:buSzPct val="80000"/>
              <a:buFont typeface="Arial"/>
              <a:buChar char="○"/>
            </a:pPr>
            <a:r>
              <a:rPr lang="en"/>
              <a:t>The helpfulness of the instructions provided while setting up the remote?</a:t>
            </a:r>
          </a:p>
          <a:p>
            <a:pPr marL="457200" lvl="0" indent="-381000" rtl="0">
              <a:buClr>
                <a:srgbClr val="000000"/>
              </a:buClr>
              <a:buSzPct val="100000"/>
              <a:buFont typeface="Arial"/>
              <a:buChar char="●"/>
            </a:pPr>
            <a:r>
              <a:rPr lang="en" sz="2400"/>
              <a:t>What was the easiest task?  Why?</a:t>
            </a:r>
          </a:p>
          <a:p>
            <a:pPr marL="457200" lvl="0" indent="-381000" rtl="0">
              <a:buClr>
                <a:srgbClr val="000000"/>
              </a:buClr>
              <a:buSzPct val="100000"/>
              <a:buFont typeface="Arial"/>
              <a:buChar char="●"/>
            </a:pPr>
            <a:r>
              <a:rPr lang="en" sz="2400"/>
              <a:t>What was the most difficult task?  Why?</a:t>
            </a:r>
          </a:p>
          <a:p>
            <a:pPr marL="457200" lvl="0" indent="-381000" rtl="0">
              <a:buClr>
                <a:srgbClr val="000000"/>
              </a:buClr>
              <a:buSzPct val="100000"/>
              <a:buFont typeface="Arial"/>
              <a:buChar char="●"/>
            </a:pPr>
            <a:r>
              <a:rPr lang="en" sz="2400"/>
              <a:t>Did you have any concerns when handling the remote?  Why?</a:t>
            </a:r>
          </a:p>
          <a:p>
            <a:pPr marL="457200" lvl="0" indent="-381000" rtl="0">
              <a:buClr>
                <a:srgbClr val="000000"/>
              </a:buClr>
              <a:buSzPct val="100000"/>
              <a:buFont typeface="Arial"/>
              <a:buChar char="●"/>
            </a:pPr>
            <a:r>
              <a:rPr lang="en" sz="2400"/>
              <a:t>Did the remote feel natural to hold?  Why?</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Suggestions</a:t>
            </a:r>
          </a:p>
        </p:txBody>
      </p:sp>
      <p:sp>
        <p:nvSpPr>
          <p:cNvPr id="115" name="Shape 115"/>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buClr>
                <a:srgbClr val="000000"/>
              </a:buClr>
              <a:buSzPct val="100000"/>
              <a:buFont typeface="Arial"/>
              <a:buChar char="●"/>
            </a:pPr>
            <a:r>
              <a:rPr lang="en"/>
              <a:t>Allow users to create profiles so that different people can have their own personalized settings</a:t>
            </a:r>
          </a:p>
          <a:p>
            <a:pPr marL="457200" lvl="0" indent="-419100">
              <a:buClr>
                <a:srgbClr val="000000"/>
              </a:buClr>
              <a:buSzPct val="100000"/>
              <a:buFont typeface="Arial"/>
              <a:buChar char="●"/>
            </a:pPr>
            <a:r>
              <a:rPr lang="en"/>
              <a:t>Allow more advanced features like programming specific buttons to function that you like from the original remote.</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Usability Test</a:t>
            </a:r>
          </a:p>
        </p:txBody>
      </p:sp>
      <p:sp>
        <p:nvSpPr>
          <p:cNvPr id="121" name="Shape 121"/>
          <p:cNvSpPr txBox="1">
            <a:spLocks noGrp="1"/>
          </p:cNvSpPr>
          <p:nvPr>
            <p:ph type="body" idx="1"/>
          </p:nvPr>
        </p:nvSpPr>
        <p:spPr>
          <a:xfrm>
            <a:off x="457200" y="1600200"/>
            <a:ext cx="4152899" cy="4967700"/>
          </a:xfrm>
          <a:prstGeom prst="rect">
            <a:avLst/>
          </a:prstGeom>
        </p:spPr>
        <p:txBody>
          <a:bodyPr lIns="91425" tIns="91425" rIns="91425" bIns="91425" anchor="t" anchorCtr="0">
            <a:noAutofit/>
          </a:bodyPr>
          <a:lstStyle/>
          <a:p>
            <a:pPr marL="0" indent="0">
              <a:buNone/>
            </a:pPr>
            <a:r>
              <a:rPr lang="en" sz="2400" dirty="0"/>
              <a:t>We asked participants to go to www.myharmony.com and Sign In using the provided login information.</a:t>
            </a:r>
          </a:p>
        </p:txBody>
      </p:sp>
      <p:sp>
        <p:nvSpPr>
          <p:cNvPr id="122" name="Shape 122"/>
          <p:cNvSpPr/>
          <p:nvPr/>
        </p:nvSpPr>
        <p:spPr>
          <a:xfrm>
            <a:off x="4935700" y="1600200"/>
            <a:ext cx="3374900" cy="2305900"/>
          </a:xfrm>
          <a:prstGeom prst="rect">
            <a:avLst/>
          </a:prstGeom>
          <a:blipFill>
            <a:blip r:embed="rId3"/>
            <a:stretch>
              <a:fillRect/>
            </a:stretch>
          </a:blipFill>
        </p:spPr>
      </p:sp>
      <p:sp>
        <p:nvSpPr>
          <p:cNvPr id="123" name="Shape 123"/>
          <p:cNvSpPr/>
          <p:nvPr/>
        </p:nvSpPr>
        <p:spPr>
          <a:xfrm>
            <a:off x="276225" y="3824300"/>
            <a:ext cx="4049699" cy="2648024"/>
          </a:xfrm>
          <a:prstGeom prst="rect">
            <a:avLst/>
          </a:prstGeom>
          <a:blipFill>
            <a:blip r:embed="rId4"/>
            <a:stretch>
              <a:fillRect/>
            </a:stretch>
          </a:blipFill>
        </p:spPr>
      </p:sp>
      <p:sp>
        <p:nvSpPr>
          <p:cNvPr id="124" name="Shape 124"/>
          <p:cNvSpPr txBox="1"/>
          <p:nvPr/>
        </p:nvSpPr>
        <p:spPr>
          <a:xfrm>
            <a:off x="4935700" y="4511625"/>
            <a:ext cx="3657600" cy="1605599"/>
          </a:xfrm>
          <a:prstGeom prst="rect">
            <a:avLst/>
          </a:prstGeom>
        </p:spPr>
        <p:txBody>
          <a:bodyPr lIns="91425" tIns="91425" rIns="91425" bIns="91425" anchor="t" anchorCtr="0">
            <a:noAutofit/>
          </a:bodyPr>
          <a:lstStyle/>
          <a:p>
            <a:pPr>
              <a:buNone/>
            </a:pPr>
            <a:r>
              <a:rPr lang="en" sz="2400" dirty="0"/>
              <a:t>Next they needed to connect the remote to the computer using a USB cable.</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Usability Test</a:t>
            </a:r>
          </a:p>
        </p:txBody>
      </p:sp>
      <p:sp>
        <p:nvSpPr>
          <p:cNvPr id="130" name="Shape 130"/>
          <p:cNvSpPr txBox="1">
            <a:spLocks noGrp="1"/>
          </p:cNvSpPr>
          <p:nvPr>
            <p:ph type="body" idx="1"/>
          </p:nvPr>
        </p:nvSpPr>
        <p:spPr>
          <a:xfrm>
            <a:off x="457200" y="1600200"/>
            <a:ext cx="4092599" cy="2124000"/>
          </a:xfrm>
          <a:prstGeom prst="rect">
            <a:avLst/>
          </a:prstGeom>
        </p:spPr>
        <p:txBody>
          <a:bodyPr lIns="91425" tIns="91425" rIns="91425" bIns="91425" anchor="t" anchorCtr="0">
            <a:noAutofit/>
          </a:bodyPr>
          <a:lstStyle/>
          <a:p>
            <a:pPr marL="0" indent="0">
              <a:buNone/>
            </a:pPr>
            <a:r>
              <a:rPr lang="en" sz="2400" dirty="0"/>
              <a:t>Then</a:t>
            </a:r>
            <a:r>
              <a:rPr lang="en" dirty="0"/>
              <a:t> </a:t>
            </a:r>
            <a:r>
              <a:rPr lang="en" sz="2400" dirty="0"/>
              <a:t>participants were asked to add the remote to the account they created.</a:t>
            </a:r>
          </a:p>
        </p:txBody>
      </p:sp>
      <p:sp>
        <p:nvSpPr>
          <p:cNvPr id="131" name="Shape 131"/>
          <p:cNvSpPr/>
          <p:nvPr/>
        </p:nvSpPr>
        <p:spPr>
          <a:xfrm>
            <a:off x="5034500" y="1600200"/>
            <a:ext cx="3316774" cy="1664224"/>
          </a:xfrm>
          <a:prstGeom prst="rect">
            <a:avLst/>
          </a:prstGeom>
          <a:blipFill>
            <a:blip r:embed="rId3"/>
            <a:stretch>
              <a:fillRect/>
            </a:stretch>
          </a:blipFill>
        </p:spPr>
      </p:sp>
      <p:sp>
        <p:nvSpPr>
          <p:cNvPr id="132" name="Shape 132"/>
          <p:cNvSpPr/>
          <p:nvPr/>
        </p:nvSpPr>
        <p:spPr>
          <a:xfrm>
            <a:off x="251175" y="3132700"/>
            <a:ext cx="2555125" cy="2037374"/>
          </a:xfrm>
          <a:prstGeom prst="rect">
            <a:avLst/>
          </a:prstGeom>
          <a:blipFill>
            <a:blip r:embed="rId4"/>
            <a:stretch>
              <a:fillRect/>
            </a:stretch>
          </a:blipFill>
        </p:spPr>
      </p:sp>
      <p:sp>
        <p:nvSpPr>
          <p:cNvPr id="133" name="Shape 133"/>
          <p:cNvSpPr/>
          <p:nvPr/>
        </p:nvSpPr>
        <p:spPr>
          <a:xfrm>
            <a:off x="2317650" y="4207100"/>
            <a:ext cx="2187549" cy="2449225"/>
          </a:xfrm>
          <a:prstGeom prst="rect">
            <a:avLst/>
          </a:prstGeom>
          <a:blipFill>
            <a:blip r:embed="rId5"/>
            <a:stretch>
              <a:fillRect/>
            </a:stretch>
          </a:blipFill>
        </p:spPr>
      </p:sp>
      <p:sp>
        <p:nvSpPr>
          <p:cNvPr id="134" name="Shape 134"/>
          <p:cNvSpPr txBox="1"/>
          <p:nvPr/>
        </p:nvSpPr>
        <p:spPr>
          <a:xfrm>
            <a:off x="5029200" y="4379900"/>
            <a:ext cx="3916800" cy="2124000"/>
          </a:xfrm>
          <a:prstGeom prst="rect">
            <a:avLst/>
          </a:prstGeom>
        </p:spPr>
        <p:txBody>
          <a:bodyPr lIns="91425" tIns="91425" rIns="91425" bIns="91425" anchor="t" anchorCtr="0">
            <a:noAutofit/>
          </a:bodyPr>
          <a:lstStyle/>
          <a:p>
            <a:pPr>
              <a:buNone/>
            </a:pPr>
            <a:r>
              <a:rPr lang="en" sz="2400" dirty="0"/>
              <a:t>The participants were asked to add the devices that were provided by entering the manufacturer and model number.</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Usability Test</a:t>
            </a:r>
          </a:p>
        </p:txBody>
      </p:sp>
      <p:sp>
        <p:nvSpPr>
          <p:cNvPr id="140" name="Shape 14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81000" rtl="0">
              <a:buClr>
                <a:srgbClr val="000000"/>
              </a:buClr>
              <a:buSzPct val="100000"/>
              <a:buFont typeface="Arial"/>
              <a:buChar char="●"/>
            </a:pPr>
            <a:r>
              <a:rPr lang="en" sz="2400"/>
              <a:t>After adding each device it would display them in the Remote Gallery.</a:t>
            </a:r>
          </a:p>
          <a:p>
            <a:endParaRPr lang="en" sz="2400"/>
          </a:p>
          <a:p>
            <a:pPr marL="457200" lvl="0" indent="-381000" rtl="0">
              <a:buClr>
                <a:srgbClr val="000000"/>
              </a:buClr>
              <a:buSzPct val="100000"/>
              <a:buFont typeface="Arial"/>
              <a:buChar char="●"/>
            </a:pPr>
            <a:r>
              <a:rPr lang="en" sz="2400"/>
              <a:t>This notifies the user that the devices was successfully added.</a:t>
            </a:r>
          </a:p>
          <a:p>
            <a:endParaRPr lang="en" sz="2400"/>
          </a:p>
        </p:txBody>
      </p:sp>
      <p:sp>
        <p:nvSpPr>
          <p:cNvPr id="141" name="Shape 141"/>
          <p:cNvSpPr/>
          <p:nvPr/>
        </p:nvSpPr>
        <p:spPr>
          <a:xfrm>
            <a:off x="903450" y="4071250"/>
            <a:ext cx="6991350" cy="1647825"/>
          </a:xfrm>
          <a:prstGeom prst="rect">
            <a:avLst/>
          </a:prstGeom>
          <a:blipFill>
            <a:blip r:embed="rId3"/>
            <a:stretch>
              <a:fillRect/>
            </a:stretch>
          </a:blipFill>
        </p:spPr>
      </p:sp>
      <p:cxnSp>
        <p:nvCxnSpPr>
          <p:cNvPr id="142" name="Shape 142"/>
          <p:cNvCxnSpPr/>
          <p:nvPr/>
        </p:nvCxnSpPr>
        <p:spPr>
          <a:xfrm>
            <a:off x="601000" y="3787125"/>
            <a:ext cx="469499" cy="362100"/>
          </a:xfrm>
          <a:prstGeom prst="straightConnector1">
            <a:avLst/>
          </a:prstGeom>
          <a:noFill/>
          <a:ln w="19050" cap="flat">
            <a:solidFill>
              <a:srgbClr val="FF0000"/>
            </a:solidFill>
            <a:prstDash val="solid"/>
            <a:round/>
            <a:headEnd type="none" w="lg" len="lg"/>
            <a:tailEnd type="triangle" w="lg" len="lg"/>
          </a:ln>
        </p:spPr>
      </p:cxn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Shape 147"/>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Usability Test</a:t>
            </a:r>
          </a:p>
        </p:txBody>
      </p:sp>
      <p:sp>
        <p:nvSpPr>
          <p:cNvPr id="148" name="Shape 148"/>
          <p:cNvSpPr txBox="1">
            <a:spLocks noGrp="1"/>
          </p:cNvSpPr>
          <p:nvPr>
            <p:ph type="body" idx="1"/>
          </p:nvPr>
        </p:nvSpPr>
        <p:spPr>
          <a:xfrm>
            <a:off x="457200" y="1600200"/>
            <a:ext cx="8229600" cy="901500"/>
          </a:xfrm>
          <a:prstGeom prst="rect">
            <a:avLst/>
          </a:prstGeom>
        </p:spPr>
        <p:txBody>
          <a:bodyPr lIns="91425" tIns="91425" rIns="91425" bIns="91425" anchor="t" anchorCtr="0">
            <a:noAutofit/>
          </a:bodyPr>
          <a:lstStyle/>
          <a:p>
            <a:pPr marL="457200" lvl="0" indent="-381000" rtl="0">
              <a:buClr>
                <a:srgbClr val="000000"/>
              </a:buClr>
              <a:buSzPct val="100000"/>
              <a:buFont typeface="Arial"/>
              <a:buChar char="●"/>
            </a:pPr>
            <a:r>
              <a:rPr lang="en" sz="2400"/>
              <a:t>Next the participants were asked to press the Sync button.</a:t>
            </a:r>
          </a:p>
          <a:p>
            <a:endParaRPr lang="en" sz="2400"/>
          </a:p>
          <a:p>
            <a:endParaRPr lang="en" sz="2400"/>
          </a:p>
          <a:p>
            <a:endParaRPr lang="en" sz="2400"/>
          </a:p>
        </p:txBody>
      </p:sp>
      <p:sp>
        <p:nvSpPr>
          <p:cNvPr id="149" name="Shape 149"/>
          <p:cNvSpPr/>
          <p:nvPr/>
        </p:nvSpPr>
        <p:spPr>
          <a:xfrm>
            <a:off x="2290685" y="2501537"/>
            <a:ext cx="4562624" cy="1075624"/>
          </a:xfrm>
          <a:prstGeom prst="rect">
            <a:avLst/>
          </a:prstGeom>
          <a:blipFill>
            <a:blip r:embed="rId3"/>
            <a:stretch>
              <a:fillRect/>
            </a:stretch>
          </a:blipFill>
        </p:spPr>
      </p:sp>
      <p:sp>
        <p:nvSpPr>
          <p:cNvPr id="150" name="Shape 150"/>
          <p:cNvSpPr/>
          <p:nvPr/>
        </p:nvSpPr>
        <p:spPr>
          <a:xfrm>
            <a:off x="1936962" y="4562250"/>
            <a:ext cx="5270050" cy="2139300"/>
          </a:xfrm>
          <a:prstGeom prst="rect">
            <a:avLst/>
          </a:prstGeom>
          <a:blipFill>
            <a:blip r:embed="rId4"/>
            <a:stretch>
              <a:fillRect/>
            </a:stretch>
          </a:blipFill>
        </p:spPr>
      </p:sp>
      <p:sp>
        <p:nvSpPr>
          <p:cNvPr id="151" name="Shape 151"/>
          <p:cNvSpPr txBox="1"/>
          <p:nvPr/>
        </p:nvSpPr>
        <p:spPr>
          <a:xfrm>
            <a:off x="457200" y="3660750"/>
            <a:ext cx="8472599" cy="901500"/>
          </a:xfrm>
          <a:prstGeom prst="rect">
            <a:avLst/>
          </a:prstGeom>
        </p:spPr>
        <p:txBody>
          <a:bodyPr lIns="91425" tIns="91425" rIns="91425" bIns="91425" anchor="t" anchorCtr="0">
            <a:noAutofit/>
          </a:bodyPr>
          <a:lstStyle/>
          <a:p>
            <a:pPr marL="457200" lvl="0" indent="-381000">
              <a:buClr>
                <a:srgbClr val="000000"/>
              </a:buClr>
              <a:buSzPct val="100000"/>
              <a:buFont typeface="Arial"/>
              <a:buChar char="●"/>
            </a:pPr>
            <a:r>
              <a:rPr lang="en" sz="2400"/>
              <a:t>This was the final step. Once the computer Syncs with the remote the participants were able to test its functionality.</a:t>
            </a:r>
          </a:p>
        </p:txBody>
      </p:sp>
      <p:cxnSp>
        <p:nvCxnSpPr>
          <p:cNvPr id="152" name="Shape 152"/>
          <p:cNvCxnSpPr/>
          <p:nvPr/>
        </p:nvCxnSpPr>
        <p:spPr>
          <a:xfrm flipH="1">
            <a:off x="6729600" y="2264050"/>
            <a:ext cx="630599" cy="345899"/>
          </a:xfrm>
          <a:prstGeom prst="straightConnector1">
            <a:avLst/>
          </a:prstGeom>
          <a:noFill/>
          <a:ln w="19050" cap="flat">
            <a:solidFill>
              <a:srgbClr val="FF0000"/>
            </a:solidFill>
            <a:prstDash val="solid"/>
            <a:round/>
            <a:headEnd type="none" w="lg" len="lg"/>
            <a:tailEnd type="triangle" w="lg" len="lg"/>
          </a:ln>
        </p:spPr>
      </p:cxn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Shape 157"/>
          <p:cNvSpPr txBox="1">
            <a:spLocks noGrp="1"/>
          </p:cNvSpPr>
          <p:nvPr>
            <p:ph type="ctrTitle"/>
          </p:nvPr>
        </p:nvSpPr>
        <p:spPr>
          <a:xfrm>
            <a:off x="685800" y="2111123"/>
            <a:ext cx="7772400" cy="1546500"/>
          </a:xfrm>
          <a:prstGeom prst="rect">
            <a:avLst/>
          </a:prstGeom>
        </p:spPr>
        <p:txBody>
          <a:bodyPr lIns="91425" tIns="91425" rIns="91425" bIns="91425" anchor="b" anchorCtr="0">
            <a:noAutofit/>
          </a:bodyPr>
          <a:lstStyle/>
          <a:p>
            <a:pPr>
              <a:buNone/>
            </a:pPr>
            <a:r>
              <a:rPr lang="en"/>
              <a:t>Questions?</a:t>
            </a:r>
          </a:p>
        </p:txBody>
      </p:sp>
      <p:sp>
        <p:nvSpPr>
          <p:cNvPr id="158" name="Shape 158"/>
          <p:cNvSpPr txBox="1">
            <a:spLocks noGrp="1"/>
          </p:cNvSpPr>
          <p:nvPr>
            <p:ph type="subTitle" idx="1"/>
          </p:nvPr>
        </p:nvSpPr>
        <p:spPr>
          <a:xfrm>
            <a:off x="685800" y="3786737"/>
            <a:ext cx="7772400" cy="1046400"/>
          </a:xfrm>
          <a:prstGeom prst="rect">
            <a:avLst/>
          </a:prstGeom>
        </p:spPr>
        <p:txBody>
          <a:bodyPr lIns="91425" tIns="91425" rIns="91425" bIns="91425" anchor="t" anchorCtr="0">
            <a:noAutofit/>
          </a:bodyPr>
          <a:lstStyle/>
          <a:p>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The Universal Remote</a:t>
            </a:r>
          </a:p>
        </p:txBody>
      </p:sp>
      <p:sp>
        <p:nvSpPr>
          <p:cNvPr id="30" name="Shape 30"/>
          <p:cNvSpPr txBox="1">
            <a:spLocks noGrp="1"/>
          </p:cNvSpPr>
          <p:nvPr>
            <p:ph type="body" idx="1"/>
          </p:nvPr>
        </p:nvSpPr>
        <p:spPr>
          <a:xfrm>
            <a:off x="457200" y="1600200"/>
            <a:ext cx="5401500" cy="4790699"/>
          </a:xfrm>
          <a:prstGeom prst="rect">
            <a:avLst/>
          </a:prstGeom>
        </p:spPr>
        <p:txBody>
          <a:bodyPr lIns="91425" tIns="91425" rIns="91425" bIns="91425" anchor="t" anchorCtr="0">
            <a:noAutofit/>
          </a:bodyPr>
          <a:lstStyle/>
          <a:p>
            <a:pPr lvl="0" rtl="0">
              <a:spcBef>
                <a:spcPts val="0"/>
              </a:spcBef>
              <a:buNone/>
            </a:pPr>
            <a:r>
              <a:rPr lang="en" dirty="0"/>
              <a:t>In 1985, Philips patented </a:t>
            </a:r>
            <a:r>
              <a:rPr lang="en" dirty="0" smtClean="0"/>
              <a:t>the </a:t>
            </a:r>
          </a:p>
          <a:p>
            <a:pPr lvl="0" rtl="0">
              <a:spcBef>
                <a:spcPts val="0"/>
              </a:spcBef>
              <a:buNone/>
            </a:pPr>
            <a:r>
              <a:rPr lang="en" dirty="0" smtClean="0"/>
              <a:t>first </a:t>
            </a:r>
            <a:r>
              <a:rPr lang="en" dirty="0"/>
              <a:t>universal remote using the </a:t>
            </a:r>
            <a:endParaRPr lang="en" dirty="0" smtClean="0"/>
          </a:p>
          <a:p>
            <a:pPr lvl="0" rtl="0">
              <a:spcBef>
                <a:spcPts val="0"/>
              </a:spcBef>
              <a:buNone/>
            </a:pPr>
            <a:r>
              <a:rPr lang="en" dirty="0" smtClean="0"/>
              <a:t>brand </a:t>
            </a:r>
            <a:r>
              <a:rPr lang="en" dirty="0"/>
              <a:t>name Magnavox </a:t>
            </a:r>
          </a:p>
          <a:p>
            <a:pPr>
              <a:spcBef>
                <a:spcPts val="0"/>
              </a:spcBef>
            </a:pPr>
            <a:endParaRPr lang="en" dirty="0"/>
          </a:p>
          <a:p>
            <a:pPr>
              <a:spcBef>
                <a:spcPts val="0"/>
              </a:spcBef>
              <a:buNone/>
            </a:pPr>
            <a:r>
              <a:rPr lang="en" dirty="0"/>
              <a:t>The need for a centralized </a:t>
            </a:r>
            <a:endParaRPr lang="en" dirty="0" smtClean="0"/>
          </a:p>
          <a:p>
            <a:pPr>
              <a:spcBef>
                <a:spcPts val="0"/>
              </a:spcBef>
              <a:buNone/>
            </a:pPr>
            <a:r>
              <a:rPr lang="en" dirty="0" smtClean="0"/>
              <a:t>remote </a:t>
            </a:r>
            <a:r>
              <a:rPr lang="en" dirty="0"/>
              <a:t>to control multiple </a:t>
            </a:r>
            <a:endParaRPr lang="en" dirty="0" smtClean="0"/>
          </a:p>
          <a:p>
            <a:pPr>
              <a:spcBef>
                <a:spcPts val="0"/>
              </a:spcBef>
              <a:buNone/>
            </a:pPr>
            <a:r>
              <a:rPr lang="en" dirty="0" smtClean="0"/>
              <a:t>consumer </a:t>
            </a:r>
            <a:r>
              <a:rPr lang="en" dirty="0"/>
              <a:t>electronic devices </a:t>
            </a:r>
            <a:endParaRPr lang="en" dirty="0" smtClean="0"/>
          </a:p>
          <a:p>
            <a:pPr>
              <a:spcBef>
                <a:spcPts val="0"/>
              </a:spcBef>
              <a:buNone/>
            </a:pPr>
            <a:r>
              <a:rPr lang="en" dirty="0" smtClean="0"/>
              <a:t>has </a:t>
            </a:r>
            <a:r>
              <a:rPr lang="en" dirty="0"/>
              <a:t>been increasing over the </a:t>
            </a:r>
            <a:endParaRPr lang="en" dirty="0" smtClean="0"/>
          </a:p>
          <a:p>
            <a:pPr>
              <a:spcBef>
                <a:spcPts val="0"/>
              </a:spcBef>
              <a:buNone/>
            </a:pPr>
            <a:r>
              <a:rPr lang="en" dirty="0" smtClean="0"/>
              <a:t>years</a:t>
            </a:r>
            <a:r>
              <a:rPr lang="en" dirty="0"/>
              <a:t>.</a:t>
            </a:r>
          </a:p>
        </p:txBody>
      </p:sp>
      <p:sp>
        <p:nvSpPr>
          <p:cNvPr id="31" name="Shape 31"/>
          <p:cNvSpPr/>
          <p:nvPr/>
        </p:nvSpPr>
        <p:spPr>
          <a:xfrm>
            <a:off x="5895975" y="1650775"/>
            <a:ext cx="2790825" cy="2790825"/>
          </a:xfrm>
          <a:prstGeom prst="rect">
            <a:avLst/>
          </a:prstGeom>
          <a:blipFill>
            <a:blip r:embed="rId3"/>
            <a:stretch>
              <a:fillRect/>
            </a:stretch>
          </a:blipFill>
        </p:spPr>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5"/>
        <p:cNvGrpSpPr/>
        <p:nvPr/>
      </p:nvGrpSpPr>
      <p:grpSpPr>
        <a:xfrm>
          <a:off x="0" y="0"/>
          <a:ext cx="0" cy="0"/>
          <a:chOff x="0" y="0"/>
          <a:chExt cx="0" cy="0"/>
        </a:xfrm>
      </p:grpSpPr>
      <p:sp>
        <p:nvSpPr>
          <p:cNvPr id="37" name="Shape 37"/>
          <p:cNvSpPr txBox="1">
            <a:spLocks noGrp="1"/>
          </p:cNvSpPr>
          <p:nvPr>
            <p:ph type="body" idx="1"/>
          </p:nvPr>
        </p:nvSpPr>
        <p:spPr>
          <a:xfrm>
            <a:off x="457200" y="381000"/>
            <a:ext cx="8229600" cy="4967700"/>
          </a:xfrm>
          <a:prstGeom prst="rect">
            <a:avLst/>
          </a:prstGeom>
        </p:spPr>
        <p:txBody>
          <a:bodyPr lIns="91425" tIns="91425" rIns="91425" bIns="91425" anchor="t" anchorCtr="0">
            <a:noAutofit/>
          </a:bodyPr>
          <a:lstStyle/>
          <a:p>
            <a:pPr>
              <a:spcBef>
                <a:spcPts val="0"/>
              </a:spcBef>
              <a:buNone/>
            </a:pPr>
            <a:r>
              <a:rPr lang="en" dirty="0"/>
              <a:t>This is especially because of the introduction of </a:t>
            </a:r>
            <a:endParaRPr lang="en" dirty="0" smtClean="0"/>
          </a:p>
          <a:p>
            <a:pPr>
              <a:spcBef>
                <a:spcPts val="0"/>
              </a:spcBef>
              <a:buNone/>
            </a:pPr>
            <a:r>
              <a:rPr lang="en" dirty="0" smtClean="0"/>
              <a:t>new </a:t>
            </a:r>
            <a:r>
              <a:rPr lang="en" dirty="0"/>
              <a:t>technology which allows more advanced </a:t>
            </a:r>
            <a:endParaRPr lang="en" dirty="0" smtClean="0"/>
          </a:p>
          <a:p>
            <a:pPr>
              <a:spcBef>
                <a:spcPts val="0"/>
              </a:spcBef>
              <a:buNone/>
            </a:pPr>
            <a:r>
              <a:rPr lang="en" dirty="0" smtClean="0"/>
              <a:t>devices</a:t>
            </a:r>
            <a:r>
              <a:rPr lang="en" dirty="0"/>
              <a:t>: PlayStation 3, Xbox, DVD players, </a:t>
            </a:r>
            <a:endParaRPr lang="en" dirty="0" smtClean="0"/>
          </a:p>
          <a:p>
            <a:pPr>
              <a:spcBef>
                <a:spcPts val="0"/>
              </a:spcBef>
              <a:buNone/>
            </a:pPr>
            <a:r>
              <a:rPr lang="en" dirty="0" smtClean="0"/>
              <a:t>DVR </a:t>
            </a:r>
            <a:r>
              <a:rPr lang="en" dirty="0"/>
              <a:t>boxes, media computers, the Roku, </a:t>
            </a:r>
            <a:endParaRPr lang="en" dirty="0" smtClean="0"/>
          </a:p>
          <a:p>
            <a:pPr>
              <a:spcBef>
                <a:spcPts val="0"/>
              </a:spcBef>
              <a:buNone/>
            </a:pPr>
            <a:r>
              <a:rPr lang="en" dirty="0" smtClean="0"/>
              <a:t>Boxee </a:t>
            </a:r>
            <a:r>
              <a:rPr lang="en" dirty="0"/>
              <a:t>Box, surround sound receivers, and so </a:t>
            </a:r>
            <a:endParaRPr lang="en" dirty="0" smtClean="0"/>
          </a:p>
          <a:p>
            <a:pPr>
              <a:spcBef>
                <a:spcPts val="0"/>
              </a:spcBef>
              <a:buNone/>
            </a:pPr>
            <a:r>
              <a:rPr lang="en" dirty="0" smtClean="0"/>
              <a:t>on</a:t>
            </a:r>
            <a:r>
              <a:rPr lang="en" dirty="0"/>
              <a:t>.</a:t>
            </a:r>
          </a:p>
        </p:txBody>
      </p:sp>
      <p:sp>
        <p:nvSpPr>
          <p:cNvPr id="38" name="Shape 38"/>
          <p:cNvSpPr/>
          <p:nvPr/>
        </p:nvSpPr>
        <p:spPr>
          <a:xfrm>
            <a:off x="86550" y="3301025"/>
            <a:ext cx="1956150" cy="1469825"/>
          </a:xfrm>
          <a:prstGeom prst="rect">
            <a:avLst/>
          </a:prstGeom>
          <a:blipFill>
            <a:blip r:embed="rId3"/>
            <a:stretch>
              <a:fillRect/>
            </a:stretch>
          </a:blipFill>
        </p:spPr>
      </p:sp>
      <p:sp>
        <p:nvSpPr>
          <p:cNvPr id="39" name="Shape 39"/>
          <p:cNvSpPr/>
          <p:nvPr/>
        </p:nvSpPr>
        <p:spPr>
          <a:xfrm>
            <a:off x="1634225" y="4960525"/>
            <a:ext cx="1215549" cy="1673324"/>
          </a:xfrm>
          <a:prstGeom prst="rect">
            <a:avLst/>
          </a:prstGeom>
          <a:blipFill>
            <a:blip r:embed="rId4"/>
            <a:stretch>
              <a:fillRect/>
            </a:stretch>
          </a:blipFill>
        </p:spPr>
      </p:sp>
      <p:sp>
        <p:nvSpPr>
          <p:cNvPr id="40" name="Shape 40"/>
          <p:cNvSpPr/>
          <p:nvPr/>
        </p:nvSpPr>
        <p:spPr>
          <a:xfrm>
            <a:off x="2576975" y="3453425"/>
            <a:ext cx="1474099" cy="1108974"/>
          </a:xfrm>
          <a:prstGeom prst="rect">
            <a:avLst/>
          </a:prstGeom>
          <a:blipFill>
            <a:blip r:embed="rId5"/>
            <a:stretch>
              <a:fillRect/>
            </a:stretch>
          </a:blipFill>
        </p:spPr>
      </p:sp>
      <p:sp>
        <p:nvSpPr>
          <p:cNvPr id="41" name="Shape 41"/>
          <p:cNvSpPr/>
          <p:nvPr/>
        </p:nvSpPr>
        <p:spPr>
          <a:xfrm>
            <a:off x="2849774" y="5784124"/>
            <a:ext cx="2328625" cy="783773"/>
          </a:xfrm>
          <a:prstGeom prst="rect">
            <a:avLst/>
          </a:prstGeom>
          <a:blipFill>
            <a:blip r:embed="rId6"/>
            <a:stretch>
              <a:fillRect/>
            </a:stretch>
          </a:blipFill>
        </p:spPr>
      </p:sp>
      <p:sp>
        <p:nvSpPr>
          <p:cNvPr id="42" name="Shape 42"/>
          <p:cNvSpPr/>
          <p:nvPr/>
        </p:nvSpPr>
        <p:spPr>
          <a:xfrm>
            <a:off x="3860775" y="4232725"/>
            <a:ext cx="1861450" cy="1398999"/>
          </a:xfrm>
          <a:prstGeom prst="rect">
            <a:avLst/>
          </a:prstGeom>
          <a:blipFill>
            <a:blip r:embed="rId7"/>
            <a:stretch>
              <a:fillRect/>
            </a:stretch>
          </a:blipFill>
        </p:spPr>
      </p:sp>
      <p:sp>
        <p:nvSpPr>
          <p:cNvPr id="43" name="Shape 43"/>
          <p:cNvSpPr/>
          <p:nvPr/>
        </p:nvSpPr>
        <p:spPr>
          <a:xfrm>
            <a:off x="234750" y="5784125"/>
            <a:ext cx="1215550" cy="849725"/>
          </a:xfrm>
          <a:prstGeom prst="rect">
            <a:avLst/>
          </a:prstGeom>
          <a:blipFill>
            <a:blip r:embed="rId8"/>
            <a:stretch>
              <a:fillRect/>
            </a:stretch>
          </a:blipFill>
        </p:spPr>
      </p:sp>
      <p:sp>
        <p:nvSpPr>
          <p:cNvPr id="44" name="Shape 44"/>
          <p:cNvSpPr/>
          <p:nvPr/>
        </p:nvSpPr>
        <p:spPr>
          <a:xfrm>
            <a:off x="5686375" y="5424900"/>
            <a:ext cx="1507750" cy="1143000"/>
          </a:xfrm>
          <a:prstGeom prst="rect">
            <a:avLst/>
          </a:prstGeom>
          <a:blipFill>
            <a:blip r:embed="rId9"/>
            <a:stretch>
              <a:fillRect/>
            </a:stretch>
          </a:blipFill>
        </p:spPr>
      </p:sp>
      <p:sp>
        <p:nvSpPr>
          <p:cNvPr id="45" name="Shape 45"/>
          <p:cNvSpPr/>
          <p:nvPr/>
        </p:nvSpPr>
        <p:spPr>
          <a:xfrm>
            <a:off x="6623800" y="3976400"/>
            <a:ext cx="1798075" cy="1194824"/>
          </a:xfrm>
          <a:prstGeom prst="rect">
            <a:avLst/>
          </a:prstGeom>
          <a:blipFill>
            <a:blip r:embed="rId10"/>
            <a:stretch>
              <a:fillRect/>
            </a:stretch>
          </a:blipFill>
        </p:spPr>
      </p:sp>
      <p:sp>
        <p:nvSpPr>
          <p:cNvPr id="46" name="Shape 46"/>
          <p:cNvSpPr/>
          <p:nvPr/>
        </p:nvSpPr>
        <p:spPr>
          <a:xfrm>
            <a:off x="7289200" y="5548273"/>
            <a:ext cx="1861449" cy="1108975"/>
          </a:xfrm>
          <a:prstGeom prst="rect">
            <a:avLst/>
          </a:prstGeom>
          <a:blipFill>
            <a:blip r:embed="rId11"/>
            <a:stretch>
              <a:fillRect/>
            </a:stretch>
          </a:blipFill>
        </p:spPr>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indent="0">
              <a:buNone/>
            </a:pPr>
            <a:r>
              <a:rPr lang="en" dirty="0"/>
              <a:t>The Harmony Ultimate Universal Remote </a:t>
            </a:r>
          </a:p>
        </p:txBody>
      </p:sp>
      <p:sp>
        <p:nvSpPr>
          <p:cNvPr id="52" name="Shape 52"/>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0" lvl="0" rtl="0">
              <a:spcBef>
                <a:spcPts val="0"/>
              </a:spcBef>
              <a:buNone/>
            </a:pPr>
            <a:r>
              <a:rPr lang="en" sz="2400" dirty="0"/>
              <a:t>This is one of the most advanced universal remotes </a:t>
            </a:r>
            <a:endParaRPr lang="en" sz="2400" dirty="0" smtClean="0"/>
          </a:p>
          <a:p>
            <a:pPr marL="0" lvl="0" rtl="0">
              <a:spcBef>
                <a:spcPts val="0"/>
              </a:spcBef>
              <a:buNone/>
            </a:pPr>
            <a:r>
              <a:rPr lang="en" sz="2400" dirty="0" smtClean="0"/>
              <a:t>created </a:t>
            </a:r>
            <a:r>
              <a:rPr lang="en" sz="2400" dirty="0"/>
              <a:t>and we are going to test how well the usability of </a:t>
            </a:r>
            <a:r>
              <a:rPr lang="en" sz="2400" dirty="0" smtClean="0"/>
              <a:t>it </a:t>
            </a:r>
          </a:p>
          <a:p>
            <a:pPr marL="0" lvl="0" rtl="0">
              <a:spcBef>
                <a:spcPts val="0"/>
              </a:spcBef>
              <a:buNone/>
            </a:pPr>
            <a:r>
              <a:rPr lang="en" sz="2400" dirty="0" smtClean="0"/>
              <a:t>is</a:t>
            </a:r>
            <a:r>
              <a:rPr lang="en" sz="2400" dirty="0"/>
              <a:t>.</a:t>
            </a:r>
          </a:p>
          <a:p>
            <a:endParaRPr lang="en" sz="2400" dirty="0"/>
          </a:p>
        </p:txBody>
      </p:sp>
      <p:sp>
        <p:nvSpPr>
          <p:cNvPr id="53" name="Shape 53"/>
          <p:cNvSpPr/>
          <p:nvPr/>
        </p:nvSpPr>
        <p:spPr>
          <a:xfrm>
            <a:off x="4319600" y="3893250"/>
            <a:ext cx="4514724" cy="2750849"/>
          </a:xfrm>
          <a:prstGeom prst="rect">
            <a:avLst/>
          </a:prstGeom>
          <a:blipFill>
            <a:blip r:embed="rId3"/>
            <a:stretch>
              <a:fillRect/>
            </a:stretch>
          </a:blipFill>
        </p:spPr>
      </p:sp>
      <p:sp>
        <p:nvSpPr>
          <p:cNvPr id="54" name="Shape 54"/>
          <p:cNvSpPr txBox="1"/>
          <p:nvPr/>
        </p:nvSpPr>
        <p:spPr>
          <a:xfrm>
            <a:off x="457200" y="2743200"/>
            <a:ext cx="7835700" cy="1143000"/>
          </a:xfrm>
          <a:prstGeom prst="rect">
            <a:avLst/>
          </a:prstGeom>
        </p:spPr>
        <p:txBody>
          <a:bodyPr lIns="91425" tIns="91425" rIns="91425" bIns="91425" anchor="t" anchorCtr="0">
            <a:noAutofit/>
          </a:bodyPr>
          <a:lstStyle/>
          <a:p>
            <a:pPr lvl="0" rtl="0">
              <a:buNone/>
            </a:pPr>
            <a:r>
              <a:rPr lang="en" sz="2400" dirty="0"/>
              <a:t>Harmony Ultimate gives you all the control you deserve. Control home theater devices behind closed cabinets and walls. Access IR devices as well as </a:t>
            </a:r>
            <a:r>
              <a:rPr lang="en" sz="2400" i="1" dirty="0"/>
              <a:t>Bluetooth</a:t>
            </a:r>
            <a:r>
              <a:rPr lang="en" sz="2400" dirty="0"/>
              <a:t> game consoles. Even use your </a:t>
            </a:r>
          </a:p>
          <a:p>
            <a:pPr lvl="0" rtl="0">
              <a:buNone/>
            </a:pPr>
            <a:r>
              <a:rPr lang="en" sz="2400" dirty="0"/>
              <a:t>mobile phone as a powerful, </a:t>
            </a:r>
          </a:p>
          <a:p>
            <a:pPr lvl="0" rtl="0">
              <a:buNone/>
            </a:pPr>
            <a:r>
              <a:rPr lang="en" sz="2400" dirty="0"/>
              <a:t>personal universal remote </a:t>
            </a:r>
          </a:p>
          <a:p>
            <a:pPr>
              <a:buNone/>
            </a:pPr>
            <a:r>
              <a:rPr lang="en" sz="2400" dirty="0"/>
              <a:t>control.</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indent="0">
              <a:buNone/>
            </a:pPr>
            <a:r>
              <a:rPr lang="en" dirty="0"/>
              <a:t>The Harmony Ultimate Universal Remote </a:t>
            </a:r>
          </a:p>
        </p:txBody>
      </p:sp>
      <p:sp>
        <p:nvSpPr>
          <p:cNvPr id="60" name="Shape 60"/>
          <p:cNvSpPr txBox="1">
            <a:spLocks noGrp="1"/>
          </p:cNvSpPr>
          <p:nvPr>
            <p:ph type="body" idx="1"/>
          </p:nvPr>
        </p:nvSpPr>
        <p:spPr>
          <a:xfrm>
            <a:off x="457200" y="1600200"/>
            <a:ext cx="4324200" cy="4967700"/>
          </a:xfrm>
          <a:prstGeom prst="rect">
            <a:avLst/>
          </a:prstGeom>
        </p:spPr>
        <p:txBody>
          <a:bodyPr lIns="91425" tIns="91425" rIns="91425" bIns="91425" anchor="t" anchorCtr="0">
            <a:noAutofit/>
          </a:bodyPr>
          <a:lstStyle/>
          <a:p>
            <a:pPr marL="457200" lvl="0" indent="-381000" rtl="0">
              <a:buClr>
                <a:srgbClr val="000000"/>
              </a:buClr>
              <a:buSzPct val="100000"/>
              <a:buFont typeface="Arial"/>
              <a:buChar char="●"/>
            </a:pPr>
            <a:r>
              <a:rPr lang="en" sz="2400" dirty="0"/>
              <a:t>Harmony Ultimate can control up to 15 devices and is compatible with over 225,000 home theater devices. </a:t>
            </a:r>
          </a:p>
          <a:p>
            <a:pPr marL="457200" lvl="0" indent="-381000">
              <a:buClr>
                <a:srgbClr val="000000"/>
              </a:buClr>
              <a:buSzPct val="100000"/>
              <a:buFont typeface="Arial"/>
              <a:buChar char="●"/>
            </a:pPr>
            <a:r>
              <a:rPr lang="en" sz="2400" dirty="0"/>
              <a:t>And unique to Harmony is the patented Smart State technology, which remembers your devices’ power and input settings and automatically adjusts them based on what you want to do.</a:t>
            </a:r>
          </a:p>
        </p:txBody>
      </p:sp>
      <p:sp>
        <p:nvSpPr>
          <p:cNvPr id="61" name="Shape 61"/>
          <p:cNvSpPr/>
          <p:nvPr/>
        </p:nvSpPr>
        <p:spPr>
          <a:xfrm>
            <a:off x="4781550" y="2655300"/>
            <a:ext cx="3905250" cy="2857500"/>
          </a:xfrm>
          <a:prstGeom prst="rect">
            <a:avLst/>
          </a:prstGeom>
          <a:blipFill>
            <a:blip r:embed="rId3"/>
            <a:stretch>
              <a:fillRect/>
            </a:stretch>
          </a:blipFill>
        </p:spPr>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What were the test goals?</a:t>
            </a:r>
          </a:p>
        </p:txBody>
      </p:sp>
      <p:sp>
        <p:nvSpPr>
          <p:cNvPr id="67" name="Shape 67"/>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buClr>
                <a:srgbClr val="000000"/>
              </a:buClr>
              <a:buSzPct val="100000"/>
              <a:buFont typeface="Arial"/>
              <a:buChar char="●"/>
            </a:pPr>
            <a:r>
              <a:rPr lang="en"/>
              <a:t>Task success, usefulness, satisfaction, comprehension, and learning.</a:t>
            </a:r>
          </a:p>
          <a:p>
            <a:pPr marL="457200" lvl="0" indent="-419100" rtl="0">
              <a:buClr>
                <a:srgbClr val="000000"/>
              </a:buClr>
              <a:buSzPct val="100000"/>
              <a:buFont typeface="Arial"/>
              <a:buChar char="●"/>
            </a:pPr>
            <a:r>
              <a:rPr lang="en"/>
              <a:t>Is the Harmony Ultimate easy to use?</a:t>
            </a:r>
          </a:p>
          <a:p>
            <a:pPr marL="457200" lvl="0" indent="-419100" rtl="0">
              <a:buClr>
                <a:srgbClr val="000000"/>
              </a:buClr>
              <a:buSzPct val="100000"/>
              <a:buFont typeface="Arial"/>
              <a:buChar char="●"/>
            </a:pPr>
            <a:r>
              <a:rPr lang="en"/>
              <a:t>Is it intuitive?</a:t>
            </a:r>
          </a:p>
          <a:p>
            <a:pPr marL="457200" lvl="0" indent="-419100" rtl="0">
              <a:buClr>
                <a:srgbClr val="000000"/>
              </a:buClr>
              <a:buSzPct val="100000"/>
              <a:buFont typeface="Arial"/>
              <a:buChar char="●"/>
            </a:pPr>
            <a:r>
              <a:rPr lang="en"/>
              <a:t>Can all age groups use the remote easily?</a:t>
            </a:r>
          </a:p>
          <a:p>
            <a:pPr marL="457200" lvl="0" indent="-419100">
              <a:buClr>
                <a:srgbClr val="000000"/>
              </a:buClr>
              <a:buSzPct val="100000"/>
              <a:buFont typeface="Arial"/>
              <a:buChar char="●"/>
            </a:pPr>
            <a:r>
              <a:rPr lang="en"/>
              <a:t>What makes the Harmony Ultimate easier to use than other universal remotes?</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dirty="0"/>
              <a:t>Test Methods</a:t>
            </a:r>
          </a:p>
        </p:txBody>
      </p:sp>
      <p:sp>
        <p:nvSpPr>
          <p:cNvPr id="73" name="Shape 73"/>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0" lvl="0" indent="0" rtl="0">
              <a:buNone/>
            </a:pPr>
            <a:r>
              <a:rPr lang="en" sz="2400" dirty="0"/>
              <a:t>The test methods that will be implemented include users having hands-on testing experience with the universal remote. </a:t>
            </a:r>
          </a:p>
          <a:p>
            <a:pPr marL="0" indent="0"/>
            <a:endParaRPr lang="en" sz="2400" dirty="0"/>
          </a:p>
          <a:p>
            <a:pPr marL="0" lvl="0" indent="0" rtl="0">
              <a:buNone/>
            </a:pPr>
            <a:r>
              <a:rPr lang="en" sz="2400" dirty="0"/>
              <a:t>The project included scales of satisfaction and usefulness on scales such as 1 to 10 and very bad to very good.  </a:t>
            </a:r>
          </a:p>
          <a:p>
            <a:pPr marL="0" indent="0"/>
            <a:endParaRPr lang="en" sz="2400" dirty="0"/>
          </a:p>
          <a:p>
            <a:pPr marL="0" lvl="0" indent="0" rtl="0">
              <a:buNone/>
            </a:pPr>
            <a:r>
              <a:rPr lang="en" sz="2400" dirty="0"/>
              <a:t>The participants were given specific tasks to get familiar with the functions of the remote.  These tested the participants ability to follow the instructions given by the interface and how well designed the interface is.</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Task List</a:t>
            </a:r>
          </a:p>
        </p:txBody>
      </p:sp>
      <p:sp>
        <p:nvSpPr>
          <p:cNvPr id="79" name="Shape 79"/>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0" lvl="0" indent="0" rtl="0">
              <a:buNone/>
            </a:pPr>
            <a:r>
              <a:rPr lang="en" sz="2400" dirty="0"/>
              <a:t>To ensure that the participants get fully familiarized with the Ultimate Harmony remote, we have a list of tasks that they must perform:</a:t>
            </a:r>
          </a:p>
          <a:p>
            <a:pPr marL="457200" lvl="0" indent="-381000" rtl="0">
              <a:buClr>
                <a:srgbClr val="000000"/>
              </a:buClr>
              <a:buSzPct val="100000"/>
              <a:buFont typeface="Arial"/>
              <a:buChar char="●"/>
            </a:pPr>
            <a:r>
              <a:rPr lang="en" sz="2400" dirty="0"/>
              <a:t>Connect the remote to the computer and set up the account</a:t>
            </a:r>
          </a:p>
          <a:p>
            <a:pPr marL="457200" lvl="0" indent="-381000" rtl="0">
              <a:buClr>
                <a:srgbClr val="000000"/>
              </a:buClr>
              <a:buSzPct val="100000"/>
              <a:buFont typeface="Arial"/>
              <a:buChar char="●"/>
            </a:pPr>
            <a:r>
              <a:rPr lang="en" sz="2400" dirty="0"/>
              <a:t>Connect the Harmony Hub to the home network</a:t>
            </a:r>
          </a:p>
          <a:p>
            <a:pPr marL="457200" lvl="0" indent="-381000" rtl="0">
              <a:buClr>
                <a:srgbClr val="000000"/>
              </a:buClr>
              <a:buSzPct val="100000"/>
              <a:buFont typeface="Arial"/>
              <a:buChar char="●"/>
            </a:pPr>
            <a:r>
              <a:rPr lang="en" sz="2400" dirty="0"/>
              <a:t>Add a TV</a:t>
            </a:r>
          </a:p>
          <a:p>
            <a:pPr marL="457200" lvl="0" indent="-381000" rtl="0">
              <a:buClr>
                <a:srgbClr val="000000"/>
              </a:buClr>
              <a:buSzPct val="100000"/>
              <a:buFont typeface="Arial"/>
              <a:buChar char="●"/>
            </a:pPr>
            <a:r>
              <a:rPr lang="en" sz="2400" dirty="0"/>
              <a:t>Add a gaming console (PlayStation 3, Xbox, or Wii)</a:t>
            </a:r>
          </a:p>
          <a:p>
            <a:pPr marL="457200" lvl="0" indent="-381000" rtl="0">
              <a:buClr>
                <a:srgbClr val="000000"/>
              </a:buClr>
              <a:buSzPct val="100000"/>
              <a:buFont typeface="Arial"/>
              <a:buChar char="●"/>
            </a:pPr>
            <a:r>
              <a:rPr lang="en" sz="2400" dirty="0"/>
              <a:t>Add a projector (Epson 710HD)</a:t>
            </a:r>
          </a:p>
          <a:p>
            <a:pPr marL="457200" lvl="0" indent="-381000" rtl="0">
              <a:buClr>
                <a:srgbClr val="000000"/>
              </a:buClr>
              <a:buSzPct val="100000"/>
              <a:buFont typeface="Arial"/>
              <a:buChar char="●"/>
            </a:pPr>
            <a:r>
              <a:rPr lang="en" sz="2400" dirty="0"/>
              <a:t>Philips Hue Lights</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lvl="0" rtl="0">
              <a:buNone/>
            </a:pPr>
            <a:r>
              <a:rPr lang="en"/>
              <a:t>Heuristics</a:t>
            </a:r>
          </a:p>
        </p:txBody>
      </p:sp>
      <p:sp>
        <p:nvSpPr>
          <p:cNvPr id="85" name="Shape 85"/>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buClr>
                <a:srgbClr val="000000"/>
              </a:buClr>
              <a:buSzPct val="100000"/>
              <a:buFont typeface="Arial"/>
              <a:buChar char="●"/>
            </a:pPr>
            <a:r>
              <a:rPr lang="en"/>
              <a:t>Visibility of System Status</a:t>
            </a:r>
          </a:p>
          <a:p>
            <a:pPr marL="457200" lvl="0" indent="-419100" rtl="0">
              <a:buClr>
                <a:srgbClr val="000000"/>
              </a:buClr>
              <a:buSzPct val="100000"/>
              <a:buFont typeface="Arial"/>
              <a:buChar char="●"/>
            </a:pPr>
            <a:r>
              <a:rPr lang="en"/>
              <a:t>Consistency and Standards</a:t>
            </a:r>
          </a:p>
          <a:p>
            <a:pPr marL="457200" lvl="0" indent="-419100" rtl="0">
              <a:buClr>
                <a:srgbClr val="000000"/>
              </a:buClr>
              <a:buSzPct val="100000"/>
              <a:buFont typeface="Arial"/>
              <a:buChar char="●"/>
            </a:pPr>
            <a:r>
              <a:rPr lang="en"/>
              <a:t>User Selection and Freedom</a:t>
            </a:r>
          </a:p>
          <a:p>
            <a:pPr marL="457200" lvl="0" indent="-419100">
              <a:buClr>
                <a:srgbClr val="000000"/>
              </a:buClr>
              <a:buSzPct val="100000"/>
              <a:buFont typeface="Arial"/>
              <a:buChar char="●"/>
            </a:pPr>
            <a:r>
              <a:rPr lang="en"/>
              <a:t>Aesthetic and Minimalist Design</a:t>
            </a:r>
          </a:p>
        </p:txBody>
      </p:sp>
    </p:spTree>
  </p:cSld>
  <p:clrMapOvr>
    <a:masterClrMapping/>
  </p:clrMapOvr>
  <p:transition spd="slow">
    <p:cut/>
  </p:transition>
</p:sld>
</file>

<file path=ppt/theme/theme1.xml><?xml version="1.0" encoding="utf-8"?>
<a:theme xmlns:a="http://schemas.openxmlformats.org/drawingml/2006/main" name="Custom Them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1018</Words>
  <Application>Microsoft Office PowerPoint</Application>
  <PresentationFormat>On-screen Show (4:3)</PresentationFormat>
  <Paragraphs>121</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Custom Theme</vt:lpstr>
      <vt:lpstr> Logitech Harmony Ultimate Universal Remote</vt:lpstr>
      <vt:lpstr>The Universal Remote</vt:lpstr>
      <vt:lpstr>PowerPoint Presentation</vt:lpstr>
      <vt:lpstr>The Harmony Ultimate Universal Remote </vt:lpstr>
      <vt:lpstr>The Harmony Ultimate Universal Remote </vt:lpstr>
      <vt:lpstr>What were the test goals?</vt:lpstr>
      <vt:lpstr>Test Methods</vt:lpstr>
      <vt:lpstr>Task List</vt:lpstr>
      <vt:lpstr>Heuristics</vt:lpstr>
      <vt:lpstr>Participants</vt:lpstr>
      <vt:lpstr>Questionnaire: Pre Test</vt:lpstr>
      <vt:lpstr>Questionnaire: Post Test</vt:lpstr>
      <vt:lpstr>Questionnaire: Post Test Cont.</vt:lpstr>
      <vt:lpstr>Suggestions</vt:lpstr>
      <vt:lpstr>Usability Test</vt:lpstr>
      <vt:lpstr>Usability Test</vt:lpstr>
      <vt:lpstr>Usability Test</vt:lpstr>
      <vt:lpstr>Usability Test</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Logitech Harmony Ultimate Universal Remote</dc:title>
  <cp:lastModifiedBy>Josh</cp:lastModifiedBy>
  <cp:revision>4</cp:revision>
  <dcterms:modified xsi:type="dcterms:W3CDTF">2013-10-07T03:36:38Z</dcterms:modified>
</cp:coreProperties>
</file>