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5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80C2C3-3CC8-4D0B-9B76-070D2CB3EA6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4"/>
            <p14:sldId id="267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20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5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4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8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13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29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56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9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0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81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6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6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Pandora: A Usability Test 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4104 – Human &amp; Technology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</a:p>
          <a:p>
            <a:pPr algn="ctr"/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Jeremy </a:t>
            </a:r>
            <a:r>
              <a:rPr lang="es-P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Dorlouis</a:t>
            </a: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Dante </a:t>
            </a:r>
            <a:r>
              <a:rPr lang="es-P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Marone</a:t>
            </a: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P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</a:t>
            </a: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Pate, Diego </a:t>
            </a:r>
            <a:r>
              <a:rPr lang="es-P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Reano</a:t>
            </a:r>
            <a:endParaRPr lang="es-P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10/5/2013</a:t>
            </a:r>
          </a:p>
        </p:txBody>
      </p:sp>
    </p:spTree>
    <p:extLst>
      <p:ext uri="{BB962C8B-B14F-4D97-AF65-F5344CB8AC3E}">
        <p14:creationId xmlns:p14="http://schemas.microsoft.com/office/powerpoint/2010/main" val="38384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426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699" y="1635125"/>
            <a:ext cx="5516951" cy="4537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85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555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/T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45465"/>
            <a:ext cx="8705217" cy="4304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reated </a:t>
            </a:r>
            <a:r>
              <a:rPr lang="en-US" dirty="0"/>
              <a:t>based off of the tool tips located from within Pandora’s web interface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Instructions </a:t>
            </a:r>
            <a:r>
              <a:rPr lang="en-US" dirty="0"/>
              <a:t>were read aloud to </a:t>
            </a:r>
            <a:r>
              <a:rPr lang="en-US" dirty="0" smtClean="0"/>
              <a:t>subjects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observer readily provides help to the </a:t>
            </a:r>
            <a:r>
              <a:rPr lang="en-US" dirty="0" smtClean="0"/>
              <a:t>users when needed</a:t>
            </a:r>
          </a:p>
          <a:p>
            <a:endParaRPr lang="en-US" dirty="0" smtClean="0"/>
          </a:p>
          <a:p>
            <a:r>
              <a:rPr lang="en-US" dirty="0" smtClean="0"/>
              <a:t>Certain questions were </a:t>
            </a:r>
            <a:r>
              <a:rPr lang="en-US" dirty="0"/>
              <a:t>modified from the script depending on the circumstance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After test subjects have </a:t>
            </a:r>
            <a:r>
              <a:rPr lang="en-US" dirty="0"/>
              <a:t>had the chance to freely experience Pandora, they are ready to share their opinions on the following </a:t>
            </a:r>
            <a:r>
              <a:rPr lang="en-US" dirty="0" smtClean="0"/>
              <a:t>post-test </a:t>
            </a:r>
            <a:r>
              <a:rPr lang="en-US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37458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8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/T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899" y="1841679"/>
            <a:ext cx="6264677" cy="3986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77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8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51707"/>
            <a:ext cx="9246129" cy="4691516"/>
          </a:xfrm>
        </p:spPr>
        <p:txBody>
          <a:bodyPr/>
          <a:lstStyle/>
          <a:p>
            <a:r>
              <a:rPr lang="en-US" dirty="0"/>
              <a:t>Contains all of the hard data from the </a:t>
            </a:r>
            <a:r>
              <a:rPr lang="en-US" dirty="0" smtClean="0"/>
              <a:t>test</a:t>
            </a:r>
          </a:p>
          <a:p>
            <a:endParaRPr lang="en-US" dirty="0" smtClean="0"/>
          </a:p>
          <a:p>
            <a:r>
              <a:rPr lang="en-US" dirty="0" smtClean="0"/>
              <a:t>12 </a:t>
            </a:r>
            <a:r>
              <a:rPr lang="en-US" dirty="0"/>
              <a:t>questions </a:t>
            </a:r>
            <a:r>
              <a:rPr lang="en-US" dirty="0" smtClean="0"/>
              <a:t>designed </a:t>
            </a:r>
            <a:r>
              <a:rPr lang="en-US" dirty="0"/>
              <a:t>from </a:t>
            </a:r>
            <a:r>
              <a:rPr lang="en-US" dirty="0" err="1"/>
              <a:t>Likert</a:t>
            </a:r>
            <a:r>
              <a:rPr lang="en-US" dirty="0"/>
              <a:t> </a:t>
            </a:r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Asked </a:t>
            </a:r>
            <a:r>
              <a:rPr lang="en-US" dirty="0"/>
              <a:t>the user to give their feelings on specific aspects of the experience in a quantitative </a:t>
            </a:r>
            <a:r>
              <a:rPr lang="en-US" dirty="0" smtClean="0"/>
              <a:t>scale</a:t>
            </a:r>
          </a:p>
          <a:p>
            <a:endParaRPr lang="en-US" dirty="0" smtClean="0"/>
          </a:p>
          <a:p>
            <a:r>
              <a:rPr lang="en-US" dirty="0" smtClean="0"/>
              <a:t>Questions revealed: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difficulty of the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 given instructions are adequate for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user’s feelings towards Pandora’s evolving music </a:t>
            </a:r>
            <a:r>
              <a:rPr lang="en-US" dirty="0" smtClean="0"/>
              <a:t>selection</a:t>
            </a:r>
          </a:p>
          <a:p>
            <a:pPr lvl="1"/>
            <a:r>
              <a:rPr lang="en-US" dirty="0" smtClean="0"/>
              <a:t>the interface’s appeal to the user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Pandora functioned in a fashion the user would expect from an internet radio application</a:t>
            </a:r>
          </a:p>
        </p:txBody>
      </p:sp>
    </p:spTree>
    <p:extLst>
      <p:ext uri="{BB962C8B-B14F-4D97-AF65-F5344CB8AC3E}">
        <p14:creationId xmlns:p14="http://schemas.microsoft.com/office/powerpoint/2010/main" val="30703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426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ESULTS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Eight total participants</a:t>
            </a:r>
          </a:p>
          <a:p>
            <a:endParaRPr lang="en-US" dirty="0" smtClean="0"/>
          </a:p>
          <a:p>
            <a:r>
              <a:rPr lang="en-US" dirty="0" smtClean="0"/>
              <a:t>Pre-Test Results show: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ostly </a:t>
            </a:r>
            <a:r>
              <a:rPr lang="en-US" dirty="0"/>
              <a:t>people between the ages of 24 and 26 use internet radio, directly followed </a:t>
            </a:r>
            <a:r>
              <a:rPr lang="en-US" dirty="0" smtClean="0"/>
              <a:t>by people 21-23 </a:t>
            </a:r>
            <a:r>
              <a:rPr lang="en-US" dirty="0"/>
              <a:t>years of age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most people had already heard of Pandora </a:t>
            </a:r>
            <a:r>
              <a:rPr lang="en-US" dirty="0" smtClean="0"/>
              <a:t>radio</a:t>
            </a:r>
          </a:p>
          <a:p>
            <a:pPr lvl="1"/>
            <a:r>
              <a:rPr lang="en-US" dirty="0"/>
              <a:t>most people do not use any other radio application even though most of them listen to music more than four hours per week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44" y="484632"/>
            <a:ext cx="9990804" cy="4555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ESULTS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7444" y="1648496"/>
            <a:ext cx="4967142" cy="426290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73368" y="1808193"/>
            <a:ext cx="4754880" cy="3977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majority of people agreed that Pandora played songs that fit the taste of the user, proving that the predictive algorithm used by Pandora was implemented correctly.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8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ESULTS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848" y="1488797"/>
            <a:ext cx="4872229" cy="397764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22148" y="1488797"/>
            <a:ext cx="4802168" cy="3977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8259" y="5531473"/>
            <a:ext cx="9401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vast majority of people (62.5%) agree that setting up and customizing a radio station was not difficult. Almost everyone (except for one outlier) agrees that Pandora is easy to use. (87.5% of the users)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492" y="484632"/>
            <a:ext cx="9904755" cy="468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ESULTS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3492" y="1537738"/>
            <a:ext cx="4716272" cy="397764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1281" y="1537738"/>
            <a:ext cx="4686966" cy="3977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3492" y="5615189"/>
            <a:ext cx="99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Both new and returning users agree that Pandora is easy to use (only one outlier). All users agreed that Pandora was responsive and intuitive, and did what it was expected.</a:t>
            </a:r>
          </a:p>
        </p:txBody>
      </p:sp>
    </p:spTree>
    <p:extLst>
      <p:ext uri="{BB962C8B-B14F-4D97-AF65-F5344CB8AC3E}">
        <p14:creationId xmlns:p14="http://schemas.microsoft.com/office/powerpoint/2010/main" val="23261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812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ESULTS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368" y="1550616"/>
            <a:ext cx="4754880" cy="3977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However, most users agreed that the ads were a negative aspect of the interface.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206" y="1550616"/>
            <a:ext cx="4782076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555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ESULTS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205" y="1615010"/>
            <a:ext cx="4743439" cy="397763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5043" y="1615010"/>
            <a:ext cx="4681102" cy="3977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960" y="5592649"/>
            <a:ext cx="971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Most users listen to music at least 4 hours per week, and they would all recommend Pandora to other people</a:t>
            </a:r>
          </a:p>
        </p:txBody>
      </p:sp>
    </p:spTree>
    <p:extLst>
      <p:ext uri="{BB962C8B-B14F-4D97-AF65-F5344CB8AC3E}">
        <p14:creationId xmlns:p14="http://schemas.microsoft.com/office/powerpoint/2010/main" val="18119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16490"/>
            <a:ext cx="10058400" cy="1609344"/>
          </a:xfrm>
        </p:spPr>
        <p:txBody>
          <a:bodyPr/>
          <a:lstStyle/>
          <a:p>
            <a:pPr algn="ctr"/>
            <a:r>
              <a:rPr lang="en-US" sz="4000" dirty="0" smtClean="0"/>
              <a:t>P</a:t>
            </a:r>
            <a:r>
              <a:rPr lang="en-US" sz="3200" dirty="0" smtClean="0"/>
              <a:t>ANDORA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673" y="1644382"/>
            <a:ext cx="8244750" cy="4051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6673" y="5695682"/>
            <a:ext cx="824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starting screen for Pandora Internet Radio. Note the simplicity of the interface: it is comprised of only one search box.</a:t>
            </a:r>
          </a:p>
        </p:txBody>
      </p:sp>
    </p:spTree>
    <p:extLst>
      <p:ext uri="{BB962C8B-B14F-4D97-AF65-F5344CB8AC3E}">
        <p14:creationId xmlns:p14="http://schemas.microsoft.com/office/powerpoint/2010/main" val="33353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812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ONCLUSION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8" y="1670648"/>
            <a:ext cx="10058400" cy="4050792"/>
          </a:xfrm>
        </p:spPr>
        <p:txBody>
          <a:bodyPr/>
          <a:lstStyle/>
          <a:p>
            <a:r>
              <a:rPr lang="en-US" dirty="0" smtClean="0"/>
              <a:t>Based on the results, most </a:t>
            </a:r>
            <a:r>
              <a:rPr lang="en-US" dirty="0"/>
              <a:t>people agree that the Pandora user interface is intuitive and user friendly</a:t>
            </a:r>
            <a:r>
              <a:rPr lang="en-US" dirty="0" smtClean="0"/>
              <a:t>.</a:t>
            </a:r>
          </a:p>
          <a:p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liked Pandora because of the way the predictive algorithm was implemented; </a:t>
            </a:r>
            <a:r>
              <a:rPr lang="en-US" dirty="0" smtClean="0"/>
              <a:t>providing </a:t>
            </a:r>
            <a:r>
              <a:rPr lang="en-US" dirty="0"/>
              <a:t>an effortless procedure for creating </a:t>
            </a:r>
            <a:r>
              <a:rPr lang="en-US" dirty="0" smtClean="0"/>
              <a:t>the optimal </a:t>
            </a:r>
            <a:r>
              <a:rPr lang="en-US" dirty="0"/>
              <a:t>radio station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was one major aspect that deteriorated the user experience. The way Pandora implemented their ad system, tends to annoy most people (7 out of 8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way </a:t>
            </a:r>
            <a:r>
              <a:rPr lang="en-US" dirty="0"/>
              <a:t>to solve this issue would be to make the ads not interrupt the stream of </a:t>
            </a:r>
            <a:r>
              <a:rPr lang="en-US" dirty="0" smtClean="0"/>
              <a:t>music</a:t>
            </a:r>
          </a:p>
          <a:p>
            <a:r>
              <a:rPr lang="en-US" dirty="0"/>
              <a:t>From all the results </a:t>
            </a:r>
            <a:r>
              <a:rPr lang="en-US" dirty="0" smtClean="0"/>
              <a:t>gathered, </a:t>
            </a:r>
            <a:r>
              <a:rPr lang="en-US" dirty="0"/>
              <a:t>the usability </a:t>
            </a:r>
            <a:r>
              <a:rPr lang="en-US" dirty="0" smtClean="0"/>
              <a:t>test concludes </a:t>
            </a:r>
            <a:r>
              <a:rPr lang="en-US" dirty="0"/>
              <a:t>that Pandora is an easy to use, user-friendly interface with very few negative aspects.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812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XAMPLE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5613" y="1646238"/>
            <a:ext cx="3537304" cy="445164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4569" y="1646238"/>
            <a:ext cx="3703983" cy="44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4132" y="1635616"/>
            <a:ext cx="3619693" cy="437881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859" y="1635616"/>
            <a:ext cx="4288665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3197" y="1493950"/>
            <a:ext cx="3538054" cy="443033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0496" y="1493950"/>
            <a:ext cx="3940935" cy="4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29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R</a:t>
            </a:r>
            <a:r>
              <a:rPr lang="en-US" sz="2700" dirty="0" smtClean="0"/>
              <a:t>EFERENCES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8" y="1326524"/>
            <a:ext cx="10058400" cy="4845676"/>
          </a:xfrm>
        </p:spPr>
        <p:txBody>
          <a:bodyPr/>
          <a:lstStyle/>
          <a:p>
            <a:r>
              <a:rPr lang="en-US" dirty="0"/>
              <a:t>Buxton, W., Lamb, M. R., Sherman, D., &amp; Smith, K. C. (1983). Towards a Comprehensive User Interface Management System. Computer Graphics, 17(3), 35-42.</a:t>
            </a:r>
          </a:p>
          <a:p>
            <a:r>
              <a:rPr lang="en-US" dirty="0"/>
              <a:t>Coons, S. A. (1963). An Outline of the Requirements for a Computer-Aided Design System. Proceedings-Spring Joint Computer Conference, 2(1), 299-304.</a:t>
            </a:r>
          </a:p>
          <a:p>
            <a:r>
              <a:rPr lang="en-US" dirty="0" err="1"/>
              <a:t>Karray</a:t>
            </a:r>
            <a:r>
              <a:rPr lang="en-US" dirty="0"/>
              <a:t>, F., </a:t>
            </a:r>
            <a:r>
              <a:rPr lang="en-US" dirty="0" err="1"/>
              <a:t>Alemzadeh</a:t>
            </a:r>
            <a:r>
              <a:rPr lang="en-US" dirty="0"/>
              <a:t>, M., Saleh, J. A., &amp; Arab, M. N. (2008). Human-Computer Interaction: Overview on State of the Art. INTERNATIONAL JOURNAL ON SMART SENSING 	AND INTELLIGENT SYSTEMS, 1(1), 137-159.</a:t>
            </a:r>
          </a:p>
          <a:p>
            <a:r>
              <a:rPr lang="en-US" dirty="0"/>
              <a:t>Kimball, M. A., &amp; Hawkins, A. R. (2008). Document design: a guide for technical communicators. Boston: Bedford/St. Martin's.</a:t>
            </a:r>
          </a:p>
          <a:p>
            <a:r>
              <a:rPr lang="en-US" dirty="0"/>
              <a:t>Myers, B. A. (1998). A Brief History of Human Computer Interaction Technology. ACM interactions, 5(2), 44-54.</a:t>
            </a:r>
          </a:p>
          <a:p>
            <a:r>
              <a:rPr lang="en-US" dirty="0" err="1"/>
              <a:t>Preece</a:t>
            </a:r>
            <a:r>
              <a:rPr lang="en-US" dirty="0"/>
              <a:t>, J., Rogers, Y., &amp; Sharp, H. (2002). Interaction design: beyond human-computer 	interaction. New York, NY: J. Wiley &amp; 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555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ESCRIPTION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ANDORA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80315"/>
            <a:ext cx="7932484" cy="42918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Pandora is an </a:t>
            </a:r>
            <a:r>
              <a:rPr lang="en-US" dirty="0"/>
              <a:t>automated music recommendation service and "custodian" of the Music Genome Project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Designed </a:t>
            </a:r>
            <a:r>
              <a:rPr lang="en-US" dirty="0"/>
              <a:t>to be an easy to use interface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fast and efficient interface will make the user feel more efficient, creating a more pleasant use of the </a:t>
            </a:r>
            <a:r>
              <a:rPr lang="en-US" dirty="0" smtClean="0"/>
              <a:t>interface (</a:t>
            </a:r>
            <a:r>
              <a:rPr lang="en-US" dirty="0" err="1"/>
              <a:t>Preece</a:t>
            </a:r>
            <a:r>
              <a:rPr lang="en-US" dirty="0"/>
              <a:t>, 2002, p. 35).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start page has one major </a:t>
            </a:r>
            <a:r>
              <a:rPr lang="en-US" dirty="0"/>
              <a:t>element present: the search bar. This search bar can be used to look for a genre, artist, or song that a user prefers to start the creation of a new </a:t>
            </a:r>
            <a:r>
              <a:rPr lang="en-US" dirty="0" smtClean="0"/>
              <a:t>station.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the user executes this action, they are directed to a different, more </a:t>
            </a:r>
            <a:r>
              <a:rPr lang="en-US" dirty="0" smtClean="0"/>
              <a:t>complex, section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7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8405"/>
          </a:xfrm>
        </p:spPr>
        <p:txBody>
          <a:bodyPr>
            <a:noAutofit/>
          </a:bodyPr>
          <a:lstStyle/>
          <a:p>
            <a:pPr algn="ctr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ESCRIPTION OF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ANDORA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4223" y="1532587"/>
            <a:ext cx="4917669" cy="4639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</a:t>
            </a:r>
            <a:r>
              <a:rPr lang="en-US" dirty="0" smtClean="0"/>
              <a:t>ser are </a:t>
            </a:r>
            <a:r>
              <a:rPr lang="en-US" dirty="0"/>
              <a:t>taken directly to a new section </a:t>
            </a:r>
            <a:r>
              <a:rPr lang="en-US" dirty="0" smtClean="0"/>
              <a:t>that</a:t>
            </a:r>
          </a:p>
          <a:p>
            <a:pPr lvl="1"/>
            <a:r>
              <a:rPr lang="en-US" dirty="0" smtClean="0"/>
              <a:t>automatically </a:t>
            </a:r>
            <a:r>
              <a:rPr lang="en-US" dirty="0"/>
              <a:t>starts playing a song from the desired </a:t>
            </a:r>
            <a:r>
              <a:rPr lang="en-US" dirty="0" smtClean="0"/>
              <a:t>artist.</a:t>
            </a:r>
          </a:p>
          <a:p>
            <a:r>
              <a:rPr lang="en-US" dirty="0" smtClean="0"/>
              <a:t>The </a:t>
            </a:r>
            <a:r>
              <a:rPr lang="en-US" dirty="0"/>
              <a:t>user is presented </a:t>
            </a:r>
            <a:r>
              <a:rPr lang="en-US" dirty="0" smtClean="0"/>
              <a:t>with the following information: </a:t>
            </a:r>
          </a:p>
          <a:p>
            <a:pPr lvl="1"/>
            <a:r>
              <a:rPr lang="en-US" dirty="0" smtClean="0"/>
              <a:t>the artist </a:t>
            </a:r>
          </a:p>
          <a:p>
            <a:pPr lvl="1"/>
            <a:r>
              <a:rPr lang="en-US" dirty="0" smtClean="0"/>
              <a:t>lyrics </a:t>
            </a:r>
            <a:r>
              <a:rPr lang="en-US" dirty="0"/>
              <a:t>to </a:t>
            </a:r>
            <a:r>
              <a:rPr lang="en-US" dirty="0" smtClean="0"/>
              <a:t>current song</a:t>
            </a:r>
          </a:p>
          <a:p>
            <a:pPr lvl="1"/>
            <a:r>
              <a:rPr lang="en-US" dirty="0" smtClean="0"/>
              <a:t>list </a:t>
            </a:r>
            <a:r>
              <a:rPr lang="en-US" dirty="0"/>
              <a:t>of similar </a:t>
            </a:r>
            <a:r>
              <a:rPr lang="en-US" dirty="0" smtClean="0"/>
              <a:t>artists </a:t>
            </a:r>
          </a:p>
          <a:p>
            <a:pPr lvl="1"/>
            <a:r>
              <a:rPr lang="en-US" dirty="0" smtClean="0"/>
              <a:t>quick tutorial.</a:t>
            </a:r>
          </a:p>
          <a:p>
            <a:r>
              <a:rPr lang="en-US" dirty="0" smtClean="0"/>
              <a:t>It is important to manage the space utilized by the interface in a correct manner, this leads to a more efficient user experience and to less time wasted for the user (</a:t>
            </a:r>
            <a:r>
              <a:rPr lang="en-US" dirty="0" err="1" smtClean="0"/>
              <a:t>Karray</a:t>
            </a:r>
            <a:r>
              <a:rPr lang="en-US" dirty="0" smtClean="0"/>
              <a:t>, 2008, p. 152).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8554" y="1532587"/>
            <a:ext cx="4511485" cy="46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42647"/>
          </a:xfrm>
        </p:spPr>
        <p:txBody>
          <a:bodyPr>
            <a:noAutofit/>
          </a:bodyPr>
          <a:lstStyle/>
          <a:p>
            <a:pPr algn="ctr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ESCRIPTION OF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ANDORA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9848" y="1416676"/>
            <a:ext cx="8653701" cy="44593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the user </a:t>
            </a:r>
            <a:r>
              <a:rPr lang="en-US" dirty="0" smtClean="0"/>
              <a:t>is listening </a:t>
            </a:r>
            <a:r>
              <a:rPr lang="en-US" dirty="0"/>
              <a:t>to music, they are able to do more advanced actions by interacting with the rest of the interface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interface </a:t>
            </a:r>
            <a:r>
              <a:rPr lang="en-US" dirty="0"/>
              <a:t>shows different sections that are color coded so they can be easily identified by the user</a:t>
            </a:r>
            <a:r>
              <a:rPr lang="en-US" dirty="0" smtClean="0"/>
              <a:t>.</a:t>
            </a:r>
          </a:p>
          <a:p>
            <a:r>
              <a:rPr lang="en-US" dirty="0"/>
              <a:t>C</a:t>
            </a:r>
            <a:r>
              <a:rPr lang="en-US" dirty="0" smtClean="0"/>
              <a:t>olor </a:t>
            </a:r>
            <a:r>
              <a:rPr lang="en-US" dirty="0"/>
              <a:t>coding the different menus, buttons, and layouts is an important tool for providing feedback to the user and creating a more intuitive interface (Buxton, 1983, p. 41</a:t>
            </a:r>
            <a:r>
              <a:rPr lang="en-US" dirty="0" smtClean="0"/>
              <a:t>).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users can choose </a:t>
            </a:r>
            <a:r>
              <a:rPr lang="en-US" dirty="0" smtClean="0"/>
              <a:t>to: </a:t>
            </a:r>
          </a:p>
          <a:p>
            <a:pPr lvl="1"/>
            <a:r>
              <a:rPr lang="en-US" dirty="0" smtClean="0"/>
              <a:t>buy </a:t>
            </a:r>
            <a:r>
              <a:rPr lang="en-US" dirty="0"/>
              <a:t>a </a:t>
            </a:r>
            <a:r>
              <a:rPr lang="en-US" dirty="0" smtClean="0"/>
              <a:t>song </a:t>
            </a:r>
          </a:p>
          <a:p>
            <a:pPr lvl="1"/>
            <a:r>
              <a:rPr lang="en-US" dirty="0" smtClean="0"/>
              <a:t>look </a:t>
            </a:r>
            <a:r>
              <a:rPr lang="en-US" dirty="0"/>
              <a:t>at the lyrics for the song currently </a:t>
            </a:r>
            <a:r>
              <a:rPr lang="en-US" dirty="0" smtClean="0"/>
              <a:t>playing </a:t>
            </a:r>
          </a:p>
          <a:p>
            <a:pPr lvl="1"/>
            <a:r>
              <a:rPr lang="en-US" dirty="0" smtClean="0"/>
              <a:t>rate </a:t>
            </a:r>
            <a:r>
              <a:rPr lang="en-US" dirty="0"/>
              <a:t>a song as either good or </a:t>
            </a:r>
            <a:r>
              <a:rPr lang="en-US" dirty="0" smtClean="0"/>
              <a:t>bad, and </a:t>
            </a:r>
          </a:p>
          <a:p>
            <a:r>
              <a:rPr lang="en-US" dirty="0" smtClean="0"/>
              <a:t>There are other </a:t>
            </a:r>
            <a:r>
              <a:rPr lang="en-US" dirty="0"/>
              <a:t>higher-level actions that are secondary to the experience, but they are there in case they are ever needed, and make the interaction more pleasant.</a:t>
            </a:r>
          </a:p>
        </p:txBody>
      </p:sp>
    </p:spTree>
    <p:extLst>
      <p:ext uri="{BB962C8B-B14F-4D97-AF65-F5344CB8AC3E}">
        <p14:creationId xmlns:p14="http://schemas.microsoft.com/office/powerpoint/2010/main" val="28370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46" y="484632"/>
            <a:ext cx="10059302" cy="468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ESCRIPTION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XPERIMENT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21983" y="1738649"/>
            <a:ext cx="3291424" cy="44335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1365" y="1738650"/>
            <a:ext cx="3821429" cy="44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8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ESCRIPTION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8" y="1622736"/>
            <a:ext cx="8718097" cy="455912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This </a:t>
            </a:r>
            <a:r>
              <a:rPr lang="en-US" sz="2200" dirty="0" smtClean="0"/>
              <a:t>usability test was conducted in order to gain understanding on how </a:t>
            </a:r>
            <a:r>
              <a:rPr lang="en-US" sz="2200" dirty="0"/>
              <a:t>the user engages with the Pandora Internet Radio user interface. 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The main goal is to show if the Pandora Internet Radio interface is user friendly and intuitive</a:t>
            </a:r>
            <a:r>
              <a:rPr lang="en-US" sz="2200" dirty="0" smtClean="0"/>
              <a:t>. </a:t>
            </a:r>
          </a:p>
          <a:p>
            <a:endParaRPr lang="en-US" sz="2200" dirty="0" smtClean="0"/>
          </a:p>
          <a:p>
            <a:r>
              <a:rPr lang="en-US" sz="2200" dirty="0"/>
              <a:t>The experiment consisted </a:t>
            </a:r>
            <a:r>
              <a:rPr lang="en-US" sz="2200" dirty="0" smtClean="0"/>
              <a:t>of: </a:t>
            </a:r>
          </a:p>
          <a:p>
            <a:pPr lvl="1"/>
            <a:r>
              <a:rPr lang="en-US" sz="1900" dirty="0" smtClean="0"/>
              <a:t>Pre-test </a:t>
            </a:r>
          </a:p>
          <a:p>
            <a:pPr lvl="1"/>
            <a:r>
              <a:rPr lang="en-US" sz="1900" dirty="0" smtClean="0"/>
              <a:t>Task to complete </a:t>
            </a:r>
          </a:p>
          <a:p>
            <a:pPr lvl="1"/>
            <a:r>
              <a:rPr lang="en-US" sz="1900" dirty="0" smtClean="0"/>
              <a:t>Post-test</a:t>
            </a:r>
          </a:p>
          <a:p>
            <a:endParaRPr lang="en-US" dirty="0" smtClean="0"/>
          </a:p>
          <a:p>
            <a:r>
              <a:rPr lang="en-US" sz="2200" dirty="0" smtClean="0"/>
              <a:t>These </a:t>
            </a:r>
            <a:r>
              <a:rPr lang="en-US" sz="2200" dirty="0"/>
              <a:t>results would then be gathered and compared to come up with a conclusion on the usability of Pandora; as well as, to understand the positive and negative aspects of the interface.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63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040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OPULATION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93949"/>
            <a:ext cx="8640822" cy="450760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Selected age </a:t>
            </a:r>
            <a:r>
              <a:rPr lang="en-US" dirty="0"/>
              <a:t>range of 18 years of age to 26 years </a:t>
            </a:r>
            <a:r>
              <a:rPr lang="en-US" dirty="0" smtClean="0"/>
              <a:t>of age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Test subjects were selected at random </a:t>
            </a:r>
            <a:r>
              <a:rPr lang="en-US" dirty="0"/>
              <a:t>and asked for their voluntary participation in </a:t>
            </a:r>
            <a:r>
              <a:rPr lang="en-US" dirty="0" smtClean="0"/>
              <a:t>the study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Test subjects were informed </a:t>
            </a:r>
            <a:r>
              <a:rPr lang="en-US" dirty="0"/>
              <a:t>that the </a:t>
            </a:r>
            <a:r>
              <a:rPr lang="en-US" dirty="0" smtClean="0"/>
              <a:t>focus </a:t>
            </a:r>
            <a:r>
              <a:rPr lang="en-US" dirty="0"/>
              <a:t>was </a:t>
            </a:r>
            <a:r>
              <a:rPr lang="en-US" dirty="0" smtClean="0"/>
              <a:t>on the evaluation of </a:t>
            </a:r>
            <a:r>
              <a:rPr lang="en-US" dirty="0"/>
              <a:t>the interface and not </a:t>
            </a:r>
            <a:r>
              <a:rPr lang="en-US" dirty="0" smtClean="0"/>
              <a:t>them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The population </a:t>
            </a:r>
            <a:r>
              <a:rPr lang="en-US" dirty="0"/>
              <a:t>represented a broad audience with different proficiencies and technical abilities, which allowed this </a:t>
            </a:r>
            <a:r>
              <a:rPr lang="en-US" dirty="0" smtClean="0"/>
              <a:t>study </a:t>
            </a:r>
            <a:r>
              <a:rPr lang="en-US" dirty="0"/>
              <a:t>to cover all the main areas of using Pandora and evaluating the full extent of the user interface.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168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57588"/>
            <a:ext cx="8718096" cy="353203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Eight questions designed </a:t>
            </a:r>
            <a:r>
              <a:rPr lang="en-US" dirty="0"/>
              <a:t>to </a:t>
            </a:r>
            <a:r>
              <a:rPr lang="en-US" dirty="0" smtClean="0"/>
              <a:t>gather </a:t>
            </a:r>
            <a:r>
              <a:rPr lang="en-US" dirty="0"/>
              <a:t>demographic </a:t>
            </a:r>
            <a:r>
              <a:rPr lang="en-US" dirty="0" smtClean="0"/>
              <a:t>information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Answers </a:t>
            </a:r>
            <a:r>
              <a:rPr lang="en-US" dirty="0"/>
              <a:t>can be quantified for </a:t>
            </a:r>
            <a:r>
              <a:rPr lang="en-US" dirty="0" smtClean="0"/>
              <a:t>measurement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Half of the questions </a:t>
            </a:r>
            <a:r>
              <a:rPr lang="en-US" dirty="0"/>
              <a:t>gauge the user’s familiarity with internet </a:t>
            </a:r>
            <a:r>
              <a:rPr lang="en-US" dirty="0" smtClean="0"/>
              <a:t>radio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Other half </a:t>
            </a:r>
            <a:r>
              <a:rPr lang="en-US" dirty="0"/>
              <a:t>gathers information about the user</a:t>
            </a:r>
          </a:p>
        </p:txBody>
      </p:sp>
    </p:spTree>
    <p:extLst>
      <p:ext uri="{BB962C8B-B14F-4D97-AF65-F5344CB8AC3E}">
        <p14:creationId xmlns:p14="http://schemas.microsoft.com/office/powerpoint/2010/main" val="16106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</TotalTime>
  <Words>1078</Words>
  <Application>Microsoft Office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Georgia</vt:lpstr>
      <vt:lpstr>Trebuchet MS</vt:lpstr>
      <vt:lpstr>Tw Cen MT</vt:lpstr>
      <vt:lpstr>Wingdings</vt:lpstr>
      <vt:lpstr>Circuit</vt:lpstr>
      <vt:lpstr>Wood Type</vt:lpstr>
      <vt:lpstr>Pandora: A Usability Test Case Study</vt:lpstr>
      <vt:lpstr>PANDORA</vt:lpstr>
      <vt:lpstr>DESCRIPTION OF PANDORA</vt:lpstr>
      <vt:lpstr>DESCRIPTION OF PANDORA</vt:lpstr>
      <vt:lpstr>DESCRIPTION OF PANDORA</vt:lpstr>
      <vt:lpstr>DESCRIPTION OF EXPERIMENT</vt:lpstr>
      <vt:lpstr>DESCRIPTION OF EXPERIMENT</vt:lpstr>
      <vt:lpstr>POPULATION SELECTION</vt:lpstr>
      <vt:lpstr>PRE-TEST</vt:lpstr>
      <vt:lpstr>PRE-TEST</vt:lpstr>
      <vt:lpstr>TEST/TASK</vt:lpstr>
      <vt:lpstr>TEST/TASK</vt:lpstr>
      <vt:lpstr>POST-TEST</vt:lpstr>
      <vt:lpstr>TEST RESULTS</vt:lpstr>
      <vt:lpstr>RESULTS</vt:lpstr>
      <vt:lpstr>RESULTS</vt:lpstr>
      <vt:lpstr>RESULTS</vt:lpstr>
      <vt:lpstr>RESULTS</vt:lpstr>
      <vt:lpstr>RESULTS</vt:lpstr>
      <vt:lpstr>CONCLUSION</vt:lpstr>
      <vt:lpstr>EXAMPLE TEST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Pandora: A Usability Test Case Study</dc:title>
  <dc:creator>remyjd21@yahoo.com</dc:creator>
  <cp:lastModifiedBy>remyjd21@yahoo.com</cp:lastModifiedBy>
  <cp:revision>23</cp:revision>
  <dcterms:created xsi:type="dcterms:W3CDTF">2013-10-04T18:59:57Z</dcterms:created>
  <dcterms:modified xsi:type="dcterms:W3CDTF">2013-10-06T19:18:08Z</dcterms:modified>
</cp:coreProperties>
</file>