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600200" x="0"/>
            <a:ext cy="3657600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9" name="Shape 9"/>
          <p:cNvGrpSpPr/>
          <p:nvPr/>
        </p:nvGrpSpPr>
        <p:grpSpPr>
          <a:xfrm>
            <a:off y="-1438" x="0"/>
            <a:ext cy="6859503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6859503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2090913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685800"/>
            <a:ext cy="878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19" name="Shape 19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25" name="Shape 25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30" name="Shape 30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6" name="Shape 36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42" name="Shape 4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8" name="Shape 4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52" name="Shape 5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58" name="Shape 5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62" name="Shape 6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8" name="Shape 6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2090913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4375"/>
              <a:buFont typeface="Arial"/>
              <a:buNone/>
            </a:pPr>
            <a:r>
              <a:rPr sz="3200"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PlayStation Vita</a:t>
            </a:r>
          </a:p>
          <a:p>
            <a:pPr>
              <a:buNone/>
            </a:pPr>
            <a:r>
              <a:rPr sz="3200"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Usability Evaluation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3886200" x="685800"/>
            <a:ext cy="8780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David Morris</a:t>
            </a:r>
          </a:p>
          <a:p>
            <a:pPr rtl="0" lvl="0">
              <a:buNone/>
            </a:pPr>
            <a:r>
              <a:rPr sz="1800" lang="en"/>
              <a:t>Dylan Rund</a:t>
            </a:r>
          </a:p>
          <a:p>
            <a:pPr rtl="0" lvl="0">
              <a:buNone/>
            </a:pPr>
            <a:r>
              <a:rPr sz="1800" lang="en"/>
              <a:t>Daniel Allen</a:t>
            </a:r>
          </a:p>
          <a:p>
            <a:pPr>
              <a:buNone/>
            </a:pPr>
            <a:r>
              <a:rPr sz="1800" lang="en"/>
              <a:t>Dennis Lutchman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Game Play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Augmented reality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Touch pad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Software Interface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Launch applications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Multi-task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Hardware Interface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Basic button functions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Insert game cartridge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Post Questions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Change in initial opinion</a:t>
            </a:r>
          </a:p>
          <a:p>
            <a:pPr rtl="0" lvl="0">
              <a:buNone/>
            </a:pPr>
            <a:r>
              <a:rPr lang="en"/>
              <a:t>Suggested improvements</a:t>
            </a:r>
          </a:p>
          <a:p>
            <a:pPr>
              <a:buNone/>
            </a:pPr>
            <a:r>
              <a:rPr lang="en"/>
              <a:t>Differential semantics to rate features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Keystroke Model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9" name="Shape 139"/>
          <p:cNvSpPr/>
          <p:nvPr/>
        </p:nvSpPr>
        <p:spPr>
          <a:xfrm>
            <a:off y="1642437" x="762800"/>
            <a:ext cy="4883224" cx="7618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Keystroke Model Cont.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46" name="Shape 146"/>
          <p:cNvSpPr/>
          <p:nvPr/>
        </p:nvSpPr>
        <p:spPr>
          <a:xfrm>
            <a:off y="2396600" x="814912"/>
            <a:ext cy="3096974" cx="75141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Keystroke Model Cont.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3" name="Shape 153"/>
          <p:cNvSpPr/>
          <p:nvPr/>
        </p:nvSpPr>
        <p:spPr>
          <a:xfrm>
            <a:off y="1697500" x="1236450"/>
            <a:ext cy="4773100" cx="66710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Average Time vs Calculated Time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0" name="Shape 160"/>
          <p:cNvSpPr/>
          <p:nvPr/>
        </p:nvSpPr>
        <p:spPr>
          <a:xfrm>
            <a:off y="1873262" x="961512"/>
            <a:ext cy="4421575" cx="7220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Average Time vs Calculated Time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User out-performed our calculations for most tasks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4 Tasks took longer than expected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1 Participant was unable to complete Task 13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Why?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5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3" name="Shape 173"/>
          <p:cNvSpPr/>
          <p:nvPr/>
        </p:nvSpPr>
        <p:spPr>
          <a:xfrm>
            <a:off y="2053703" x="1280200"/>
            <a:ext cy="3956350" cx="6583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7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80" name="Shape 180"/>
          <p:cNvSpPr/>
          <p:nvPr/>
        </p:nvSpPr>
        <p:spPr>
          <a:xfrm>
            <a:off y="2054950" x="1189688"/>
            <a:ext cy="4058199" cx="67646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11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87" name="Shape 187"/>
          <p:cNvSpPr/>
          <p:nvPr/>
        </p:nvSpPr>
        <p:spPr>
          <a:xfrm>
            <a:off y="2068649" x="1218000"/>
            <a:ext cy="4030799" cx="6707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Description of Interface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For our Project we used the PS Vita.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 Vita uses a combination of physical buttons and touchpad interfaces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12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94" name="Shape 194"/>
          <p:cNvSpPr/>
          <p:nvPr/>
        </p:nvSpPr>
        <p:spPr>
          <a:xfrm>
            <a:off y="2041087" x="1169537"/>
            <a:ext cy="4085924" cx="68049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13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201" name="Shape 201"/>
          <p:cNvSpPr/>
          <p:nvPr/>
        </p:nvSpPr>
        <p:spPr>
          <a:xfrm>
            <a:off y="2109275" x="1293787"/>
            <a:ext cy="3949550" cx="6556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Analysis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Task 5</a:t>
            </a:r>
          </a:p>
          <a:p>
            <a:pPr rtl="0" lvl="0" indent="0" marL="457200">
              <a:buNone/>
            </a:pPr>
            <a:r>
              <a:rPr lang="en"/>
              <a:t>Exit out of the game back to the dashboard (main menu).</a:t>
            </a:r>
          </a:p>
          <a:p>
            <a:pPr rtl="0" lvl="0" indent="0" marL="457200">
              <a:buNone/>
            </a:pPr>
            <a:r>
              <a:rPr lang="en"/>
              <a:t>3.7 seconds longer to complete</a:t>
            </a:r>
          </a:p>
          <a:p>
            <a:pPr rtl="0" lvl="0" indent="0" marL="457200">
              <a:buNone/>
            </a:pPr>
            <a:r>
              <a:rPr lang="en"/>
              <a:t>Unclear set of commands to close</a:t>
            </a:r>
          </a:p>
          <a:p>
            <a:pPr rtl="0" lvl="0" indent="0" marL="0">
              <a:buNone/>
            </a:pPr>
            <a:r>
              <a:rPr lang="en"/>
              <a:t>How to fix?</a:t>
            </a:r>
          </a:p>
          <a:p>
            <a:pPr indent="0" marL="457200">
              <a:buNone/>
            </a:pPr>
            <a:r>
              <a:rPr lang="en"/>
              <a:t>Create an indication to swipe from top right to bottom left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Analysis Cont.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Task 7</a:t>
            </a:r>
          </a:p>
          <a:p>
            <a:pPr rtl="0" lvl="0" indent="0" marL="457200">
              <a:buNone/>
            </a:pPr>
            <a:r>
              <a:rPr lang="en"/>
              <a:t>Launch camera application and take a picture.</a:t>
            </a:r>
          </a:p>
          <a:p>
            <a:pPr rtl="0" lvl="0" indent="0" marL="0">
              <a:buNone/>
            </a:pPr>
            <a:r>
              <a:rPr lang="en"/>
              <a:t>	9.18 seconds longer to complete</a:t>
            </a:r>
          </a:p>
          <a:p>
            <a:pPr rtl="0" lvl="0" indent="0" marL="457200">
              <a:buNone/>
            </a:pPr>
            <a:r>
              <a:rPr lang="en"/>
              <a:t>No indication which button to press to take picture</a:t>
            </a:r>
          </a:p>
          <a:p>
            <a:pPr rtl="0" lvl="0" indent="0" marL="0">
              <a:buNone/>
            </a:pPr>
            <a:r>
              <a:rPr lang="en"/>
              <a:t>How to fix</a:t>
            </a:r>
          </a:p>
          <a:p>
            <a:pPr indent="0" marL="0">
              <a:buNone/>
            </a:pPr>
            <a:r>
              <a:rPr lang="en"/>
              <a:t>	Indictation, “Press R to take Picture”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Analysis Cont.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Tasks 11 and 12</a:t>
            </a:r>
          </a:p>
          <a:p>
            <a:pPr rtl="0" lvl="0">
              <a:buNone/>
            </a:pPr>
            <a:r>
              <a:rPr lang="en"/>
              <a:t>	Both these tasks involved using the internet</a:t>
            </a:r>
          </a:p>
          <a:p>
            <a:pPr rtl="0" lvl="0">
              <a:buNone/>
            </a:pPr>
            <a:r>
              <a:rPr lang="en"/>
              <a:t>	11 Needed to download netflix</a:t>
            </a:r>
          </a:p>
          <a:p>
            <a:pPr rtl="0" lvl="0">
              <a:buNone/>
            </a:pPr>
            <a:r>
              <a:rPr lang="en"/>
              <a:t>	12 Needed to visit ign.com</a:t>
            </a:r>
          </a:p>
          <a:p>
            <a:pPr rtl="0" lvl="0">
              <a:buNone/>
            </a:pPr>
            <a:r>
              <a:rPr lang="en"/>
              <a:t>	Problems with internet latency</a:t>
            </a:r>
          </a:p>
          <a:p>
            <a:pPr rtl="0" lvl="0">
              <a:buNone/>
            </a:pPr>
            <a:r>
              <a:rPr lang="en"/>
              <a:t>How to fix</a:t>
            </a:r>
          </a:p>
          <a:p>
            <a:pPr rtl="0" lvl="0">
              <a:buNone/>
            </a:pPr>
            <a:r>
              <a:rPr lang="en"/>
              <a:t>	Not an interface issue.</a:t>
            </a:r>
          </a:p>
          <a:p>
            <a:pPr>
              <a:buNone/>
            </a:pPr>
            <a:r>
              <a:rPr lang="en"/>
              <a:t>	Faster load times on internet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Task Analysis Cont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Task 13</a:t>
            </a:r>
          </a:p>
          <a:p>
            <a:pPr rtl="0" lvl="0">
              <a:buNone/>
            </a:pPr>
            <a:r>
              <a:rPr lang="en"/>
              <a:t>	Most complex task</a:t>
            </a:r>
          </a:p>
          <a:p>
            <a:pPr rtl="0" lvl="0" indent="0" marL="457200">
              <a:buNone/>
            </a:pPr>
            <a:r>
              <a:rPr lang="en"/>
              <a:t>Minimize game, open music app, play song, return to game</a:t>
            </a:r>
          </a:p>
          <a:p>
            <a:pPr rtl="0" lvl="0" indent="0" marL="457200">
              <a:buNone/>
            </a:pPr>
            <a:r>
              <a:rPr lang="en"/>
              <a:t>1 Participant could not complete</a:t>
            </a:r>
          </a:p>
          <a:p>
            <a:pPr rtl="0" lvl="0" indent="0" marL="457200">
              <a:buNone/>
            </a:pPr>
            <a:r>
              <a:rPr lang="en"/>
              <a:t>Same issues as task 5</a:t>
            </a:r>
          </a:p>
          <a:p>
            <a:pPr rtl="0" lvl="0" indent="0" marL="0">
              <a:buNone/>
            </a:pPr>
            <a:r>
              <a:rPr lang="en"/>
              <a:t>How to fix</a:t>
            </a:r>
          </a:p>
          <a:p>
            <a:pPr rtl="0" lvl="0" indent="0" marL="0">
              <a:buNone/>
            </a:pPr>
            <a:r>
              <a:rPr lang="en"/>
              <a:t>	Better indication after pressing PS Home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Survey Analysis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Gaming ability: Difference between men and women due to experience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Games gear towards men</a:t>
            </a:r>
          </a:p>
          <a:p>
            <a:pPr rtl="0" lvl="0">
              <a:buNone/>
            </a:pPr>
            <a:r>
              <a:rPr lang="en"/>
              <a:t>Touch screen improvement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Use outside of menu navigation</a:t>
            </a:r>
          </a:p>
          <a:p>
            <a:pPr rtl="0" lvl="0">
              <a:buNone/>
            </a:pPr>
            <a:r>
              <a:rPr lang="en"/>
              <a:t>Built-in Web Browser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Sluggish</a:t>
            </a:r>
          </a:p>
          <a:p>
            <a:pPr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Imprecise touch screen control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Survey Analysis Cont.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Augmented Reality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Issues with lighting due to poor quality camera</a:t>
            </a:r>
          </a:p>
          <a:p>
            <a:pPr rtl="0" lvl="0">
              <a:buNone/>
            </a:pPr>
            <a:r>
              <a:rPr lang="en"/>
              <a:t>Games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Occasional crash when returning to a game</a:t>
            </a:r>
          </a:p>
          <a:p>
            <a:pPr rtl="0" lvl="0">
              <a:buNone/>
            </a:pPr>
            <a:r>
              <a:rPr lang="en"/>
              <a:t>New user help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Tutorial for navigation</a:t>
            </a:r>
          </a:p>
          <a:p>
            <a:pPr rtl="0" lvl="0">
              <a:buNone/>
            </a:pPr>
            <a:r>
              <a:rPr lang="en"/>
              <a:t>Analog sticks</a:t>
            </a:r>
          </a:p>
          <a:p>
            <a:pPr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Too small for precise movement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Most users rated it highly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Slight issue with touch screen precision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Slight software interface problems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Overall very effective interface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Description of Interface Cont.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14 Total Buttons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X Triangle Circle and Square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Volume up Volume Down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Power on and Home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4 Directional Buttons</a:t>
            </a:r>
          </a:p>
          <a:p>
            <a:pPr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Start and Select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Description of Interface Cont.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2 Touch Pads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Front 5 Inch Display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Trebuchet MS"/>
              <a:buChar char="○"/>
            </a:pPr>
            <a:r>
              <a:rPr lang="en"/>
              <a:t>960 x 544 Resolution</a:t>
            </a:r>
          </a:p>
          <a:p>
            <a:pPr rtl="0" lvl="0" indent="-419100" marL="457200">
              <a:buClr>
                <a:schemeClr val="lt1"/>
              </a:buClr>
              <a:buSzPct val="100000"/>
              <a:buFont typeface="Trebuchet MS"/>
              <a:buChar char="●"/>
            </a:pPr>
            <a:r>
              <a:rPr lang="en"/>
              <a:t>Back Touch Sensetive Pad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2 Analog Sticks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Game and Memory Stick Duo Slot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Picture of Interface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6" name="Shape 96"/>
          <p:cNvSpPr/>
          <p:nvPr/>
        </p:nvSpPr>
        <p:spPr>
          <a:xfrm>
            <a:off y="1600200" x="1843800"/>
            <a:ext cy="4967701" cx="54432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Test Goals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  <a:r>
              <a:rPr lang="en"/>
              <a:t>Determine if the button layout is effective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Determine if the software is easy to navigate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Evaluate the effectiveness of the multi processing concept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lt1"/>
                </a:solidFill>
              </a:rPr>
              <a:t>Test Methods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Keystroke model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Used to create a baseline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Analyzed participants time vs baseline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Participants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Randomly selected from campus</a:t>
            </a:r>
          </a:p>
          <a:p>
            <a:pPr rtl="0" lvl="0">
              <a:buNone/>
            </a:pPr>
            <a:r>
              <a:rPr lang="en"/>
              <a:t>Age range: 18 - 25</a:t>
            </a:r>
          </a:p>
          <a:p>
            <a:pPr rtl="0" lvl="0">
              <a:buNone/>
            </a:pPr>
            <a:r>
              <a:rPr lang="en"/>
              <a:t>Education level: Some college</a:t>
            </a:r>
          </a:p>
          <a:p>
            <a:pPr rtl="0" lvl="0">
              <a:buNone/>
            </a:pPr>
            <a:r>
              <a:rPr lang="en"/>
              <a:t>Technical skill level: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Preliminary Questions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Likert scale</a:t>
            </a:r>
          </a:p>
          <a:p>
            <a:pPr rtl="0" lvl="0">
              <a:buNone/>
            </a:pPr>
            <a:r>
              <a:rPr lang="en"/>
              <a:t>Initial opinion of device and its features</a:t>
            </a:r>
          </a:p>
          <a:p>
            <a:pPr>
              <a:buNone/>
            </a:pPr>
            <a:r>
              <a:rPr lang="en"/>
              <a:t>Experience with handheld electronics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