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Talk about the graph in particular first. Then click to fade the arrows in and point out that task 2 and 6 were the most difficult.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ITLE_AND_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ITLE_AND_TWO_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_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/>
        </p:nvSpPr>
        <p:spPr>
          <a:xfrm>
            <a:off y="3138750" x="281250"/>
            <a:ext cy="3433499" cx="343194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4" name="Shape 24"/>
          <p:cNvSpPr txBox="1"/>
          <p:nvPr>
            <p:ph type="ctrTitle"/>
          </p:nvPr>
        </p:nvSpPr>
        <p:spPr>
          <a:xfrm>
            <a:off y="1677748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000000"/>
                </a:solidFill>
                <a:latin typeface="Droid Sans"/>
                <a:ea typeface="Droid Sans"/>
                <a:cs typeface="Droid Sans"/>
                <a:sym typeface="Droid Sans"/>
              </a:rPr>
              <a:t>Google Music Interface Usability</a:t>
            </a:r>
          </a:p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r" rtl="0" lvl="0">
              <a:buNone/>
            </a:pPr>
            <a:r>
              <a:rPr lang="en">
                <a:solidFill>
                  <a:srgbClr val="000000"/>
                </a:solidFill>
              </a:rPr>
              <a:t>Ryan Baley</a:t>
            </a:r>
          </a:p>
          <a:p>
            <a:pPr algn="r" rtl="0" lvl="0">
              <a:buNone/>
            </a:pPr>
            <a:r>
              <a:rPr lang="en">
                <a:solidFill>
                  <a:srgbClr val="000000"/>
                </a:solidFill>
              </a:rPr>
              <a:t>Chris Craig</a:t>
            </a:r>
          </a:p>
          <a:p>
            <a:pPr algn="r" rtl="0" lvl="0">
              <a:buNone/>
            </a:pPr>
            <a:r>
              <a:rPr lang="en">
                <a:solidFill>
                  <a:srgbClr val="000000"/>
                </a:solidFill>
              </a:rPr>
              <a:t>Cameron Yeager</a:t>
            </a:r>
          </a:p>
          <a:p>
            <a:pPr algn="r">
              <a:buNone/>
            </a:pPr>
            <a:r>
              <a:rPr lang="en">
                <a:solidFill>
                  <a:srgbClr val="000000"/>
                </a:solidFill>
              </a:rPr>
              <a:t>Bret Wood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30258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>
                <a:solidFill>
                  <a:srgbClr val="000000"/>
                </a:solidFill>
              </a:rPr>
              <a:t>Purpose of Project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To test the usability of Google Music, and to see how well people adapt to new applications.</a:t>
            </a:r>
          </a:p>
          <a:p>
            <a:r>
              <a:t/>
            </a:r>
          </a:p>
          <a:p>
            <a:pPr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To see if people will decide to use new applications over older preference.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Population Selection Variables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y="2180925" x="5463900"/>
            <a:ext cy="3485999" cx="2726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n"/>
              <a:t>Age range:</a:t>
            </a:r>
          </a:p>
          <a:p>
            <a:pPr rtl="0" lvl="0">
              <a:buNone/>
            </a:pPr>
            <a:r>
              <a:rPr sz="3000" lang="en"/>
              <a:t>  15-25</a:t>
            </a:r>
          </a:p>
          <a:p>
            <a:r>
              <a:t/>
            </a:r>
          </a:p>
          <a:p>
            <a:pPr rtl="0" lvl="0">
              <a:buNone/>
            </a:pPr>
            <a:r>
              <a:rPr sz="3000" lang="en"/>
              <a:t>Level of Education:</a:t>
            </a:r>
          </a:p>
          <a:p>
            <a:pPr>
              <a:buNone/>
            </a:pPr>
            <a:r>
              <a:rPr sz="3000" lang="en"/>
              <a:t>College (Majority)</a:t>
            </a:r>
          </a:p>
        </p:txBody>
      </p:sp>
      <p:sp>
        <p:nvSpPr>
          <p:cNvPr id="38" name="Shape 38"/>
          <p:cNvSpPr/>
          <p:nvPr/>
        </p:nvSpPr>
        <p:spPr>
          <a:xfrm>
            <a:off y="2180850" x="782400"/>
            <a:ext cy="3486150" cx="40671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Tasks for Participants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sz="2400" lang="en"/>
              <a:t>Open the Google Music App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sz="2400" lang="en"/>
              <a:t>Switch from “On Device” to “All Music” so you have access to all online music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sz="2400" lang="en"/>
              <a:t>Browse through “My Library” for an artist you like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sz="2400" lang="en"/>
              <a:t>Play a song from this artist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sz="2400" lang="en"/>
              <a:t>Start an “Instant Mix” with a song from this artist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sz="2400" lang="en"/>
              <a:t>Go to the “Shop” section, and pick an album from another artist you like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sz="2400" lang="en"/>
              <a:t>Go through the purchasing process, but DO NOT ACTUALLY BUY THE ALBUM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sz="2400" lang="en"/>
              <a:t>Go back to the home screen of the device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
</a:t>
            </a:r>
            <a:r>
              <a:rPr lang="en"/>
              <a:t>Result Averages</a:t>
            </a:r>
          </a:p>
        </p:txBody>
      </p:sp>
      <p:sp>
        <p:nvSpPr>
          <p:cNvPr id="50" name="Shape 50"/>
          <p:cNvSpPr/>
          <p:nvPr/>
        </p:nvSpPr>
        <p:spPr>
          <a:xfrm>
            <a:off y="1417650" x="509175"/>
            <a:ext cy="4773149" cx="81256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grpSp>
        <p:nvGrpSpPr>
          <p:cNvPr id="51" name="Shape 51"/>
          <p:cNvGrpSpPr/>
          <p:nvPr/>
        </p:nvGrpSpPr>
        <p:grpSpPr>
          <a:xfrm>
            <a:off y="6057000" x="2223000"/>
            <a:ext cy="440999" cx="3167400"/>
            <a:chOff y="6057000" x="2223000"/>
            <a:chExt cy="440999" cx="3167400"/>
          </a:xfrm>
        </p:grpSpPr>
        <p:cxnSp>
          <p:nvCxnSpPr>
            <p:cNvPr id="52" name="Shape 52"/>
            <p:cNvCxnSpPr/>
            <p:nvPr/>
          </p:nvCxnSpPr>
          <p:spPr>
            <a:xfrm>
              <a:off y="6057000" x="2223000"/>
              <a:ext cy="440999" cx="0"/>
            </a:xfrm>
            <a:prstGeom prst="straightConnector1">
              <a:avLst/>
            </a:prstGeom>
            <a:noFill/>
            <a:ln w="38100" cap="flat">
              <a:solidFill>
                <a:srgbClr val="CC0000"/>
              </a:solidFill>
              <a:prstDash val="solid"/>
              <a:round/>
              <a:headEnd w="lg" len="lg" type="none"/>
              <a:tailEnd w="lg" len="lg" type="triangle"/>
            </a:ln>
          </p:spPr>
        </p:cxnSp>
        <p:cxnSp>
          <p:nvCxnSpPr>
            <p:cNvPr id="53" name="Shape 53"/>
            <p:cNvCxnSpPr/>
            <p:nvPr/>
          </p:nvCxnSpPr>
          <p:spPr>
            <a:xfrm>
              <a:off y="6057000" x="5390400"/>
              <a:ext cy="440999" cx="0"/>
            </a:xfrm>
            <a:prstGeom prst="straightConnector1">
              <a:avLst/>
            </a:prstGeom>
            <a:noFill/>
            <a:ln w="38100" cap="flat">
              <a:solidFill>
                <a:srgbClr val="CC0000"/>
              </a:solidFill>
              <a:prstDash val="solid"/>
              <a:round/>
              <a:headEnd w="lg" len="lg" type="none"/>
              <a:tailEnd w="lg" len="lg" type="triangle"/>
            </a:ln>
          </p:spPr>
        </p:cxnSp>
      </p:grp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lang="en"/>
              <a:t>Result Averages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lang="en"/>
              <a:t>Average Reported Education Level:</a:t>
            </a:r>
          </a:p>
          <a:p>
            <a:pPr rtl="0" lvl="0">
              <a:buNone/>
            </a:pPr>
            <a:r>
              <a:rPr lang="en"/>
              <a:t>	</a:t>
            </a:r>
            <a:r>
              <a:rPr sz="2400" lang="en"/>
              <a:t>Some College</a:t>
            </a:r>
          </a:p>
          <a:p>
            <a:r>
              <a:t/>
            </a:r>
          </a:p>
          <a:p>
            <a:pPr rtl="0" lvl="0">
              <a:buNone/>
            </a:pPr>
            <a:r>
              <a:rPr b="1" lang="en"/>
              <a:t>Average Reported Smartphone Skill:</a:t>
            </a:r>
          </a:p>
          <a:p>
            <a:pPr rtl="0" lvl="0">
              <a:buNone/>
            </a:pPr>
            <a:r>
              <a:rPr lang="en"/>
              <a:t>	</a:t>
            </a:r>
            <a:r>
              <a:rPr sz="2400" lang="en"/>
              <a:t>8.125 / 10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b="1" lang="en"/>
              <a:t>Average Reported Google Music Review:</a:t>
            </a:r>
          </a:p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	</a:t>
            </a:r>
            <a:r>
              <a:rPr sz="2400" lang="en"/>
              <a:t>7.125 / 10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Issues During Testing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The most common problem was not being able to switch from music on the device to all music available to the user, including that stored online.</a:t>
            </a:r>
          </a:p>
          <a:p>
            <a:r>
              <a:t/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Another user had a problem launching the app, but that was a single instance.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/>
        </p:nvSpPr>
        <p:spPr>
          <a:xfrm>
            <a:off y="333062" x="314400"/>
            <a:ext cy="6191874" cx="34718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1" name="Shape 71"/>
          <p:cNvSpPr txBox="1"/>
          <p:nvPr/>
        </p:nvSpPr>
        <p:spPr>
          <a:xfrm>
            <a:off y="333075" x="4045500"/>
            <a:ext cy="1206000" cx="4563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3600" lang="en"/>
              <a:t>Proposed Solutions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y="1431000" x="4230000"/>
            <a:ext cy="4194000" cx="4194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3000" lang="en"/>
              <a:t>Easier access</a:t>
            </a:r>
          </a:p>
          <a:p>
            <a:r>
              <a:t/>
            </a:r>
          </a:p>
          <a:p>
            <a:pPr rtl="0" lvl="0" indent="-4191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3000" lang="en"/>
              <a:t>More descriptive language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