
<file path=[Content_Types].xml><?xml version="1.0" encoding="utf-8"?>
<Types xmlns="http://schemas.openxmlformats.org/package/2006/content-types"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3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y="9144000" cx="6858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presProps.xml" Type="http://schemas.openxmlformats.org/officeDocument/2006/relationships/presProps" Id="rId2"/><Relationship Target="slides/slide7.xml" Type="http://schemas.openxmlformats.org/officeDocument/2006/relationships/slide" Id="rId12"/><Relationship Target="theme/theme2.xml" Type="http://schemas.openxmlformats.org/officeDocument/2006/relationships/theme" Id="rId1"/><Relationship Target="slides/slide8.xml" Type="http://schemas.openxmlformats.org/officeDocument/2006/relationships/slide" Id="rId13"/><Relationship Target="slideMasters/slideMaster1.xml" Type="http://schemas.openxmlformats.org/officeDocument/2006/relationships/slideMaster" Id="rId4"/><Relationship Target="slides/slide5.xml" Type="http://schemas.openxmlformats.org/officeDocument/2006/relationships/slide" Id="rId10"/><Relationship Target="tableStyles.xml" Type="http://schemas.openxmlformats.org/officeDocument/2006/relationships/tableStyles" Id="rId3"/><Relationship Target="slides/slide6.xml" Type="http://schemas.openxmlformats.org/officeDocument/2006/relationships/slide" Id="rId11"/><Relationship Target="slides/slide4.xml" Type="http://schemas.openxmlformats.org/officeDocument/2006/relationships/slide" Id="rId9"/><Relationship Target="slides/slide1.xml" Type="http://schemas.openxmlformats.org/officeDocument/2006/relationships/slide" Id="rId6"/><Relationship Target="notesMasters/notesMaster1.xml" Type="http://schemas.openxmlformats.org/officeDocument/2006/relationships/notesMaster" Id="rId5"/><Relationship Target="slides/slide3.xml" Type="http://schemas.openxmlformats.org/officeDocument/2006/relationships/slide" Id="rId8"/><Relationship Target="slides/slide2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1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6" name="Shape 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" name="Shape 27"/>
          <p:cNvSpPr/>
          <p:nvPr>
            <p:ph idx="2" type="sldImg"/>
          </p:nvPr>
        </p:nvSpPr>
        <p:spPr>
          <a:xfrm>
            <a:off y="685800" x="1143225"/>
            <a:ext cy="3429000" cx="4572225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2" name="Shape 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3" name="Shape 33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4" name="Shape 34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9" name="Shape 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0" name="Shape 40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1" name="Shape 41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5" name="Shape 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6" name="Shape 46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7" name="Shape 47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4" name="Shape 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5" name="Shape 55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lang="en"/>
              <a:t>Talk about the graph in particular first. Then click to fade the arrows in and point out that task 2 and 6 were the most difficult.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0" name="Shape 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6" name="Shape 6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7" name="Shape 67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3" name="Shape 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y="685800" x="1143225"/>
            <a:ext cy="3429000" cx="4572299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id="7" name="Shape 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" name="Shape 8"/>
          <p:cNvSpPr txBox="1"/>
          <p:nvPr>
            <p:ph idx="1" type="subTitle"/>
          </p:nvPr>
        </p:nvSpPr>
        <p:spPr>
          <a:xfrm>
            <a:off y="3786737" x="685800"/>
            <a:ext cy="1046400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indent="19050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100000"/>
              <a:buFont typeface="Arial"/>
              <a:buNone/>
              <a:defRPr strike="noStrike" u="none" b="0" cap="none" baseline="0" sz="300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Shape 9"/>
          <p:cNvSpPr txBox="1"/>
          <p:nvPr>
            <p:ph type="ctrTitle"/>
          </p:nvPr>
        </p:nvSpPr>
        <p:spPr>
          <a:xfrm>
            <a:off y="2111123" x="685800"/>
            <a:ext cy="1546500" cx="77724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ctr" rtl="0" indent="3048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48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ITLE_AND_BODY">
    <p:spTree>
      <p:nvGrpSpPr>
        <p:cNvPr id="10" name="Shape 1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" name="Shape 11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ITLE_AND_TWO_COLUMNS">
    <p:spTree>
      <p:nvGrpSpPr>
        <p:cNvPr id="13" name="Shape 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" name="Shape 1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" type="body"/>
          </p:nvPr>
        </p:nvSpPr>
        <p:spPr>
          <a:xfrm>
            <a:off y="1600200" x="457200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  <p:sp>
        <p:nvSpPr>
          <p:cNvPr id="16" name="Shape 16"/>
          <p:cNvSpPr txBox="1"/>
          <p:nvPr>
            <p:ph idx="2" type="body"/>
          </p:nvPr>
        </p:nvSpPr>
        <p:spPr>
          <a:xfrm>
            <a:off y="1600200" x="4692273"/>
            <a:ext cy="4967700" cx="39945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_ONLY">
    <p:spTree>
      <p:nvGrpSpPr>
        <p:cNvPr id="17" name="Shape 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>
              <a:spcBef>
                <a:spcPts val="0"/>
              </a:spcBef>
              <a:buSzPct val="100000"/>
              <a:buFont typeface="Arial"/>
              <a:buNone/>
              <a:def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id="19" name="Shape 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" name="Shape 20"/>
          <p:cNvSpPr txBox="1"/>
          <p:nvPr>
            <p:ph idx="1" type="body"/>
          </p:nvPr>
        </p:nvSpPr>
        <p:spPr>
          <a:xfrm>
            <a:off y="5875078" x="457200"/>
            <a:ext cy="692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2pPr>
            <a:lvl3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3pPr>
            <a:lvl4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5pPr>
            <a:lvl6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6pPr>
            <a:lvl7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66666"/>
              <a:buFont typeface="Arial"/>
              <a:buChar char="•"/>
              <a:defRPr sz="1800">
                <a:solidFill>
                  <a:schemeClr val="dk1"/>
                </a:solidFill>
              </a:defRPr>
            </a:lvl7pPr>
            <a:lvl8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Char char="o"/>
              <a:defRPr sz="1800">
                <a:solidFill>
                  <a:schemeClr val="dk1"/>
                </a:solidFill>
              </a:defRPr>
            </a:lvl8pPr>
            <a:lvl9pPr algn="ctr" rtl="0" indent="-285750" marL="2857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Wingdings"/>
              <a:buChar char="§"/>
              <a:defRPr sz="18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3.xml" Type="http://schemas.openxmlformats.org/officeDocument/2006/relationships/theme" Id="rId7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lt1"/>
            </a:gs>
            <a:gs pos="30000">
              <a:schemeClr val="lt1"/>
            </a:gs>
            <a:gs pos="100000">
              <a:schemeClr val="lt2"/>
            </a:gs>
          </a:gsLst>
          <a:path path="circle">
            <a:fillToRect t="50%" b="50%" r="50%" l="50%"/>
          </a:path>
          <a:tileRect/>
        </a:gra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" name="Shape 5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b" anchorCtr="0"/>
          <a:lstStyle>
            <a:lvl1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228600" mar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None/>
              <a:defRPr strike="noStrike" u="none" b="1" cap="none" baseline="0" sz="360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" name="Shape 6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  <a:noFill/>
          <a:ln>
            <a:noFill/>
          </a:ln>
        </p:spPr>
        <p:txBody>
          <a:bodyPr bIns="91425" rIns="91425" lIns="91425" tIns="91425" anchor="t" anchorCtr="0"/>
          <a:lstStyle>
            <a:lvl1pPr algn="l" rtl="0" indent="-342900" marL="342900">
              <a:spcBef>
                <a:spcPts val="600"/>
              </a:spcBef>
              <a:buClr>
                <a:srgbClr val="000000"/>
              </a:buClr>
              <a:buSzPct val="166666"/>
              <a:buFont typeface="Arial"/>
              <a:buChar char="•"/>
              <a:defRPr strike="noStrike" u="none" b="0" cap="none" baseline="0" sz="30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 indent="-285750" marL="742950">
              <a:spcBef>
                <a:spcPts val="480"/>
              </a:spcBef>
              <a:buClr>
                <a:srgbClr val="000000"/>
              </a:buClr>
              <a:buSzPct val="100000"/>
              <a:buFont typeface="Courier New"/>
              <a:buChar char="o"/>
              <a:defRPr strike="noStrike" u="none" b="0" cap="none" baseline="0" sz="24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 indent="-228600" marL="1143000">
              <a:spcBef>
                <a:spcPts val="480"/>
              </a:spcBef>
              <a:buClr>
                <a:srgbClr val="000000"/>
              </a:buClr>
              <a:buSzPct val="100000"/>
              <a:buFont typeface="Wingdings"/>
              <a:buChar char="§"/>
              <a:defRPr strike="noStrike" u="none" b="0" cap="none" baseline="0" sz="24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 indent="-228600" marL="1600200">
              <a:spcBef>
                <a:spcPts val="360"/>
              </a:spcBef>
              <a:buClr>
                <a:srgbClr val="000000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 indent="-228600" marL="2057400">
              <a:spcBef>
                <a:spcPts val="360"/>
              </a:spcBef>
              <a:buClr>
                <a:srgbClr val="000000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algn="l" rtl="0" indent="-228600" marL="2514600">
              <a:spcBef>
                <a:spcPts val="360"/>
              </a:spcBef>
              <a:buClr>
                <a:srgbClr val="000000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algn="l" rtl="0" indent="-228600" marL="2971800">
              <a:spcBef>
                <a:spcPts val="360"/>
              </a:spcBef>
              <a:buClr>
                <a:srgbClr val="000000"/>
              </a:buClr>
              <a:buSzPct val="166666"/>
              <a:buFont typeface="Arial"/>
              <a:buChar char="•"/>
              <a:defRPr strike="noStrike" u="none" b="0" cap="none" baseline="0" sz="18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algn="l" rtl="0" indent="-228600" marL="3429000">
              <a:spcBef>
                <a:spcPts val="360"/>
              </a:spcBef>
              <a:buClr>
                <a:srgbClr val="000000"/>
              </a:buClr>
              <a:buSzPct val="100000"/>
              <a:buFont typeface="Courier New"/>
              <a:buChar char="o"/>
              <a:defRPr strike="noStrike" u="none" b="0" cap="none" baseline="0" sz="18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algn="l" rtl="0" indent="-228600" marL="3886200">
              <a:spcBef>
                <a:spcPts val="360"/>
              </a:spcBef>
              <a:buClr>
                <a:srgbClr val="000000"/>
              </a:buClr>
              <a:buSzPct val="100000"/>
              <a:buFont typeface="Wingdings"/>
              <a:buChar char="§"/>
              <a:defRPr strike="noStrike" u="none" b="0" cap="none" baseline="0" sz="180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3.png" Type="http://schemas.openxmlformats.org/officeDocument/2006/relationships/image" Id="rId3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2.xml" Type="http://schemas.openxmlformats.org/officeDocument/2006/relationships/slideLayout" Id="rId1"/><Relationship Target="../media/image01.png" Type="http://schemas.openxmlformats.org/officeDocument/2006/relationships/image" Id="rId3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4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2.xml" Type="http://schemas.openxmlformats.org/officeDocument/2006/relationships/slideLayout" Id="rId1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02.pn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" name="Shape 23"/>
          <p:cNvSpPr/>
          <p:nvPr/>
        </p:nvSpPr>
        <p:spPr>
          <a:xfrm>
            <a:off y="3138750" x="281250"/>
            <a:ext cy="3433499" cx="3431949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  <p:sp>
        <p:nvSpPr>
          <p:cNvPr id="24" name="Shape 24"/>
          <p:cNvSpPr txBox="1"/>
          <p:nvPr>
            <p:ph type="ctrTitle"/>
          </p:nvPr>
        </p:nvSpPr>
        <p:spPr>
          <a:xfrm>
            <a:off y="1677748" x="685800"/>
            <a:ext cy="1546500" cx="77724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>
              <a:buNone/>
            </a:pPr>
            <a:r>
              <a:rPr lang="en">
                <a:solidFill>
                  <a:srgbClr val="000000"/>
                </a:solidFill>
                <a:latin typeface="Droid Sans"/>
                <a:ea typeface="Droid Sans"/>
                <a:cs typeface="Droid Sans"/>
                <a:sym typeface="Droid Sans"/>
              </a:rPr>
              <a:t>Google Music Interface Usability</a:t>
            </a:r>
          </a:p>
        </p:txBody>
      </p:sp>
      <p:sp>
        <p:nvSpPr>
          <p:cNvPr id="25" name="Shape 25"/>
          <p:cNvSpPr txBox="1"/>
          <p:nvPr>
            <p:ph idx="1" type="subTitle"/>
          </p:nvPr>
        </p:nvSpPr>
        <p:spPr>
          <a:xfrm>
            <a:off y="3786737" x="685800"/>
            <a:ext cy="1046317" cx="77724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algn="r" rtl="0" lvl="0">
              <a:buNone/>
            </a:pPr>
            <a:r>
              <a:rPr lang="en">
                <a:solidFill>
                  <a:srgbClr val="000000"/>
                </a:solidFill>
              </a:rPr>
              <a:t>Ryan Baley</a:t>
            </a:r>
          </a:p>
          <a:p>
            <a:pPr algn="r" rtl="0" lvl="0">
              <a:buNone/>
            </a:pPr>
            <a:r>
              <a:rPr lang="en">
                <a:solidFill>
                  <a:srgbClr val="000000"/>
                </a:solidFill>
              </a:rPr>
              <a:t>Chris Craig</a:t>
            </a:r>
          </a:p>
          <a:p>
            <a:pPr algn="r" rtl="0" lvl="0">
              <a:buNone/>
            </a:pPr>
            <a:r>
              <a:rPr lang="en">
                <a:solidFill>
                  <a:srgbClr val="000000"/>
                </a:solidFill>
              </a:rPr>
              <a:t>Cameron Yeager</a:t>
            </a:r>
          </a:p>
          <a:p>
            <a:pPr algn="r">
              <a:buNone/>
            </a:pPr>
            <a:r>
              <a:rPr lang="en">
                <a:solidFill>
                  <a:srgbClr val="000000"/>
                </a:solidFill>
              </a:rPr>
              <a:t>Bret Wood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9" name="Shape 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0" name="Shape 30"/>
          <p:cNvSpPr txBox="1"/>
          <p:nvPr>
            <p:ph type="title"/>
          </p:nvPr>
        </p:nvSpPr>
        <p:spPr>
          <a:xfrm>
            <a:off y="30258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>
              <a:buNone/>
            </a:pPr>
            <a:r>
              <a:rPr lang="en">
                <a:solidFill>
                  <a:srgbClr val="000000"/>
                </a:solidFill>
              </a:rPr>
              <a:t>Purpose of Project</a:t>
            </a:r>
          </a:p>
        </p:txBody>
      </p:sp>
      <p:sp>
        <p:nvSpPr>
          <p:cNvPr id="31" name="Shape 31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000000"/>
                </a:solidFill>
              </a:rPr>
              <a:t>To test the usability of Google Music, and to see how well people adapt to new applications.</a:t>
            </a:r>
          </a:p>
          <a:p>
            <a:r>
              <a:t/>
            </a:r>
          </a:p>
          <a:p>
            <a:pPr lvl="0" indent="-419100" marL="45720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>
                <a:solidFill>
                  <a:srgbClr val="000000"/>
                </a:solidFill>
              </a:rPr>
              <a:t>To see if people will decide to use new applications over older preference.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35" name="Shape 3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>
              <a:buNone/>
            </a:pPr>
            <a:r>
              <a:rPr lang="en"/>
              <a:t>Population Selection Variables</a:t>
            </a:r>
          </a:p>
        </p:txBody>
      </p:sp>
      <p:sp>
        <p:nvSpPr>
          <p:cNvPr id="37" name="Shape 37"/>
          <p:cNvSpPr txBox="1"/>
          <p:nvPr/>
        </p:nvSpPr>
        <p:spPr>
          <a:xfrm>
            <a:off y="2180925" x="5463900"/>
            <a:ext cy="3485999" cx="2726999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sz="3000" lang="en"/>
              <a:t>Age range:</a:t>
            </a:r>
          </a:p>
          <a:p>
            <a:pPr rtl="0" lvl="0">
              <a:buNone/>
            </a:pPr>
            <a:r>
              <a:rPr sz="3000" lang="en"/>
              <a:t>  15-25</a:t>
            </a:r>
          </a:p>
          <a:p>
            <a:r>
              <a:t/>
            </a:r>
          </a:p>
          <a:p>
            <a:pPr rtl="0" lvl="0">
              <a:buNone/>
            </a:pPr>
            <a:r>
              <a:rPr sz="3000" lang="en"/>
              <a:t>Level of Education:</a:t>
            </a:r>
          </a:p>
          <a:p>
            <a:pPr>
              <a:buNone/>
            </a:pPr>
            <a:r>
              <a:rPr sz="3000" lang="en"/>
              <a:t>College (Majority)</a:t>
            </a:r>
          </a:p>
        </p:txBody>
      </p:sp>
      <p:sp>
        <p:nvSpPr>
          <p:cNvPr id="38" name="Shape 38"/>
          <p:cNvSpPr/>
          <p:nvPr/>
        </p:nvSpPr>
        <p:spPr>
          <a:xfrm>
            <a:off y="2180850" x="782400"/>
            <a:ext cy="3486150" cx="406717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2" name="Shape 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>
              <a:buNone/>
            </a:pPr>
            <a:r>
              <a:rPr lang="en"/>
              <a:t>Tasks for Participants</a:t>
            </a:r>
          </a:p>
        </p:txBody>
      </p:sp>
      <p:sp>
        <p:nvSpPr>
          <p:cNvPr id="44" name="Shape 44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381000" marL="45720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sz="2400" lang="en"/>
              <a:t>Open the Google Music App</a:t>
            </a:r>
          </a:p>
          <a:p>
            <a:pPr rtl="0" lvl="0" indent="-381000" marL="45720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sz="2400" lang="en"/>
              <a:t>Switch from “On Device” to “All Music” so you have access to all online music</a:t>
            </a:r>
          </a:p>
          <a:p>
            <a:pPr rtl="0" lvl="0" indent="-381000" marL="45720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sz="2400" lang="en"/>
              <a:t>Browse through “My Library” for an artist you like</a:t>
            </a:r>
          </a:p>
          <a:p>
            <a:pPr rtl="0" lvl="0" indent="-381000" marL="45720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sz="2400" lang="en"/>
              <a:t>Play a song from this artist</a:t>
            </a:r>
          </a:p>
          <a:p>
            <a:pPr rtl="0" lvl="0" indent="-381000" marL="45720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sz="2400" lang="en"/>
              <a:t>Start an “Instant Mix” with a song from this artist</a:t>
            </a:r>
          </a:p>
          <a:p>
            <a:pPr rtl="0" lvl="0" indent="-381000" marL="45720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sz="2400" lang="en"/>
              <a:t>Go to the “Shop” section, and pick an album from another artist you like</a:t>
            </a:r>
          </a:p>
          <a:p>
            <a:pPr rtl="0" lvl="0" indent="-381000" marL="457200">
              <a:lnSpc>
                <a:spcPct val="115000"/>
              </a:lnSpc>
              <a:spcBef>
                <a:spcPts val="0"/>
              </a:spcBef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sz="2400" lang="en"/>
              <a:t>Go through the purchasing process, but DO NOT ACTUALLY BUY THE ALBUM</a:t>
            </a:r>
          </a:p>
          <a:p>
            <a:pPr rtl="0" lvl="0" indent="-381000" marL="4572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rgbClr val="000000"/>
              </a:buClr>
              <a:buSzPct val="100000"/>
              <a:buFont typeface="Arial"/>
              <a:buAutoNum type="arabicPeriod"/>
            </a:pPr>
            <a:r>
              <a:rPr sz="2400" lang="en"/>
              <a:t>Go back to the home screen of the device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48" name="Shape 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9" name="Shape 49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>
              <a:buNone/>
            </a:pPr>
            <a:r>
              <a:rPr lang="en"/>
              <a:t>
</a:t>
            </a:r>
            <a:r>
              <a:rPr lang="en"/>
              <a:t>Result Averages</a:t>
            </a:r>
          </a:p>
        </p:txBody>
      </p:sp>
      <p:sp>
        <p:nvSpPr>
          <p:cNvPr id="50" name="Shape 50"/>
          <p:cNvSpPr/>
          <p:nvPr/>
        </p:nvSpPr>
        <p:spPr>
          <a:xfrm>
            <a:off y="1417650" x="509175"/>
            <a:ext cy="4773149" cx="812565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grpSp>
        <p:nvGrpSpPr>
          <p:cNvPr id="51" name="Shape 51"/>
          <p:cNvGrpSpPr/>
          <p:nvPr/>
        </p:nvGrpSpPr>
        <p:grpSpPr>
          <a:xfrm>
            <a:off y="6057000" x="2223000"/>
            <a:ext cy="440999" cx="3167400"/>
            <a:chOff y="6057000" x="2223000"/>
            <a:chExt cy="440999" cx="3167400"/>
          </a:xfrm>
        </p:grpSpPr>
        <p:cxnSp>
          <p:nvCxnSpPr>
            <p:cNvPr id="52" name="Shape 52"/>
            <p:cNvCxnSpPr/>
            <p:nvPr/>
          </p:nvCxnSpPr>
          <p:spPr>
            <a:xfrm>
              <a:off y="6057000" x="2223000"/>
              <a:ext cy="440999" cx="0"/>
            </a:xfrm>
            <a:prstGeom prst="straightConnector1">
              <a:avLst/>
            </a:prstGeom>
            <a:noFill/>
            <a:ln w="38100" cap="flat">
              <a:solidFill>
                <a:srgbClr val="CC0000"/>
              </a:solidFill>
              <a:prstDash val="solid"/>
              <a:round/>
              <a:headEnd w="lg" len="lg" type="none"/>
              <a:tailEnd w="lg" len="lg" type="triangle"/>
            </a:ln>
          </p:spPr>
        </p:cxnSp>
        <p:cxnSp>
          <p:nvCxnSpPr>
            <p:cNvPr id="53" name="Shape 53"/>
            <p:cNvCxnSpPr/>
            <p:nvPr/>
          </p:nvCxnSpPr>
          <p:spPr>
            <a:xfrm>
              <a:off y="6057000" x="5390400"/>
              <a:ext cy="440999" cx="0"/>
            </a:xfrm>
            <a:prstGeom prst="straightConnector1">
              <a:avLst/>
            </a:prstGeom>
            <a:noFill/>
            <a:ln w="38100" cap="flat">
              <a:solidFill>
                <a:srgbClr val="CC0000"/>
              </a:solidFill>
              <a:prstDash val="solid"/>
              <a:round/>
              <a:headEnd w="lg" len="lg" type="none"/>
              <a:tailEnd w="lg" len="lg" type="triangle"/>
            </a:ln>
          </p:spPr>
        </p:cxnSp>
      </p:grpSp>
    </p:spTree>
  </p:cSld>
  <p:clrMapOvr>
    <a:masterClrMapping/>
  </p:clrMapOvr>
  <p:transition spd="slow">
    <p:cut/>
  </p:transition>
  <p:timing>
    <p:tnLst>
      <p:par>
        <p:cTn restart="never" dur="indefinite" nodeType="tmRoot">
          <p:childTnLst>
            <p:seq nextAc="seek" concurrent="1">
              <p:cTn id="2" dur="indefinite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ID="10" fill="hold" presetSubtype="0" presetClass="entr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57" name="Shape 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 rtl="0" lvl="0">
              <a:buNone/>
            </a:pPr>
            <a:r>
              <a:rPr lang="en"/>
              <a:t>Result Averages</a:t>
            </a:r>
          </a:p>
        </p:txBody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>
              <a:buNone/>
            </a:pPr>
            <a:r>
              <a:rPr b="1" lang="en"/>
              <a:t>Average Reported Education Level:</a:t>
            </a:r>
          </a:p>
          <a:p>
            <a:pPr rtl="0" lvl="0">
              <a:buNone/>
            </a:pPr>
            <a:r>
              <a:rPr lang="en"/>
              <a:t>	</a:t>
            </a:r>
            <a:r>
              <a:rPr sz="2400" lang="en"/>
              <a:t>Some College</a:t>
            </a:r>
          </a:p>
          <a:p>
            <a:r>
              <a:t/>
            </a:r>
          </a:p>
          <a:p>
            <a:pPr rtl="0" lvl="0">
              <a:buNone/>
            </a:pPr>
            <a:r>
              <a:rPr b="1" lang="en"/>
              <a:t>Average Reported Smartphone Skill:</a:t>
            </a:r>
          </a:p>
          <a:p>
            <a:pPr rtl="0" lvl="0">
              <a:buNone/>
            </a:pPr>
            <a:r>
              <a:rPr lang="en"/>
              <a:t>	</a:t>
            </a:r>
            <a:r>
              <a:rPr sz="2400" lang="en"/>
              <a:t>8.125 / 10</a:t>
            </a:r>
          </a:p>
          <a:p>
            <a:r>
              <a:t/>
            </a:r>
          </a:p>
          <a:p>
            <a:pPr rtl="0" lvl="0">
              <a:buClr>
                <a:srgbClr val="000000"/>
              </a:buClr>
              <a:buSzPct val="36666"/>
              <a:buFont typeface="Arial"/>
              <a:buNone/>
            </a:pPr>
            <a:r>
              <a:rPr b="1" lang="en"/>
              <a:t>Average Reported Google Music Review:</a:t>
            </a:r>
          </a:p>
          <a:p>
            <a:pPr lvl="0">
              <a:buClr>
                <a:srgbClr val="000000"/>
              </a:buClr>
              <a:buSzPct val="36666"/>
              <a:buFont typeface="Arial"/>
              <a:buNone/>
            </a:pPr>
            <a:r>
              <a:rPr lang="en"/>
              <a:t>	</a:t>
            </a:r>
            <a:r>
              <a:rPr sz="2400" lang="en"/>
              <a:t>7.125 / 10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3" name="Shape 6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y="274637" x="457200"/>
            <a:ext cy="1143000" cx="8229600"/>
          </a:xfrm>
          <a:prstGeom prst="rect">
            <a:avLst/>
          </a:prstGeom>
        </p:spPr>
        <p:txBody>
          <a:bodyPr bIns="91425" rIns="91425" lIns="91425" tIns="91425" anchor="b" anchorCtr="0">
            <a:noAutofit/>
          </a:bodyPr>
          <a:lstStyle/>
          <a:p>
            <a:pPr algn="ctr">
              <a:buNone/>
            </a:pPr>
            <a:r>
              <a:rPr lang="en"/>
              <a:t>Issues During Testing</a:t>
            </a:r>
          </a:p>
        </p:txBody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y="1600200" x="457200"/>
            <a:ext cy="4967700" cx="82296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The most common problem was not being able to switch from music on the device to all music available to the user, including that stored online.</a:t>
            </a:r>
          </a:p>
          <a:p>
            <a:r>
              <a:t/>
            </a:r>
          </a:p>
          <a:p>
            <a:pPr rtl="0" lvl="0" indent="-419100" marL="457200">
              <a:buClr>
                <a:srgbClr val="000000"/>
              </a:buClr>
              <a:buSzPct val="100000"/>
              <a:buFont typeface="Arial"/>
              <a:buChar char="●"/>
            </a:pPr>
            <a:r>
              <a:rPr lang="en"/>
              <a:t>Another user had a problem launching the app, but that was a single instance.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9" name="Shape 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0" name="Shape 70"/>
          <p:cNvSpPr/>
          <p:nvPr/>
        </p:nvSpPr>
        <p:spPr>
          <a:xfrm>
            <a:off y="333062" x="314400"/>
            <a:ext cy="6191874" cx="347182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71" name="Shape 71"/>
          <p:cNvSpPr txBox="1"/>
          <p:nvPr/>
        </p:nvSpPr>
        <p:spPr>
          <a:xfrm>
            <a:off y="333075" x="4045500"/>
            <a:ext cy="1206000" cx="4563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>
              <a:buNone/>
            </a:pPr>
            <a:r>
              <a:rPr b="1" sz="3600" lang="en"/>
              <a:t>Proposed Solutions</a:t>
            </a:r>
          </a:p>
        </p:txBody>
      </p:sp>
      <p:sp>
        <p:nvSpPr>
          <p:cNvPr id="72" name="Shape 72"/>
          <p:cNvSpPr txBox="1"/>
          <p:nvPr/>
        </p:nvSpPr>
        <p:spPr>
          <a:xfrm>
            <a:off y="1431000" x="4230000"/>
            <a:ext cy="4194000" cx="4194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>
            <a:pPr rtl="0" lvl="0" indent="-419100" marL="457200">
              <a:buClr>
                <a:srgbClr val="000000"/>
              </a:buClr>
              <a:buSzPct val="100000"/>
              <a:buFont typeface="Arial"/>
              <a:buChar char="●"/>
            </a:pPr>
            <a:r>
              <a:rPr sz="3000" lang="en"/>
              <a:t>Easier access</a:t>
            </a:r>
          </a:p>
          <a:p>
            <a:r>
              <a:t/>
            </a:r>
          </a:p>
          <a:p>
            <a:pPr rtl="0" lvl="0" indent="-419100" marL="457200">
              <a:buClr>
                <a:srgbClr val="000000"/>
              </a:buClr>
              <a:buSzPct val="100000"/>
              <a:buFont typeface="Arial"/>
              <a:buChar char="●"/>
            </a:pPr>
            <a:r>
              <a:rPr sz="3000" lang="en"/>
              <a:t>More descriptive language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