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4" r:id="rId4"/>
    <p:sldId id="265" r:id="rId5"/>
    <p:sldId id="258" r:id="rId6"/>
    <p:sldId id="259" r:id="rId7"/>
    <p:sldId id="260" r:id="rId8"/>
    <p:sldId id="261" r:id="rId9"/>
    <p:sldId id="262" r:id="rId10"/>
    <p:sldId id="263"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p:normalViewPr>
  <p:slideViewPr>
    <p:cSldViewPr snapToGrid="0">
      <p:cViewPr varScale="1">
        <p:scale>
          <a:sx n="101" d="100"/>
          <a:sy n="101" d="100"/>
        </p:scale>
        <p:origin x="-36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C57548-223E-43DC-8C4F-95609A6CE695}"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406684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193522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414495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7349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3860040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C57548-223E-43DC-8C4F-95609A6CE695}" type="datetimeFigureOut">
              <a:rPr lang="en-US" smtClean="0"/>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3699508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7C57548-223E-43DC-8C4F-95609A6CE695}" type="datetimeFigureOut">
              <a:rPr lang="en-US" smtClean="0"/>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1434148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57548-223E-43DC-8C4F-95609A6CE695}"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308924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57548-223E-43DC-8C4F-95609A6CE695}"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115548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C57548-223E-43DC-8C4F-95609A6CE695}"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91472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C57548-223E-43DC-8C4F-95609A6CE695}" type="datetimeFigureOut">
              <a:rPr lang="en-US" smtClean="0"/>
              <a:t>10/2/13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22592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95334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C57548-223E-43DC-8C4F-95609A6CE695}" type="datetimeFigureOut">
              <a:rPr lang="en-US" smtClean="0"/>
              <a:t>10/2/13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344848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C57548-223E-43DC-8C4F-95609A6CE695}" type="datetimeFigureOut">
              <a:rPr lang="en-US" smtClean="0"/>
              <a:t>10/2/13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32567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C57548-223E-43DC-8C4F-95609A6CE695}" type="datetimeFigureOut">
              <a:rPr lang="en-US" smtClean="0"/>
              <a:t>10/2/13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216599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225057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57548-223E-43DC-8C4F-95609A6CE695}" type="datetimeFigureOut">
              <a:rPr lang="en-US" smtClean="0"/>
              <a:t>10/2/13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995908-784F-4A24-B5E1-B1181E21DB6C}" type="slidenum">
              <a:rPr lang="en-US" smtClean="0"/>
              <a:t>‹#›</a:t>
            </a:fld>
            <a:endParaRPr lang="en-US"/>
          </a:p>
        </p:txBody>
      </p:sp>
    </p:spTree>
    <p:extLst>
      <p:ext uri="{BB962C8B-B14F-4D97-AF65-F5344CB8AC3E}">
        <p14:creationId xmlns:p14="http://schemas.microsoft.com/office/powerpoint/2010/main" val="3020416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7C57548-223E-43DC-8C4F-95609A6CE695}" type="datetimeFigureOut">
              <a:rPr lang="en-US" smtClean="0"/>
              <a:t>10/2/13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995908-784F-4A24-B5E1-B1181E21DB6C}" type="slidenum">
              <a:rPr lang="en-US" smtClean="0"/>
              <a:t>‹#›</a:t>
            </a:fld>
            <a:endParaRPr lang="en-US"/>
          </a:p>
        </p:txBody>
      </p:sp>
    </p:spTree>
    <p:extLst>
      <p:ext uri="{BB962C8B-B14F-4D97-AF65-F5344CB8AC3E}">
        <p14:creationId xmlns:p14="http://schemas.microsoft.com/office/powerpoint/2010/main" val="72758625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724415"/>
            <a:ext cx="8676222" cy="3200400"/>
          </a:xfrm>
        </p:spPr>
        <p:txBody>
          <a:bodyPr/>
          <a:lstStyle/>
          <a:p>
            <a:r>
              <a:rPr lang="en-US" dirty="0" smtClean="0"/>
              <a:t>Evaluating the Steam Application</a:t>
            </a:r>
            <a:endParaRPr lang="en-US" dirty="0"/>
          </a:p>
        </p:txBody>
      </p:sp>
      <p:sp>
        <p:nvSpPr>
          <p:cNvPr id="3" name="Subtitle 2"/>
          <p:cNvSpPr>
            <a:spLocks noGrp="1"/>
          </p:cNvSpPr>
          <p:nvPr>
            <p:ph type="subTitle" idx="1"/>
          </p:nvPr>
        </p:nvSpPr>
        <p:spPr>
          <a:xfrm>
            <a:off x="1751012" y="4950910"/>
            <a:ext cx="8676222" cy="1905000"/>
          </a:xfrm>
        </p:spPr>
        <p:txBody>
          <a:bodyPr/>
          <a:lstStyle/>
          <a:p>
            <a:r>
              <a:rPr lang="en-US" dirty="0" smtClean="0"/>
              <a:t>Paul </a:t>
            </a:r>
            <a:r>
              <a:rPr lang="en-US" dirty="0" err="1" smtClean="0"/>
              <a:t>Selice</a:t>
            </a:r>
            <a:r>
              <a:rPr lang="en-US" dirty="0" smtClean="0"/>
              <a:t>, Joseph </a:t>
            </a:r>
            <a:r>
              <a:rPr lang="en-US" dirty="0" err="1" smtClean="0"/>
              <a:t>Gaudreau</a:t>
            </a:r>
            <a:r>
              <a:rPr lang="en-US" dirty="0" smtClean="0"/>
              <a:t>, Steve </a:t>
            </a:r>
            <a:r>
              <a:rPr lang="en-US" dirty="0" err="1" smtClean="0"/>
              <a:t>Sandifer</a:t>
            </a:r>
            <a:r>
              <a:rPr lang="en-US" dirty="0" smtClean="0"/>
              <a:t>, and Hon Lee</a:t>
            </a:r>
          </a:p>
          <a:p>
            <a:r>
              <a:rPr lang="en-US" dirty="0" smtClean="0"/>
              <a:t>Group 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0" y="259136"/>
            <a:ext cx="2857500" cy="2857500"/>
          </a:xfrm>
          <a:prstGeom prst="rect">
            <a:avLst/>
          </a:prstGeom>
        </p:spPr>
      </p:pic>
    </p:spTree>
    <p:extLst>
      <p:ext uri="{BB962C8B-B14F-4D97-AF65-F5344CB8AC3E}">
        <p14:creationId xmlns:p14="http://schemas.microsoft.com/office/powerpoint/2010/main" val="422165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407" y="1"/>
            <a:ext cx="11477586" cy="6717676"/>
          </a:xfrm>
        </p:spPr>
      </p:pic>
      <p:sp>
        <p:nvSpPr>
          <p:cNvPr id="6" name="Rectangle 5"/>
          <p:cNvSpPr/>
          <p:nvPr/>
        </p:nvSpPr>
        <p:spPr>
          <a:xfrm>
            <a:off x="3732756" y="150313"/>
            <a:ext cx="901874" cy="363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09129" y="1"/>
            <a:ext cx="901874" cy="363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55309" y="1352811"/>
            <a:ext cx="789139" cy="325677"/>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01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a:t>
            </a:r>
            <a:endParaRPr lang="en-US" dirty="0"/>
          </a:p>
        </p:txBody>
      </p:sp>
      <p:sp>
        <p:nvSpPr>
          <p:cNvPr id="3" name="Content Placeholder 2"/>
          <p:cNvSpPr>
            <a:spLocks noGrp="1"/>
          </p:cNvSpPr>
          <p:nvPr>
            <p:ph idx="1"/>
          </p:nvPr>
        </p:nvSpPr>
        <p:spPr/>
        <p:txBody>
          <a:bodyPr/>
          <a:lstStyle/>
          <a:p>
            <a:r>
              <a:rPr lang="en-US" dirty="0" smtClean="0"/>
              <a:t>Were you able to complete all of the tasks?</a:t>
            </a:r>
          </a:p>
          <a:p>
            <a:r>
              <a:rPr lang="en-US" dirty="0" smtClean="0"/>
              <a:t>Did you find the Steam application easy to use and understand?</a:t>
            </a:r>
          </a:p>
          <a:p>
            <a:r>
              <a:rPr lang="en-US" dirty="0" smtClean="0"/>
              <a:t>Did you feel that your information (Signup, purchasing information) was secure?</a:t>
            </a:r>
          </a:p>
          <a:p>
            <a:r>
              <a:rPr lang="en-US" dirty="0" smtClean="0"/>
              <a:t>Would you recommend the Steam store to a friend or family member</a:t>
            </a:r>
            <a:r>
              <a:rPr lang="en-US" dirty="0" smtClean="0"/>
              <a:t>?</a:t>
            </a:r>
          </a:p>
          <a:p>
            <a:endParaRPr lang="en-US" dirty="0"/>
          </a:p>
          <a:p>
            <a:r>
              <a:rPr lang="en-US" dirty="0"/>
              <a:t>This test </a:t>
            </a:r>
            <a:r>
              <a:rPr lang="en-US" dirty="0" smtClean="0"/>
              <a:t>also uses </a:t>
            </a:r>
            <a:r>
              <a:rPr lang="en-US" dirty="0"/>
              <a:t>the </a:t>
            </a:r>
            <a:r>
              <a:rPr lang="en-US" dirty="0" err="1"/>
              <a:t>Likert</a:t>
            </a:r>
            <a:r>
              <a:rPr lang="en-US" dirty="0"/>
              <a:t> scale and the Semantic differential to quantify the users experience and opinions</a:t>
            </a:r>
            <a:r>
              <a:rPr lang="en-US" dirty="0" smtClean="0"/>
              <a:t>.</a:t>
            </a:r>
            <a:endParaRPr lang="en-US" dirty="0"/>
          </a:p>
        </p:txBody>
      </p:sp>
    </p:spTree>
    <p:extLst>
      <p:ext uri="{BB962C8B-B14F-4D97-AF65-F5344CB8AC3E}">
        <p14:creationId xmlns:p14="http://schemas.microsoft.com/office/powerpoint/2010/main" val="52095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1</a:t>
            </a:r>
            <a:endParaRPr lang="en-US" dirty="0"/>
          </a:p>
        </p:txBody>
      </p:sp>
      <p:sp>
        <p:nvSpPr>
          <p:cNvPr id="3" name="Content Placeholder 2"/>
          <p:cNvSpPr>
            <a:spLocks noGrp="1"/>
          </p:cNvSpPr>
          <p:nvPr>
            <p:ph idx="1"/>
          </p:nvPr>
        </p:nvSpPr>
        <p:spPr/>
        <p:txBody>
          <a:bodyPr/>
          <a:lstStyle/>
          <a:p>
            <a:r>
              <a:rPr lang="en-US" dirty="0" smtClean="0"/>
              <a:t>Alicia is a 17 year old high school senior in Melbourne, FL.</a:t>
            </a:r>
          </a:p>
          <a:p>
            <a:r>
              <a:rPr lang="en-US" dirty="0" smtClean="0"/>
              <a:t>She has experience online shopping, frequently plays video games (on a console), considers herself better than average on the computer, and has used the Steam store before (but never purchased anything).</a:t>
            </a:r>
          </a:p>
          <a:p>
            <a:r>
              <a:rPr lang="en-US" dirty="0" smtClean="0"/>
              <a:t>She completed all of the tasks in 7:31, found it easy to use and secure, and would recommend it to a friend.</a:t>
            </a:r>
            <a:endParaRPr lang="en-US" dirty="0"/>
          </a:p>
        </p:txBody>
      </p:sp>
    </p:spTree>
    <p:extLst>
      <p:ext uri="{BB962C8B-B14F-4D97-AF65-F5344CB8AC3E}">
        <p14:creationId xmlns:p14="http://schemas.microsoft.com/office/powerpoint/2010/main" val="76036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2</a:t>
            </a:r>
            <a:endParaRPr lang="en-US" dirty="0"/>
          </a:p>
        </p:txBody>
      </p:sp>
      <p:sp>
        <p:nvSpPr>
          <p:cNvPr id="3" name="Content Placeholder 2"/>
          <p:cNvSpPr>
            <a:spLocks noGrp="1"/>
          </p:cNvSpPr>
          <p:nvPr>
            <p:ph idx="1"/>
          </p:nvPr>
        </p:nvSpPr>
        <p:spPr/>
        <p:txBody>
          <a:bodyPr/>
          <a:lstStyle/>
          <a:p>
            <a:r>
              <a:rPr lang="en-US" dirty="0" smtClean="0"/>
              <a:t>Nick is a 23 year old recent college graduate (majored in accounting), living in Orlando.</a:t>
            </a:r>
          </a:p>
          <a:p>
            <a:r>
              <a:rPr lang="en-US" dirty="0" smtClean="0"/>
              <a:t>He frequently online shops, has played video games (although not recently), doesn’t play games on the computer, but would consider himself an above average computer user. He has never heard of or used the Steam store before.</a:t>
            </a:r>
          </a:p>
          <a:p>
            <a:r>
              <a:rPr lang="en-US" dirty="0" smtClean="0"/>
              <a:t>He was able to complete all tasks in 6:46, found it easy to use and secure, and would recommend it to friends and family members.</a:t>
            </a:r>
            <a:endParaRPr lang="en-US" dirty="0"/>
          </a:p>
        </p:txBody>
      </p:sp>
    </p:spTree>
    <p:extLst>
      <p:ext uri="{BB962C8B-B14F-4D97-AF65-F5344CB8AC3E}">
        <p14:creationId xmlns:p14="http://schemas.microsoft.com/office/powerpoint/2010/main" val="376493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3</a:t>
            </a:r>
            <a:endParaRPr lang="en-US" dirty="0"/>
          </a:p>
        </p:txBody>
      </p:sp>
      <p:sp>
        <p:nvSpPr>
          <p:cNvPr id="3" name="Content Placeholder 2"/>
          <p:cNvSpPr>
            <a:spLocks noGrp="1"/>
          </p:cNvSpPr>
          <p:nvPr>
            <p:ph idx="1"/>
          </p:nvPr>
        </p:nvSpPr>
        <p:spPr/>
        <p:txBody>
          <a:bodyPr/>
          <a:lstStyle/>
          <a:p>
            <a:r>
              <a:rPr lang="en-US" dirty="0" smtClean="0"/>
              <a:t>Will is a 33 year old youth pastor from Melbourne, FL.</a:t>
            </a:r>
          </a:p>
          <a:p>
            <a:r>
              <a:rPr lang="en-US" dirty="0" smtClean="0"/>
              <a:t>He online shops, and frequently plays video games (including PC games). He considers himself a better than average computer user, and has heard of the Steam store before, but has never used it.</a:t>
            </a:r>
          </a:p>
          <a:p>
            <a:r>
              <a:rPr lang="en-US" dirty="0" smtClean="0"/>
              <a:t>He did not complete all tasks. Will did not feel comfortable putting his credit card information in, although he did stress that he had the technical ability to do so.</a:t>
            </a:r>
          </a:p>
          <a:p>
            <a:r>
              <a:rPr lang="en-US" dirty="0" smtClean="0"/>
              <a:t>Will found it easy to use and understand, but did not find it secure and would not recommend it to other people.</a:t>
            </a:r>
          </a:p>
        </p:txBody>
      </p:sp>
    </p:spTree>
    <p:extLst>
      <p:ext uri="{BB962C8B-B14F-4D97-AF65-F5344CB8AC3E}">
        <p14:creationId xmlns:p14="http://schemas.microsoft.com/office/powerpoint/2010/main" val="70380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4</a:t>
            </a:r>
            <a:endParaRPr lang="en-US" dirty="0"/>
          </a:p>
        </p:txBody>
      </p:sp>
      <p:sp>
        <p:nvSpPr>
          <p:cNvPr id="3" name="Content Placeholder 2"/>
          <p:cNvSpPr>
            <a:spLocks noGrp="1"/>
          </p:cNvSpPr>
          <p:nvPr>
            <p:ph idx="1"/>
          </p:nvPr>
        </p:nvSpPr>
        <p:spPr/>
        <p:txBody>
          <a:bodyPr/>
          <a:lstStyle/>
          <a:p>
            <a:r>
              <a:rPr lang="en-US" dirty="0" smtClean="0"/>
              <a:t>Jaime is a 48 year old mother of 3 living in Melbourne, FL.</a:t>
            </a:r>
          </a:p>
          <a:p>
            <a:r>
              <a:rPr lang="en-US" dirty="0" smtClean="0"/>
              <a:t>She online shops, played video games as a child, does not consider herself a better than average user, and has never used or heard of all the Steam application.</a:t>
            </a:r>
          </a:p>
          <a:p>
            <a:r>
              <a:rPr lang="en-US" dirty="0" smtClean="0"/>
              <a:t>She was able to complete all tasks in 27:14, and while she thought the store was secure, she did not find it easy to use and would not recommend it to others.</a:t>
            </a:r>
            <a:endParaRPr lang="en-US" dirty="0"/>
          </a:p>
        </p:txBody>
      </p:sp>
    </p:spTree>
    <p:extLst>
      <p:ext uri="{BB962C8B-B14F-4D97-AF65-F5344CB8AC3E}">
        <p14:creationId xmlns:p14="http://schemas.microsoft.com/office/powerpoint/2010/main" val="3856239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5</a:t>
            </a:r>
            <a:endParaRPr lang="en-US" dirty="0"/>
          </a:p>
        </p:txBody>
      </p:sp>
      <p:sp>
        <p:nvSpPr>
          <p:cNvPr id="3" name="Content Placeholder 2"/>
          <p:cNvSpPr>
            <a:spLocks noGrp="1"/>
          </p:cNvSpPr>
          <p:nvPr>
            <p:ph idx="1"/>
          </p:nvPr>
        </p:nvSpPr>
        <p:spPr/>
        <p:txBody>
          <a:bodyPr/>
          <a:lstStyle/>
          <a:p>
            <a:r>
              <a:rPr lang="en-US" dirty="0" smtClean="0"/>
              <a:t>Robert is a 63 year old father of 2 and grandfather of 3 residing in Orlando, FL. </a:t>
            </a:r>
          </a:p>
          <a:p>
            <a:r>
              <a:rPr lang="en-US" dirty="0" smtClean="0"/>
              <a:t>He has not online shop, but has played video games (he was specific in saying he used to be very good at Ms. Pac-Man but not regular Pac-Man). He does not own a computer, and has never heard of the Steam application before.</a:t>
            </a:r>
            <a:endParaRPr lang="en-US" dirty="0"/>
          </a:p>
          <a:p>
            <a:r>
              <a:rPr lang="en-US" dirty="0" smtClean="0"/>
              <a:t>He was not able to complete all the tasks, as he did not have an email address to register and did not wish to continue with the test. Robert did not find it easy to use, did not find it secure, and would not recommend it to anyone else.</a:t>
            </a:r>
          </a:p>
        </p:txBody>
      </p:sp>
    </p:spTree>
    <p:extLst>
      <p:ext uri="{BB962C8B-B14F-4D97-AF65-F5344CB8AC3E}">
        <p14:creationId xmlns:p14="http://schemas.microsoft.com/office/powerpoint/2010/main" val="3046404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These Results Mean?</a:t>
            </a:r>
            <a:endParaRPr lang="en-US" dirty="0"/>
          </a:p>
        </p:txBody>
      </p:sp>
      <p:sp>
        <p:nvSpPr>
          <p:cNvPr id="3" name="Content Placeholder 2"/>
          <p:cNvSpPr>
            <a:spLocks noGrp="1"/>
          </p:cNvSpPr>
          <p:nvPr>
            <p:ph idx="1"/>
          </p:nvPr>
        </p:nvSpPr>
        <p:spPr>
          <a:xfrm>
            <a:off x="913795" y="2096064"/>
            <a:ext cx="10353762" cy="4530204"/>
          </a:xfrm>
        </p:spPr>
        <p:txBody>
          <a:bodyPr>
            <a:normAutofit/>
          </a:bodyPr>
          <a:lstStyle/>
          <a:p>
            <a:r>
              <a:rPr lang="en-US" dirty="0" smtClean="0"/>
              <a:t>Overall, these results are not surprising. To summarize it in one sentence, young users have no trouble with it, but people over 30 struggle to understand the Steam store.</a:t>
            </a:r>
          </a:p>
          <a:p>
            <a:r>
              <a:rPr lang="en-US" dirty="0" smtClean="0"/>
              <a:t>We believe that by simplifying the login/signup process and making the purchasing process seem more secure, they could greatly increase sales with age groups and ability levels who might be too intimidated or not able to complete a purchase.</a:t>
            </a:r>
          </a:p>
          <a:p>
            <a:r>
              <a:rPr lang="en-US" dirty="0" smtClean="0"/>
              <a:t>Also, the Steam store could conceivably increase sales with people already using the store by simplifying the process.</a:t>
            </a:r>
          </a:p>
          <a:p>
            <a:r>
              <a:rPr lang="en-US" dirty="0" smtClean="0"/>
              <a:t>It seems to be a situation where the benefits of increasing usability would greatly outweigh the cost.</a:t>
            </a:r>
            <a:endParaRPr lang="en-US" dirty="0"/>
          </a:p>
        </p:txBody>
      </p:sp>
    </p:spTree>
    <p:extLst>
      <p:ext uri="{BB962C8B-B14F-4D97-AF65-F5344CB8AC3E}">
        <p14:creationId xmlns:p14="http://schemas.microsoft.com/office/powerpoint/2010/main" val="241894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doing and why?</a:t>
            </a:r>
            <a:endParaRPr lang="en-US" dirty="0"/>
          </a:p>
        </p:txBody>
      </p:sp>
      <p:sp>
        <p:nvSpPr>
          <p:cNvPr id="3" name="Content Placeholder 2"/>
          <p:cNvSpPr>
            <a:spLocks noGrp="1"/>
          </p:cNvSpPr>
          <p:nvPr>
            <p:ph idx="1"/>
          </p:nvPr>
        </p:nvSpPr>
        <p:spPr/>
        <p:txBody>
          <a:bodyPr>
            <a:normAutofit lnSpcReduction="10000"/>
          </a:bodyPr>
          <a:lstStyle/>
          <a:p>
            <a:r>
              <a:rPr lang="en-US" dirty="0" smtClean="0"/>
              <a:t>We are conducting a user test on the Steam Application (the standalone store, not the website).</a:t>
            </a:r>
          </a:p>
          <a:p>
            <a:r>
              <a:rPr lang="en-US" dirty="0" smtClean="0"/>
              <a:t>We will select 5 human test subjects, give them a pretest, ask them to perform certain tasks within the application, and then ask them some post-test questions to see how it went.</a:t>
            </a:r>
          </a:p>
          <a:p>
            <a:r>
              <a:rPr lang="en-US" dirty="0" smtClean="0"/>
              <a:t>We are seeking to evaluate the usability of the steam application from different users with varying ages and computer skill levels.</a:t>
            </a:r>
          </a:p>
          <a:p>
            <a:r>
              <a:rPr lang="en-US" dirty="0" smtClean="0"/>
              <a:t>Each user will be using a desktop computer running Windows 8, with the Steam application already installed.</a:t>
            </a:r>
          </a:p>
        </p:txBody>
      </p:sp>
    </p:spTree>
    <p:extLst>
      <p:ext uri="{BB962C8B-B14F-4D97-AF65-F5344CB8AC3E}">
        <p14:creationId xmlns:p14="http://schemas.microsoft.com/office/powerpoint/2010/main" val="131049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a:t>
            </a:r>
            <a:endParaRPr lang="en-US" dirty="0"/>
          </a:p>
        </p:txBody>
      </p:sp>
      <p:sp>
        <p:nvSpPr>
          <p:cNvPr id="3" name="Content Placeholder 2"/>
          <p:cNvSpPr>
            <a:spLocks noGrp="1"/>
          </p:cNvSpPr>
          <p:nvPr>
            <p:ph idx="1"/>
          </p:nvPr>
        </p:nvSpPr>
        <p:spPr>
          <a:xfrm>
            <a:off x="913795" y="2096063"/>
            <a:ext cx="10353762" cy="3916429"/>
          </a:xfrm>
        </p:spPr>
        <p:txBody>
          <a:bodyPr>
            <a:normAutofit/>
          </a:bodyPr>
          <a:lstStyle/>
          <a:p>
            <a:r>
              <a:rPr lang="en-US" dirty="0" smtClean="0"/>
              <a:t>What age group do you fall in? (Please select “Under 20”, “20-30”, “31-40”, “41-50”, or “Over 50”)</a:t>
            </a:r>
          </a:p>
          <a:p>
            <a:r>
              <a:rPr lang="en-US" dirty="0" smtClean="0"/>
              <a:t>Do you online shop regularly (at least once a month)?</a:t>
            </a:r>
          </a:p>
          <a:p>
            <a:r>
              <a:rPr lang="en-US" dirty="0" smtClean="0"/>
              <a:t>Have you played video games before?</a:t>
            </a:r>
          </a:p>
          <a:p>
            <a:r>
              <a:rPr lang="en-US" dirty="0" smtClean="0"/>
              <a:t>Do you currently play video games at least once a month?</a:t>
            </a:r>
          </a:p>
          <a:p>
            <a:r>
              <a:rPr lang="en-US" dirty="0" smtClean="0"/>
              <a:t>Would you say you are a better than average computer user?</a:t>
            </a:r>
          </a:p>
          <a:p>
            <a:r>
              <a:rPr lang="en-US" dirty="0" smtClean="0"/>
              <a:t>Have you ever used or heard of the Steam store before?</a:t>
            </a:r>
          </a:p>
          <a:p>
            <a:r>
              <a:rPr lang="en-US" dirty="0" smtClean="0"/>
              <a:t>Have you ever used the Steam standalone store before?</a:t>
            </a:r>
            <a:endParaRPr lang="en-US" dirty="0"/>
          </a:p>
        </p:txBody>
      </p:sp>
    </p:spTree>
    <p:extLst>
      <p:ext uri="{BB962C8B-B14F-4D97-AF65-F5344CB8AC3E}">
        <p14:creationId xmlns:p14="http://schemas.microsoft.com/office/powerpoint/2010/main" val="192884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Pre-Test (cont.)</a:t>
            </a:r>
            <a:endParaRPr lang="en-US" dirty="0"/>
          </a:p>
        </p:txBody>
      </p:sp>
      <p:sp>
        <p:nvSpPr>
          <p:cNvPr id="3" name="Content Placeholder 2"/>
          <p:cNvSpPr>
            <a:spLocks noGrp="1"/>
          </p:cNvSpPr>
          <p:nvPr>
            <p:ph idx="1"/>
          </p:nvPr>
        </p:nvSpPr>
        <p:spPr/>
        <p:txBody>
          <a:bodyPr/>
          <a:lstStyle/>
          <a:p>
            <a:r>
              <a:rPr lang="en-US" dirty="0"/>
              <a:t>This test uses the </a:t>
            </a:r>
            <a:r>
              <a:rPr lang="en-US" dirty="0" err="1"/>
              <a:t>Likert</a:t>
            </a:r>
            <a:r>
              <a:rPr lang="en-US" dirty="0"/>
              <a:t> scale and the Semantic differential to quantify the users experience and opinions</a:t>
            </a:r>
            <a:r>
              <a:rPr lang="en-US" dirty="0" smtClean="0"/>
              <a:t>.</a:t>
            </a:r>
            <a:endParaRPr lang="en-US" dirty="0" smtClean="0"/>
          </a:p>
          <a:p>
            <a:r>
              <a:rPr lang="en-US" dirty="0" smtClean="0"/>
              <a:t>We </a:t>
            </a:r>
            <a:r>
              <a:rPr lang="en-US" dirty="0" smtClean="0"/>
              <a:t>selected these questions to give us some context and explanation as to why a particular user to succeed or not succeed with the tasks we gave them.</a:t>
            </a:r>
          </a:p>
          <a:p>
            <a:r>
              <a:rPr lang="en-US" dirty="0" smtClean="0"/>
              <a:t>It will also allow us to see if someone might be experiencing difficulty due to their age, or their lack of confidence with the computer</a:t>
            </a:r>
            <a:r>
              <a:rPr lang="en-US" dirty="0" smtClean="0"/>
              <a:t>.</a:t>
            </a:r>
          </a:p>
        </p:txBody>
      </p:sp>
    </p:spTree>
    <p:extLst>
      <p:ext uri="{BB962C8B-B14F-4D97-AF65-F5344CB8AC3E}">
        <p14:creationId xmlns:p14="http://schemas.microsoft.com/office/powerpoint/2010/main" val="3382705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begin with…</a:t>
            </a:r>
            <a:endParaRPr lang="en-US" dirty="0"/>
          </a:p>
        </p:txBody>
      </p:sp>
      <p:sp>
        <p:nvSpPr>
          <p:cNvPr id="3" name="Content Placeholder 2"/>
          <p:cNvSpPr>
            <a:spLocks noGrp="1"/>
          </p:cNvSpPr>
          <p:nvPr>
            <p:ph idx="1"/>
          </p:nvPr>
        </p:nvSpPr>
        <p:spPr/>
        <p:txBody>
          <a:bodyPr/>
          <a:lstStyle/>
          <a:p>
            <a:r>
              <a:rPr lang="en-US" dirty="0" smtClean="0"/>
              <a:t>Starting out, a user will be asked to open the application, and create a new account.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790" y="2661631"/>
            <a:ext cx="5439484" cy="4065418"/>
          </a:xfrm>
          <a:prstGeom prst="rect">
            <a:avLst/>
          </a:prstGeom>
        </p:spPr>
      </p:pic>
      <p:sp>
        <p:nvSpPr>
          <p:cNvPr id="5" name="Rectangle 4"/>
          <p:cNvSpPr/>
          <p:nvPr/>
        </p:nvSpPr>
        <p:spPr>
          <a:xfrm>
            <a:off x="5736921" y="5348614"/>
            <a:ext cx="2818356" cy="416838"/>
          </a:xfrm>
          <a:prstGeom prst="rect">
            <a:avLst/>
          </a:prstGeom>
          <a:noFill/>
          <a:ln w="1047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764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Picking out a Game</a:t>
            </a:r>
            <a:endParaRPr lang="en-US" dirty="0"/>
          </a:p>
        </p:txBody>
      </p:sp>
      <p:sp>
        <p:nvSpPr>
          <p:cNvPr id="3" name="Content Placeholder 2"/>
          <p:cNvSpPr>
            <a:spLocks noGrp="1"/>
          </p:cNvSpPr>
          <p:nvPr>
            <p:ph idx="1"/>
          </p:nvPr>
        </p:nvSpPr>
        <p:spPr/>
        <p:txBody>
          <a:bodyPr/>
          <a:lstStyle/>
          <a:p>
            <a:r>
              <a:rPr lang="en-US" dirty="0" smtClean="0"/>
              <a:t>We asked the users to search for Star Wars: Knights of the Old Republic, and add it to their cart.</a:t>
            </a:r>
          </a:p>
        </p:txBody>
      </p:sp>
    </p:spTree>
    <p:extLst>
      <p:ext uri="{BB962C8B-B14F-4D97-AF65-F5344CB8AC3E}">
        <p14:creationId xmlns:p14="http://schemas.microsoft.com/office/powerpoint/2010/main" val="277732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49" y="12525"/>
            <a:ext cx="11478693" cy="6713951"/>
          </a:xfrm>
          <a:prstGeom prst="rect">
            <a:avLst/>
          </a:prstGeom>
        </p:spPr>
      </p:pic>
      <p:sp>
        <p:nvSpPr>
          <p:cNvPr id="6" name="Rectangle 5"/>
          <p:cNvSpPr/>
          <p:nvPr/>
        </p:nvSpPr>
        <p:spPr>
          <a:xfrm>
            <a:off x="3732756" y="225469"/>
            <a:ext cx="901874" cy="363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3973" y="75155"/>
            <a:ext cx="914400" cy="187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526060" y="1064712"/>
            <a:ext cx="3106455" cy="1102291"/>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33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00" y="1"/>
            <a:ext cx="11478693" cy="6709588"/>
          </a:xfrm>
        </p:spPr>
      </p:pic>
      <p:sp>
        <p:nvSpPr>
          <p:cNvPr id="6" name="Rectangle 5"/>
          <p:cNvSpPr/>
          <p:nvPr/>
        </p:nvSpPr>
        <p:spPr>
          <a:xfrm>
            <a:off x="3732756" y="225469"/>
            <a:ext cx="901874" cy="363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336060" y="1"/>
            <a:ext cx="901874" cy="2254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5332" y="5739009"/>
            <a:ext cx="1014607" cy="36325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64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Another Game</a:t>
            </a:r>
            <a:endParaRPr lang="en-US" dirty="0"/>
          </a:p>
        </p:txBody>
      </p:sp>
      <p:sp>
        <p:nvSpPr>
          <p:cNvPr id="3" name="Content Placeholder 2"/>
          <p:cNvSpPr>
            <a:spLocks noGrp="1"/>
          </p:cNvSpPr>
          <p:nvPr>
            <p:ph idx="1"/>
          </p:nvPr>
        </p:nvSpPr>
        <p:spPr/>
        <p:txBody>
          <a:bodyPr/>
          <a:lstStyle/>
          <a:p>
            <a:r>
              <a:rPr lang="en-US" dirty="0" smtClean="0"/>
              <a:t>We then returned the user to the home screen and let them pick any game of interest to them.</a:t>
            </a:r>
          </a:p>
          <a:p>
            <a:r>
              <a:rPr lang="en-US" dirty="0" smtClean="0"/>
              <a:t>After that, they purchased both games (we returned them immediately after this experiment).</a:t>
            </a:r>
          </a:p>
          <a:p>
            <a:r>
              <a:rPr lang="en-US" dirty="0" smtClean="0"/>
              <a:t>Then, they installed the games.</a:t>
            </a:r>
            <a:endParaRPr lang="en-US" dirty="0"/>
          </a:p>
        </p:txBody>
      </p:sp>
    </p:spTree>
    <p:extLst>
      <p:ext uri="{BB962C8B-B14F-4D97-AF65-F5344CB8AC3E}">
        <p14:creationId xmlns:p14="http://schemas.microsoft.com/office/powerpoint/2010/main" val="3251180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TC104033921[[fn=Damask]]</Template>
  <TotalTime>147</TotalTime>
  <Words>1112</Words>
  <Application>Microsoft Macintosh PowerPoint</Application>
  <PresentationFormat>Custom</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Damask</vt:lpstr>
      <vt:lpstr>Evaluating the Steam Application</vt:lpstr>
      <vt:lpstr>What are we doing and why?</vt:lpstr>
      <vt:lpstr>Pre-Test</vt:lpstr>
      <vt:lpstr>Pre-Test (cont.)</vt:lpstr>
      <vt:lpstr>To begin with…</vt:lpstr>
      <vt:lpstr>Searching, Picking out a Game</vt:lpstr>
      <vt:lpstr>PowerPoint Presentation</vt:lpstr>
      <vt:lpstr>PowerPoint Presentation</vt:lpstr>
      <vt:lpstr>Picking Another Game</vt:lpstr>
      <vt:lpstr>PowerPoint Presentation</vt:lpstr>
      <vt:lpstr>Post-Test</vt:lpstr>
      <vt:lpstr>Participant 1</vt:lpstr>
      <vt:lpstr>Participant 2</vt:lpstr>
      <vt:lpstr>Participant 3</vt:lpstr>
      <vt:lpstr>Participant 4</vt:lpstr>
      <vt:lpstr>Participant 5</vt:lpstr>
      <vt:lpstr>So What Do These Results Mean?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Steam Application</dc:title>
  <dc:creator>pselice</dc:creator>
  <cp:lastModifiedBy>Paul Selice</cp:lastModifiedBy>
  <cp:revision>15</cp:revision>
  <dcterms:created xsi:type="dcterms:W3CDTF">2013-09-30T23:06:41Z</dcterms:created>
  <dcterms:modified xsi:type="dcterms:W3CDTF">2013-10-03T02:59:40Z</dcterms:modified>
</cp:coreProperties>
</file>