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vml" ContentType="application/vnd.openxmlformats-officedocument.vmlDrawing"/>
  <Default Extension="png" ContentType="image/pn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embeddings/oleObject1.bin" ContentType="application/vnd.openxmlformats-officedocument.oleObject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61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62" r:id="rId15"/>
    <p:sldId id="271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40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4" Type="http://schemas.openxmlformats.org/officeDocument/2006/relationships/slide" Target="slides/slide13.xml"/><Relationship Id="rId20" Type="http://schemas.openxmlformats.org/officeDocument/2006/relationships/theme" Target="theme/theme1.xml"/><Relationship Id="rId4" Type="http://schemas.openxmlformats.org/officeDocument/2006/relationships/slide" Target="slides/slide3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1" Type="http://schemas.openxmlformats.org/officeDocument/2006/relationships/slide" Target="slides/slide1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6" Type="http://schemas.openxmlformats.org/officeDocument/2006/relationships/slide" Target="slides/slide15.xml"/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0" Type="http://schemas.openxmlformats.org/officeDocument/2006/relationships/slide" Target="slides/slide9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2" Type="http://schemas.openxmlformats.org/officeDocument/2006/relationships/slide" Target="slides/slide11.xml"/><Relationship Id="rId17" Type="http://schemas.openxmlformats.org/officeDocument/2006/relationships/printerSettings" Target="printerSettings/printerSettings1.bin"/><Relationship Id="rId19" Type="http://schemas.openxmlformats.org/officeDocument/2006/relationships/viewProps" Target="viewProps.xml"/><Relationship Id="rId2" Type="http://schemas.openxmlformats.org/officeDocument/2006/relationships/slide" Target="slides/slide1.xml"/><Relationship Id="rId9" Type="http://schemas.openxmlformats.org/officeDocument/2006/relationships/slide" Target="slides/slide8.xml"/><Relationship Id="rId3" Type="http://schemas.openxmlformats.org/officeDocument/2006/relationships/slide" Target="slides/slide2.xml"/><Relationship Id="rId18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png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4989F-3597-4070-9387-9B43253E308E}" type="datetimeFigureOut">
              <a:rPr lang="en-US" smtClean="0"/>
              <a:pPr/>
              <a:t>9/4/13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EE3AE-6345-45AD-B4E2-085E6483550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4989F-3597-4070-9387-9B43253E308E}" type="datetimeFigureOut">
              <a:rPr lang="en-US" smtClean="0"/>
              <a:pPr/>
              <a:t>9/4/13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EE3AE-6345-45AD-B4E2-085E6483550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4989F-3597-4070-9387-9B43253E308E}" type="datetimeFigureOut">
              <a:rPr lang="en-US" smtClean="0"/>
              <a:pPr/>
              <a:t>9/4/13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EE3AE-6345-45AD-B4E2-085E6483550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4989F-3597-4070-9387-9B43253E308E}" type="datetimeFigureOut">
              <a:rPr lang="en-US" smtClean="0"/>
              <a:pPr/>
              <a:t>9/4/13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EE3AE-6345-45AD-B4E2-085E6483550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4989F-3597-4070-9387-9B43253E308E}" type="datetimeFigureOut">
              <a:rPr lang="en-US" smtClean="0"/>
              <a:pPr/>
              <a:t>9/4/13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EE3AE-6345-45AD-B4E2-085E6483550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4989F-3597-4070-9387-9B43253E308E}" type="datetimeFigureOut">
              <a:rPr lang="en-US" smtClean="0"/>
              <a:pPr/>
              <a:t>9/4/13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EE3AE-6345-45AD-B4E2-085E6483550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4989F-3597-4070-9387-9B43253E308E}" type="datetimeFigureOut">
              <a:rPr lang="en-US" smtClean="0"/>
              <a:pPr/>
              <a:t>9/4/13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EE3AE-6345-45AD-B4E2-085E6483550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4989F-3597-4070-9387-9B43253E308E}" type="datetimeFigureOut">
              <a:rPr lang="en-US" smtClean="0"/>
              <a:pPr/>
              <a:t>9/4/13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EE3AE-6345-45AD-B4E2-085E6483550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4989F-3597-4070-9387-9B43253E308E}" type="datetimeFigureOut">
              <a:rPr lang="en-US" smtClean="0"/>
              <a:pPr/>
              <a:t>9/4/13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EE3AE-6345-45AD-B4E2-085E6483550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4989F-3597-4070-9387-9B43253E308E}" type="datetimeFigureOut">
              <a:rPr lang="en-US" smtClean="0"/>
              <a:pPr/>
              <a:t>9/4/13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EE3AE-6345-45AD-B4E2-085E6483550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4989F-3597-4070-9387-9B43253E308E}" type="datetimeFigureOut">
              <a:rPr lang="en-US" smtClean="0"/>
              <a:pPr/>
              <a:t>9/4/13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EE3AE-6345-45AD-B4E2-085E6483550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4" Type="http://schemas.openxmlformats.org/officeDocument/2006/relationships/slideLayout" Target="../slideLayouts/slideLayout4.xml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Relationship Id="rId6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04989F-3597-4070-9387-9B43253E308E}" type="datetimeFigureOut">
              <a:rPr lang="en-US" smtClean="0"/>
              <a:pPr/>
              <a:t>9/4/13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CEE3AE-6345-45AD-B4E2-085E6483550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4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4.png"/><Relationship Id="rId3" Type="http://schemas.openxmlformats.org/officeDocument/2006/relationships/image" Target="../media/image5.png"/><Relationship Id="rId5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4" Type="http://schemas.openxmlformats.org/officeDocument/2006/relationships/image" Target="../media/image8.png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1.xml"/><Relationship Id="rId3" Type="http://schemas.openxmlformats.org/officeDocument/2006/relationships/oleObject" Target="../embeddings/oleObject1.bin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533400" y="2133600"/>
            <a:ext cx="237566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u="sng" dirty="0" smtClean="0"/>
              <a:t> </a:t>
            </a:r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600200" y="1676400"/>
            <a:ext cx="5929252" cy="280076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CC3300"/>
                </a:solidFill>
              </a:rPr>
              <a:t>COP 4104 </a:t>
            </a:r>
            <a:r>
              <a:rPr lang="en-US" sz="2400" b="1" dirty="0">
                <a:solidFill>
                  <a:srgbClr val="CC3300"/>
                </a:solidFill>
              </a:rPr>
              <a:t>Human and Technology </a:t>
            </a:r>
            <a:r>
              <a:rPr lang="en-US" sz="2400" b="1" dirty="0" smtClean="0">
                <a:solidFill>
                  <a:srgbClr val="CC3300"/>
                </a:solidFill>
              </a:rPr>
              <a:t>Interaction</a:t>
            </a:r>
          </a:p>
          <a:p>
            <a:endParaRPr lang="en-US" dirty="0" smtClean="0"/>
          </a:p>
          <a:p>
            <a:r>
              <a:rPr lang="en-US" b="1" dirty="0" smtClean="0">
                <a:solidFill>
                  <a:srgbClr val="CC3300"/>
                </a:solidFill>
              </a:rPr>
              <a:t>		     Chapter 15</a:t>
            </a:r>
          </a:p>
          <a:p>
            <a:endParaRPr lang="en-US" b="1" dirty="0" smtClean="0">
              <a:solidFill>
                <a:srgbClr val="CC3300"/>
              </a:solidFill>
            </a:endParaRPr>
          </a:p>
          <a:p>
            <a:endParaRPr lang="en-US" b="1" dirty="0" smtClean="0">
              <a:solidFill>
                <a:srgbClr val="CC3300"/>
              </a:solidFill>
            </a:endParaRPr>
          </a:p>
          <a:p>
            <a:r>
              <a:rPr lang="en-US" sz="2000" b="1" dirty="0" smtClean="0">
                <a:solidFill>
                  <a:srgbClr val="CC3300"/>
                </a:solidFill>
              </a:rPr>
              <a:t>       Usability Principles proposed by </a:t>
            </a:r>
            <a:r>
              <a:rPr lang="en-US" sz="2000" b="1" dirty="0" err="1" smtClean="0">
                <a:solidFill>
                  <a:srgbClr val="CC3300"/>
                </a:solidFill>
              </a:rPr>
              <a:t>Jakob</a:t>
            </a:r>
            <a:r>
              <a:rPr lang="en-US" sz="2000" b="1" dirty="0" smtClean="0">
                <a:solidFill>
                  <a:srgbClr val="CC3300"/>
                </a:solidFill>
              </a:rPr>
              <a:t> Nielsen</a:t>
            </a:r>
          </a:p>
          <a:p>
            <a:endParaRPr lang="en-US" sz="2000" b="1" dirty="0" smtClean="0">
              <a:solidFill>
                <a:srgbClr val="CC3300"/>
              </a:solidFill>
            </a:endParaRPr>
          </a:p>
          <a:p>
            <a:endParaRPr lang="en-US" sz="2000" b="1" dirty="0" smtClean="0">
              <a:solidFill>
                <a:srgbClr val="CC3300"/>
              </a:solidFill>
            </a:endParaRPr>
          </a:p>
          <a:p>
            <a:r>
              <a:rPr lang="en-US" sz="2000" b="1" dirty="0" smtClean="0">
                <a:solidFill>
                  <a:srgbClr val="CC3300"/>
                </a:solidFill>
              </a:rPr>
              <a:t>            Heuristic Evaluation (Usability guidelines)</a:t>
            </a:r>
            <a:endParaRPr lang="en-US" sz="2000" b="1" dirty="0">
              <a:solidFill>
                <a:srgbClr val="CC3300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752600" y="381000"/>
            <a:ext cx="5929252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CC3300"/>
                </a:solidFill>
              </a:rPr>
              <a:t>COP 4104 </a:t>
            </a:r>
            <a:r>
              <a:rPr lang="en-US" sz="2400" b="1" dirty="0">
                <a:solidFill>
                  <a:srgbClr val="CC3300"/>
                </a:solidFill>
              </a:rPr>
              <a:t>Human and Technology </a:t>
            </a:r>
            <a:r>
              <a:rPr lang="en-US" sz="2400" b="1" dirty="0" smtClean="0">
                <a:solidFill>
                  <a:srgbClr val="CC3300"/>
                </a:solidFill>
              </a:rPr>
              <a:t>Interaction</a:t>
            </a:r>
          </a:p>
          <a:p>
            <a:endParaRPr lang="en-US" dirty="0" smtClean="0"/>
          </a:p>
          <a:p>
            <a:r>
              <a:rPr lang="en-US" dirty="0" smtClean="0"/>
              <a:t>          </a:t>
            </a:r>
            <a:r>
              <a:rPr lang="en-US" b="1" dirty="0" smtClean="0">
                <a:solidFill>
                  <a:srgbClr val="CC3300"/>
                </a:solidFill>
              </a:rPr>
              <a:t>Usability Principles proposed by </a:t>
            </a:r>
            <a:r>
              <a:rPr lang="en-US" b="1" dirty="0" err="1" smtClean="0">
                <a:solidFill>
                  <a:srgbClr val="CC3300"/>
                </a:solidFill>
              </a:rPr>
              <a:t>Jakob</a:t>
            </a:r>
            <a:r>
              <a:rPr lang="en-US" b="1" dirty="0" smtClean="0">
                <a:solidFill>
                  <a:srgbClr val="CC3300"/>
                </a:solidFill>
              </a:rPr>
              <a:t> Nielsen</a:t>
            </a:r>
            <a:endParaRPr lang="en-US" b="1" dirty="0">
              <a:solidFill>
                <a:srgbClr val="CC33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04800" y="1752600"/>
            <a:ext cx="8545866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lvl="4"/>
            <a:r>
              <a:rPr lang="en-US" b="1" dirty="0" smtClean="0"/>
              <a:t>Flexibility and efficiency:</a:t>
            </a:r>
          </a:p>
          <a:p>
            <a:pPr marL="0" lvl="4"/>
            <a:endParaRPr lang="en-US" dirty="0" smtClean="0"/>
          </a:p>
          <a:p>
            <a:r>
              <a:rPr lang="en-US" dirty="0" smtClean="0"/>
              <a:t>Accelerators -- unseen by the novice user -- may often speed up the interaction for the</a:t>
            </a:r>
          </a:p>
          <a:p>
            <a:r>
              <a:rPr lang="en-US" dirty="0" smtClean="0"/>
              <a:t> expert user such that the system can cater to both inexperienced and experienced users.</a:t>
            </a:r>
          </a:p>
          <a:p>
            <a:r>
              <a:rPr lang="en-US" dirty="0" smtClean="0"/>
              <a:t> Allow users to tailor frequent actions.</a:t>
            </a:r>
            <a:endParaRPr lang="en-US" b="1" dirty="0"/>
          </a:p>
        </p:txBody>
      </p:sp>
      <p:pic>
        <p:nvPicPr>
          <p:cNvPr id="4097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4114800"/>
            <a:ext cx="3526971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/>
        </p:nvSpPr>
        <p:spPr>
          <a:xfrm>
            <a:off x="381000" y="5486400"/>
            <a:ext cx="27432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 smtClean="0"/>
              <a:t>Source: Interface Hall of Shame</a:t>
            </a:r>
            <a:endParaRPr lang="en-US" sz="1400" dirty="0"/>
          </a:p>
        </p:txBody>
      </p:sp>
      <p:sp>
        <p:nvSpPr>
          <p:cNvPr id="8" name="Rectangle 7"/>
          <p:cNvSpPr/>
          <p:nvPr/>
        </p:nvSpPr>
        <p:spPr>
          <a:xfrm>
            <a:off x="4038600" y="4114800"/>
            <a:ext cx="4572000" cy="193899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dirty="0" smtClean="0">
                <a:solidFill>
                  <a:srgbClr val="CC3300"/>
                </a:solidFill>
              </a:rPr>
              <a:t>Provide </a:t>
            </a:r>
            <a:r>
              <a:rPr lang="en-US" b="1" dirty="0" smtClean="0">
                <a:solidFill>
                  <a:srgbClr val="CC3300"/>
                </a:solidFill>
              </a:rPr>
              <a:t>easily</a:t>
            </a:r>
            <a:r>
              <a:rPr lang="en-US" b="1" dirty="0" smtClean="0">
                <a:solidFill>
                  <a:srgbClr val="CC3300"/>
                </a:solidFill>
              </a:rPr>
              <a:t>-learned shortcuts for frequent operations</a:t>
            </a:r>
          </a:p>
          <a:p>
            <a:pPr lvl="1"/>
            <a:r>
              <a:rPr lang="en-US" sz="1600" dirty="0" smtClean="0"/>
              <a:t>Keyboard accelerators</a:t>
            </a:r>
          </a:p>
          <a:p>
            <a:pPr lvl="1"/>
            <a:r>
              <a:rPr lang="en-US" sz="1600" dirty="0" smtClean="0"/>
              <a:t>Command abbreviations</a:t>
            </a:r>
          </a:p>
          <a:p>
            <a:pPr lvl="1"/>
            <a:r>
              <a:rPr lang="en-US" sz="1600" dirty="0" smtClean="0"/>
              <a:t>Styles</a:t>
            </a:r>
          </a:p>
          <a:p>
            <a:pPr lvl="1"/>
            <a:r>
              <a:rPr lang="en-US" sz="1600" dirty="0" smtClean="0"/>
              <a:t>Bookmarks</a:t>
            </a:r>
          </a:p>
          <a:p>
            <a:pPr lvl="1"/>
            <a:r>
              <a:rPr lang="en-US" sz="1600" dirty="0" smtClean="0"/>
              <a:t>History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752600" y="381000"/>
            <a:ext cx="5929252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CC3300"/>
                </a:solidFill>
              </a:rPr>
              <a:t>COP 4104 </a:t>
            </a:r>
            <a:r>
              <a:rPr lang="en-US" sz="2400" b="1" dirty="0">
                <a:solidFill>
                  <a:srgbClr val="CC3300"/>
                </a:solidFill>
              </a:rPr>
              <a:t>Human and Technology </a:t>
            </a:r>
            <a:r>
              <a:rPr lang="en-US" sz="2400" b="1" dirty="0" smtClean="0">
                <a:solidFill>
                  <a:srgbClr val="CC3300"/>
                </a:solidFill>
              </a:rPr>
              <a:t>Interaction</a:t>
            </a:r>
          </a:p>
          <a:p>
            <a:endParaRPr lang="en-US" dirty="0" smtClean="0"/>
          </a:p>
          <a:p>
            <a:r>
              <a:rPr lang="en-US" dirty="0" smtClean="0"/>
              <a:t>          </a:t>
            </a:r>
            <a:r>
              <a:rPr lang="en-US" b="1" dirty="0" smtClean="0">
                <a:solidFill>
                  <a:srgbClr val="CC3300"/>
                </a:solidFill>
              </a:rPr>
              <a:t>Usability Principles proposed by </a:t>
            </a:r>
            <a:r>
              <a:rPr lang="en-US" b="1" dirty="0" err="1" smtClean="0">
                <a:solidFill>
                  <a:srgbClr val="CC3300"/>
                </a:solidFill>
              </a:rPr>
              <a:t>Jakob</a:t>
            </a:r>
            <a:r>
              <a:rPr lang="en-US" b="1" dirty="0" smtClean="0">
                <a:solidFill>
                  <a:srgbClr val="CC3300"/>
                </a:solidFill>
              </a:rPr>
              <a:t> Nielsen</a:t>
            </a:r>
            <a:endParaRPr lang="en-US" b="1" dirty="0">
              <a:solidFill>
                <a:srgbClr val="CC33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04800" y="1524000"/>
            <a:ext cx="7836632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lvl="4"/>
            <a:r>
              <a:rPr lang="en-US" b="1" dirty="0" smtClean="0"/>
              <a:t>Aesthetic and minimalist design:</a:t>
            </a:r>
          </a:p>
          <a:p>
            <a:pPr marL="0" lvl="4"/>
            <a:endParaRPr lang="en-US" dirty="0" smtClean="0"/>
          </a:p>
          <a:p>
            <a:r>
              <a:rPr lang="en-US" dirty="0" smtClean="0"/>
              <a:t>Dialogues should not contain information which is irrelevant or rarely needed.</a:t>
            </a:r>
          </a:p>
          <a:p>
            <a:r>
              <a:rPr lang="en-US" dirty="0" smtClean="0"/>
              <a:t>Every extra unit of information in a dialogue competes with the relevant units of</a:t>
            </a:r>
          </a:p>
          <a:p>
            <a:r>
              <a:rPr lang="en-US" dirty="0" smtClean="0"/>
              <a:t>information and diminishes their relative visibility.</a:t>
            </a:r>
            <a:endParaRPr lang="en-US" b="1" dirty="0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2590800" y="3276600"/>
            <a:ext cx="4191000" cy="3276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752600" y="381000"/>
            <a:ext cx="5929252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CC3300"/>
                </a:solidFill>
              </a:rPr>
              <a:t>COP 4104 </a:t>
            </a:r>
            <a:r>
              <a:rPr lang="en-US" sz="2400" b="1" dirty="0">
                <a:solidFill>
                  <a:srgbClr val="CC3300"/>
                </a:solidFill>
              </a:rPr>
              <a:t>Human and Technology </a:t>
            </a:r>
            <a:r>
              <a:rPr lang="en-US" sz="2400" b="1" dirty="0" smtClean="0">
                <a:solidFill>
                  <a:srgbClr val="CC3300"/>
                </a:solidFill>
              </a:rPr>
              <a:t>Interaction</a:t>
            </a:r>
          </a:p>
          <a:p>
            <a:endParaRPr lang="en-US" dirty="0" smtClean="0"/>
          </a:p>
          <a:p>
            <a:r>
              <a:rPr lang="en-US" dirty="0" smtClean="0"/>
              <a:t>          </a:t>
            </a:r>
            <a:r>
              <a:rPr lang="en-US" b="1" dirty="0" smtClean="0">
                <a:solidFill>
                  <a:srgbClr val="CC3300"/>
                </a:solidFill>
              </a:rPr>
              <a:t>Usability Principles proposed by </a:t>
            </a:r>
            <a:r>
              <a:rPr lang="en-US" b="1" dirty="0" err="1" smtClean="0">
                <a:solidFill>
                  <a:srgbClr val="CC3300"/>
                </a:solidFill>
              </a:rPr>
              <a:t>Jakob</a:t>
            </a:r>
            <a:r>
              <a:rPr lang="en-US" b="1" dirty="0" smtClean="0">
                <a:solidFill>
                  <a:srgbClr val="CC3300"/>
                </a:solidFill>
              </a:rPr>
              <a:t> Nielsen</a:t>
            </a:r>
            <a:endParaRPr lang="en-US" b="1" dirty="0">
              <a:solidFill>
                <a:srgbClr val="CC33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04800" y="1752600"/>
            <a:ext cx="7991418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lvl="4"/>
            <a:r>
              <a:rPr lang="en-US" b="1" dirty="0" smtClean="0"/>
              <a:t>Help users recognize, diagnose, and recover from errors:</a:t>
            </a:r>
          </a:p>
          <a:p>
            <a:pPr marL="0" lvl="4"/>
            <a:endParaRPr lang="en-US" dirty="0" smtClean="0"/>
          </a:p>
          <a:p>
            <a:pPr marL="0" lvl="4"/>
            <a:endParaRPr lang="en-US" dirty="0" smtClean="0"/>
          </a:p>
          <a:p>
            <a:r>
              <a:rPr lang="en-US" dirty="0" smtClean="0"/>
              <a:t>Error messages should be expressed in plain language (no codes), precisely indicate</a:t>
            </a:r>
          </a:p>
          <a:p>
            <a:r>
              <a:rPr lang="en-US" dirty="0" smtClean="0"/>
              <a:t>the problem, and constructively suggest a solution.</a:t>
            </a:r>
            <a:endParaRPr lang="en-US" b="1" dirty="0"/>
          </a:p>
        </p:txBody>
      </p:sp>
      <p:pic>
        <p:nvPicPr>
          <p:cNvPr id="5" name="Picture 4" descr="error message (bad)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67000" y="4114800"/>
            <a:ext cx="3570808" cy="1219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752600" y="381000"/>
            <a:ext cx="5929252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CC3300"/>
                </a:solidFill>
              </a:rPr>
              <a:t>COP 4104 </a:t>
            </a:r>
            <a:r>
              <a:rPr lang="en-US" sz="2400" b="1" dirty="0">
                <a:solidFill>
                  <a:srgbClr val="CC3300"/>
                </a:solidFill>
              </a:rPr>
              <a:t>Human and Technology </a:t>
            </a:r>
            <a:r>
              <a:rPr lang="en-US" sz="2400" b="1" dirty="0" smtClean="0">
                <a:solidFill>
                  <a:srgbClr val="CC3300"/>
                </a:solidFill>
              </a:rPr>
              <a:t>Interaction</a:t>
            </a:r>
          </a:p>
          <a:p>
            <a:endParaRPr lang="en-US" dirty="0" smtClean="0"/>
          </a:p>
          <a:p>
            <a:r>
              <a:rPr lang="en-US" dirty="0" smtClean="0"/>
              <a:t>          </a:t>
            </a:r>
            <a:r>
              <a:rPr lang="en-US" b="1" dirty="0" smtClean="0">
                <a:solidFill>
                  <a:srgbClr val="CC3300"/>
                </a:solidFill>
              </a:rPr>
              <a:t>Usability Principles proposed by </a:t>
            </a:r>
            <a:r>
              <a:rPr lang="en-US" b="1" dirty="0" err="1" smtClean="0">
                <a:solidFill>
                  <a:srgbClr val="CC3300"/>
                </a:solidFill>
              </a:rPr>
              <a:t>Jakob</a:t>
            </a:r>
            <a:r>
              <a:rPr lang="en-US" b="1" dirty="0" smtClean="0">
                <a:solidFill>
                  <a:srgbClr val="CC3300"/>
                </a:solidFill>
              </a:rPr>
              <a:t> Nielsen</a:t>
            </a:r>
            <a:endParaRPr lang="en-US" b="1" dirty="0">
              <a:solidFill>
                <a:srgbClr val="CC33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04800" y="1524000"/>
            <a:ext cx="8183972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lvl="4"/>
            <a:r>
              <a:rPr lang="en-US" b="1" dirty="0" smtClean="0"/>
              <a:t>Help and documentation:</a:t>
            </a:r>
          </a:p>
          <a:p>
            <a:pPr marL="0" lvl="4"/>
            <a:endParaRPr lang="en-US" dirty="0" smtClean="0"/>
          </a:p>
          <a:p>
            <a:r>
              <a:rPr lang="en-US" dirty="0" smtClean="0"/>
              <a:t>Even though it is better if the system can be used without documentation, it may be</a:t>
            </a:r>
          </a:p>
          <a:p>
            <a:r>
              <a:rPr lang="en-US" dirty="0" smtClean="0"/>
              <a:t>necessary to provide help and documentation. Any such information should be easy</a:t>
            </a:r>
          </a:p>
          <a:p>
            <a:r>
              <a:rPr lang="en-US" dirty="0" smtClean="0"/>
              <a:t> to search, focused on the user's task, list concrete steps to be carried out, and not be</a:t>
            </a:r>
          </a:p>
          <a:p>
            <a:r>
              <a:rPr lang="en-US" dirty="0" smtClean="0"/>
              <a:t> too large.</a:t>
            </a:r>
            <a:endParaRPr lang="en-US" b="1" dirty="0"/>
          </a:p>
        </p:txBody>
      </p:sp>
      <p:sp>
        <p:nvSpPr>
          <p:cNvPr id="7" name="Rectangle 6"/>
          <p:cNvSpPr/>
          <p:nvPr/>
        </p:nvSpPr>
        <p:spPr>
          <a:xfrm>
            <a:off x="304800" y="3200400"/>
            <a:ext cx="4572000" cy="3305520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90000"/>
              </a:lnSpc>
            </a:pPr>
            <a:endParaRPr lang="en-US" b="1" dirty="0" smtClean="0">
              <a:solidFill>
                <a:srgbClr val="CC3300"/>
              </a:solidFill>
            </a:endParaRPr>
          </a:p>
          <a:p>
            <a:pPr>
              <a:lnSpc>
                <a:spcPct val="90000"/>
              </a:lnSpc>
            </a:pPr>
            <a:r>
              <a:rPr lang="en-US" b="1" dirty="0" smtClean="0">
                <a:solidFill>
                  <a:srgbClr val="CC3300"/>
                </a:solidFill>
              </a:rPr>
              <a:t>Users don’t read manuals</a:t>
            </a:r>
          </a:p>
          <a:p>
            <a:pPr lvl="1">
              <a:lnSpc>
                <a:spcPct val="90000"/>
              </a:lnSpc>
            </a:pPr>
            <a:r>
              <a:rPr lang="en-US" sz="1600" dirty="0" smtClean="0"/>
              <a:t>Prefer to spend time working toward task goals, not learning about system</a:t>
            </a:r>
          </a:p>
          <a:p>
            <a:pPr lvl="1">
              <a:lnSpc>
                <a:spcPct val="90000"/>
              </a:lnSpc>
            </a:pPr>
            <a:endParaRPr lang="en-US" sz="1600" dirty="0" smtClean="0"/>
          </a:p>
          <a:p>
            <a:pPr>
              <a:lnSpc>
                <a:spcPct val="90000"/>
              </a:lnSpc>
            </a:pPr>
            <a:r>
              <a:rPr lang="en-US" b="1" dirty="0" smtClean="0">
                <a:solidFill>
                  <a:srgbClr val="CC3300"/>
                </a:solidFill>
              </a:rPr>
              <a:t>But manuals and online help are vital</a:t>
            </a:r>
          </a:p>
          <a:p>
            <a:pPr lvl="1">
              <a:lnSpc>
                <a:spcPct val="90000"/>
              </a:lnSpc>
            </a:pPr>
            <a:r>
              <a:rPr lang="en-US" sz="1600" dirty="0" smtClean="0"/>
              <a:t>Usually when user is frustrated or in crisis</a:t>
            </a:r>
          </a:p>
          <a:p>
            <a:pPr lvl="1">
              <a:lnSpc>
                <a:spcPct val="90000"/>
              </a:lnSpc>
            </a:pPr>
            <a:endParaRPr lang="en-US" sz="1600" dirty="0" smtClean="0"/>
          </a:p>
          <a:p>
            <a:pPr>
              <a:lnSpc>
                <a:spcPct val="90000"/>
              </a:lnSpc>
            </a:pPr>
            <a:r>
              <a:rPr lang="en-US" b="1" dirty="0" smtClean="0">
                <a:solidFill>
                  <a:srgbClr val="CC3300"/>
                </a:solidFill>
              </a:rPr>
              <a:t>Help should be:</a:t>
            </a:r>
          </a:p>
          <a:p>
            <a:pPr lvl="1">
              <a:lnSpc>
                <a:spcPct val="90000"/>
              </a:lnSpc>
            </a:pPr>
            <a:r>
              <a:rPr lang="en-US" sz="1600" dirty="0" smtClean="0"/>
              <a:t>Searchable</a:t>
            </a:r>
          </a:p>
          <a:p>
            <a:pPr lvl="1">
              <a:lnSpc>
                <a:spcPct val="90000"/>
              </a:lnSpc>
            </a:pPr>
            <a:r>
              <a:rPr lang="en-US" sz="1600" dirty="0" smtClean="0"/>
              <a:t>Context-sensitive</a:t>
            </a:r>
          </a:p>
          <a:p>
            <a:pPr lvl="1">
              <a:lnSpc>
                <a:spcPct val="90000"/>
              </a:lnSpc>
            </a:pPr>
            <a:r>
              <a:rPr lang="en-US" sz="1600" dirty="0" smtClean="0"/>
              <a:t>Task-oriented</a:t>
            </a:r>
          </a:p>
          <a:p>
            <a:pPr lvl="1">
              <a:lnSpc>
                <a:spcPct val="90000"/>
              </a:lnSpc>
            </a:pPr>
            <a:r>
              <a:rPr lang="en-US" sz="1600" dirty="0" smtClean="0"/>
              <a:t>Concrete</a:t>
            </a:r>
          </a:p>
          <a:p>
            <a:pPr lvl="1">
              <a:lnSpc>
                <a:spcPct val="90000"/>
              </a:lnSpc>
            </a:pPr>
            <a:r>
              <a:rPr lang="en-US" sz="1600" dirty="0" smtClean="0"/>
              <a:t>Short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752600" y="381000"/>
            <a:ext cx="5929252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CC3300"/>
                </a:solidFill>
              </a:rPr>
              <a:t>COP 4104 </a:t>
            </a:r>
            <a:r>
              <a:rPr lang="en-US" sz="2400" b="1" dirty="0">
                <a:solidFill>
                  <a:srgbClr val="CC3300"/>
                </a:solidFill>
              </a:rPr>
              <a:t>Human and Technology </a:t>
            </a:r>
            <a:r>
              <a:rPr lang="en-US" sz="2400" b="1" dirty="0" smtClean="0">
                <a:solidFill>
                  <a:srgbClr val="CC3300"/>
                </a:solidFill>
              </a:rPr>
              <a:t>Interaction</a:t>
            </a:r>
          </a:p>
          <a:p>
            <a:endParaRPr lang="en-US" dirty="0" smtClean="0"/>
          </a:p>
          <a:p>
            <a:r>
              <a:rPr lang="en-US" dirty="0" smtClean="0"/>
              <a:t>          </a:t>
            </a:r>
            <a:r>
              <a:rPr lang="en-US" b="1" dirty="0" smtClean="0">
                <a:solidFill>
                  <a:srgbClr val="CC3300"/>
                </a:solidFill>
              </a:rPr>
              <a:t>Usability Principles proposed by </a:t>
            </a:r>
            <a:r>
              <a:rPr lang="en-US" b="1" dirty="0" err="1" smtClean="0">
                <a:solidFill>
                  <a:srgbClr val="CC3300"/>
                </a:solidFill>
              </a:rPr>
              <a:t>Jakob</a:t>
            </a:r>
            <a:r>
              <a:rPr lang="en-US" b="1" dirty="0" smtClean="0">
                <a:solidFill>
                  <a:srgbClr val="CC3300"/>
                </a:solidFill>
              </a:rPr>
              <a:t> Nielsen</a:t>
            </a:r>
            <a:endParaRPr lang="en-US" b="1" dirty="0">
              <a:solidFill>
                <a:srgbClr val="CC330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85800" y="1676400"/>
            <a:ext cx="4572000" cy="452431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dirty="0" smtClean="0">
                <a:solidFill>
                  <a:srgbClr val="CC3300"/>
                </a:solidFill>
              </a:rPr>
              <a:t>	            </a:t>
            </a:r>
            <a:r>
              <a:rPr lang="en-US" b="1" u="sng" dirty="0" smtClean="0">
                <a:solidFill>
                  <a:srgbClr val="CC3300"/>
                </a:solidFill>
              </a:rPr>
              <a:t>In a nutshell</a:t>
            </a:r>
          </a:p>
          <a:p>
            <a:r>
              <a:rPr lang="en-US" b="1" dirty="0" smtClean="0">
                <a:solidFill>
                  <a:srgbClr val="CC3300"/>
                </a:solidFill>
              </a:rPr>
              <a:t> </a:t>
            </a:r>
          </a:p>
          <a:p>
            <a:r>
              <a:rPr lang="en-US" b="1" dirty="0" smtClean="0">
                <a:solidFill>
                  <a:srgbClr val="CC3300"/>
                </a:solidFill>
              </a:rPr>
              <a:t>Meet expectations</a:t>
            </a:r>
          </a:p>
          <a:p>
            <a:r>
              <a:rPr lang="en-US" dirty="0" smtClean="0"/>
              <a:t>1. Match the real world</a:t>
            </a:r>
          </a:p>
          <a:p>
            <a:r>
              <a:rPr lang="en-US" dirty="0" smtClean="0"/>
              <a:t>2. Consistency &amp; standards</a:t>
            </a:r>
          </a:p>
          <a:p>
            <a:r>
              <a:rPr lang="en-US" dirty="0" smtClean="0"/>
              <a:t>3. Help &amp; documentation</a:t>
            </a:r>
          </a:p>
          <a:p>
            <a:r>
              <a:rPr lang="en-US" b="1" dirty="0" smtClean="0">
                <a:solidFill>
                  <a:srgbClr val="CC3300"/>
                </a:solidFill>
              </a:rPr>
              <a:t>User is the boss</a:t>
            </a:r>
          </a:p>
          <a:p>
            <a:r>
              <a:rPr lang="en-US" dirty="0" smtClean="0"/>
              <a:t>4. User control &amp; freedom</a:t>
            </a:r>
          </a:p>
          <a:p>
            <a:r>
              <a:rPr lang="en-US" dirty="0" smtClean="0"/>
              <a:t>5. Visibility of system status</a:t>
            </a:r>
          </a:p>
          <a:p>
            <a:r>
              <a:rPr lang="en-US" dirty="0" smtClean="0"/>
              <a:t>6. Flexibility &amp; efficiency</a:t>
            </a:r>
          </a:p>
          <a:p>
            <a:r>
              <a:rPr lang="en-US" b="1" dirty="0" smtClean="0">
                <a:solidFill>
                  <a:srgbClr val="CC3300"/>
                </a:solidFill>
              </a:rPr>
              <a:t>Handle errors</a:t>
            </a:r>
          </a:p>
          <a:p>
            <a:r>
              <a:rPr lang="en-US" dirty="0" smtClean="0"/>
              <a:t>7. Error prevention</a:t>
            </a:r>
          </a:p>
          <a:p>
            <a:r>
              <a:rPr lang="en-US" dirty="0" smtClean="0"/>
              <a:t>8. Recognition, not recall</a:t>
            </a:r>
          </a:p>
          <a:p>
            <a:r>
              <a:rPr lang="en-US" dirty="0" smtClean="0"/>
              <a:t>9. Error reporting, diagnosis, and recovery</a:t>
            </a:r>
          </a:p>
          <a:p>
            <a:r>
              <a:rPr lang="en-US" b="1" dirty="0" smtClean="0">
                <a:solidFill>
                  <a:srgbClr val="CC3300"/>
                </a:solidFill>
              </a:rPr>
              <a:t>Keep it simple</a:t>
            </a:r>
          </a:p>
          <a:p>
            <a:r>
              <a:rPr lang="en-US" dirty="0" smtClean="0"/>
              <a:t>10. Aesthetic &amp; minimalist design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533400" y="2133600"/>
            <a:ext cx="237566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u="sng" dirty="0" smtClean="0"/>
              <a:t> </a:t>
            </a:r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676400" y="2438400"/>
            <a:ext cx="5929252" cy="280076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CC3300"/>
                </a:solidFill>
              </a:rPr>
              <a:t>COP 4104 </a:t>
            </a:r>
            <a:r>
              <a:rPr lang="en-US" sz="2400" b="1" dirty="0">
                <a:solidFill>
                  <a:srgbClr val="CC3300"/>
                </a:solidFill>
              </a:rPr>
              <a:t>Human and Technology </a:t>
            </a:r>
            <a:r>
              <a:rPr lang="en-US" sz="2400" b="1" dirty="0" smtClean="0">
                <a:solidFill>
                  <a:srgbClr val="CC3300"/>
                </a:solidFill>
              </a:rPr>
              <a:t>Interaction</a:t>
            </a:r>
          </a:p>
          <a:p>
            <a:endParaRPr lang="en-US" dirty="0" smtClean="0"/>
          </a:p>
          <a:p>
            <a:r>
              <a:rPr lang="en-US" b="1" dirty="0" smtClean="0">
                <a:solidFill>
                  <a:srgbClr val="CC3300"/>
                </a:solidFill>
              </a:rPr>
              <a:t>		     Chapter 15</a:t>
            </a:r>
          </a:p>
          <a:p>
            <a:endParaRPr lang="en-US" b="1" dirty="0" smtClean="0">
              <a:solidFill>
                <a:srgbClr val="CC3300"/>
              </a:solidFill>
            </a:endParaRPr>
          </a:p>
          <a:p>
            <a:endParaRPr lang="en-US" b="1" dirty="0" smtClean="0">
              <a:solidFill>
                <a:srgbClr val="CC3300"/>
              </a:solidFill>
            </a:endParaRPr>
          </a:p>
          <a:p>
            <a:r>
              <a:rPr lang="en-US" sz="2000" b="1" dirty="0" smtClean="0">
                <a:solidFill>
                  <a:srgbClr val="CC3300"/>
                </a:solidFill>
              </a:rPr>
              <a:t>       Usability Principles proposed by </a:t>
            </a:r>
            <a:r>
              <a:rPr lang="en-US" sz="2000" b="1" dirty="0" err="1" smtClean="0">
                <a:solidFill>
                  <a:srgbClr val="CC3300"/>
                </a:solidFill>
              </a:rPr>
              <a:t>Jakob</a:t>
            </a:r>
            <a:r>
              <a:rPr lang="en-US" sz="2000" b="1" dirty="0" smtClean="0">
                <a:solidFill>
                  <a:srgbClr val="CC3300"/>
                </a:solidFill>
              </a:rPr>
              <a:t> Nielsen</a:t>
            </a:r>
          </a:p>
          <a:p>
            <a:endParaRPr lang="en-US" sz="2000" b="1" dirty="0" smtClean="0">
              <a:solidFill>
                <a:srgbClr val="CC3300"/>
              </a:solidFill>
            </a:endParaRPr>
          </a:p>
          <a:p>
            <a:endParaRPr lang="en-US" sz="2000" b="1" dirty="0" smtClean="0">
              <a:solidFill>
                <a:srgbClr val="CC3300"/>
              </a:solidFill>
            </a:endParaRPr>
          </a:p>
          <a:p>
            <a:r>
              <a:rPr lang="en-US" sz="2000" b="1" dirty="0" smtClean="0">
                <a:solidFill>
                  <a:srgbClr val="CC3300"/>
                </a:solidFill>
              </a:rPr>
              <a:t>            Heuristic Evaluation (Usability guidelines)</a:t>
            </a:r>
            <a:endParaRPr lang="en-US" sz="2000" b="1" dirty="0">
              <a:solidFill>
                <a:srgbClr val="CC3300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533400" y="1905000"/>
            <a:ext cx="8122032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Heuristic evaluation </a:t>
            </a:r>
            <a:r>
              <a:rPr lang="en-US" dirty="0" smtClean="0"/>
              <a:t>is a usability inspection method that was developed by Nielsen</a:t>
            </a:r>
          </a:p>
          <a:p>
            <a:r>
              <a:rPr lang="en-US" dirty="0" smtClean="0"/>
              <a:t>and his colleagues.</a:t>
            </a:r>
          </a:p>
          <a:p>
            <a:endParaRPr lang="en-US" dirty="0" smtClean="0"/>
          </a:p>
          <a:p>
            <a:r>
              <a:rPr lang="en-US" dirty="0" smtClean="0"/>
              <a:t>In this method, experts are guided by a set of usability principles known as heuristics.</a:t>
            </a:r>
          </a:p>
          <a:p>
            <a:endParaRPr lang="en-US" dirty="0" smtClean="0"/>
          </a:p>
          <a:p>
            <a:r>
              <a:rPr lang="en-US" dirty="0" smtClean="0"/>
              <a:t>This heuristics evaluate whether user interface elements, such as:</a:t>
            </a:r>
          </a:p>
          <a:p>
            <a:endParaRPr lang="en-US" dirty="0" smtClean="0"/>
          </a:p>
          <a:p>
            <a:r>
              <a:rPr lang="en-US" dirty="0" smtClean="0"/>
              <a:t>	Dialog boxes</a:t>
            </a:r>
          </a:p>
          <a:p>
            <a:r>
              <a:rPr lang="en-US" dirty="0" smtClean="0"/>
              <a:t>	Menus</a:t>
            </a:r>
          </a:p>
          <a:p>
            <a:r>
              <a:rPr lang="en-US" dirty="0" smtClean="0"/>
              <a:t>	Navigation structure</a:t>
            </a:r>
          </a:p>
          <a:p>
            <a:r>
              <a:rPr lang="en-US" dirty="0" smtClean="0"/>
              <a:t>	Online help</a:t>
            </a:r>
          </a:p>
          <a:p>
            <a:r>
              <a:rPr lang="en-US" dirty="0" smtClean="0"/>
              <a:t>	etc.</a:t>
            </a:r>
          </a:p>
          <a:p>
            <a:endParaRPr lang="en-US" dirty="0" smtClean="0"/>
          </a:p>
          <a:p>
            <a:r>
              <a:rPr lang="en-US" dirty="0" smtClean="0"/>
              <a:t>conform to tried and tested principles.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752600" y="381000"/>
            <a:ext cx="5929252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CC3300"/>
                </a:solidFill>
              </a:rPr>
              <a:t>COP 4104 </a:t>
            </a:r>
            <a:r>
              <a:rPr lang="en-US" sz="2400" b="1" dirty="0">
                <a:solidFill>
                  <a:srgbClr val="CC3300"/>
                </a:solidFill>
              </a:rPr>
              <a:t>Human and Technology </a:t>
            </a:r>
            <a:r>
              <a:rPr lang="en-US" sz="2400" b="1" dirty="0" smtClean="0">
                <a:solidFill>
                  <a:srgbClr val="CC3300"/>
                </a:solidFill>
              </a:rPr>
              <a:t>Interaction</a:t>
            </a:r>
          </a:p>
          <a:p>
            <a:endParaRPr lang="en-US" dirty="0" smtClean="0"/>
          </a:p>
          <a:p>
            <a:r>
              <a:rPr lang="en-US" dirty="0" smtClean="0"/>
              <a:t>          </a:t>
            </a:r>
            <a:r>
              <a:rPr lang="en-US" b="1" dirty="0" smtClean="0">
                <a:solidFill>
                  <a:srgbClr val="CC3300"/>
                </a:solidFill>
              </a:rPr>
              <a:t>Usability Principles proposed by </a:t>
            </a:r>
            <a:r>
              <a:rPr lang="en-US" b="1" dirty="0" err="1" smtClean="0">
                <a:solidFill>
                  <a:srgbClr val="CC3300"/>
                </a:solidFill>
              </a:rPr>
              <a:t>Jakob</a:t>
            </a:r>
            <a:r>
              <a:rPr lang="en-US" b="1" dirty="0" smtClean="0">
                <a:solidFill>
                  <a:srgbClr val="CC3300"/>
                </a:solidFill>
              </a:rPr>
              <a:t> Nielsen</a:t>
            </a:r>
            <a:endParaRPr lang="en-US" b="1" dirty="0">
              <a:solidFill>
                <a:srgbClr val="CC3300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533400" y="1905000"/>
            <a:ext cx="7671331" cy="3693319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r>
              <a:rPr lang="en-US" dirty="0" smtClean="0"/>
              <a:t>The original set of heuristics identified by Nielsen and his colleagues was derive</a:t>
            </a:r>
          </a:p>
          <a:p>
            <a:r>
              <a:rPr lang="en-US" dirty="0" smtClean="0"/>
              <a:t>Empirically from analysis of 249 usability problems in 1994.</a:t>
            </a:r>
          </a:p>
          <a:p>
            <a:endParaRPr lang="en-US" dirty="0" smtClean="0"/>
          </a:p>
          <a:p>
            <a:pPr marL="2171700" lvl="4" indent="-342900">
              <a:buFont typeface="+mj-lt"/>
              <a:buAutoNum type="arabicPeriod"/>
            </a:pPr>
            <a:r>
              <a:rPr lang="en-US" dirty="0" smtClean="0"/>
              <a:t>Visibility of System status.</a:t>
            </a:r>
          </a:p>
          <a:p>
            <a:pPr marL="2171700" lvl="4" indent="-342900">
              <a:buFont typeface="+mj-lt"/>
              <a:buAutoNum type="arabicPeriod"/>
            </a:pPr>
            <a:r>
              <a:rPr lang="en-US" dirty="0" smtClean="0"/>
              <a:t>Match between system and the real world.</a:t>
            </a:r>
          </a:p>
          <a:p>
            <a:pPr marL="2171700" lvl="4" indent="-342900">
              <a:buFont typeface="+mj-lt"/>
              <a:buAutoNum type="arabicPeriod"/>
            </a:pPr>
            <a:r>
              <a:rPr lang="en-US" dirty="0" smtClean="0"/>
              <a:t>User control and freedom.</a:t>
            </a:r>
          </a:p>
          <a:p>
            <a:pPr marL="2171700" lvl="4" indent="-342900">
              <a:buFont typeface="+mj-lt"/>
              <a:buAutoNum type="arabicPeriod"/>
            </a:pPr>
            <a:r>
              <a:rPr lang="en-US" dirty="0" smtClean="0"/>
              <a:t>Consistency </a:t>
            </a:r>
            <a:r>
              <a:rPr lang="en-US" dirty="0" smtClean="0"/>
              <a:t>and standards.</a:t>
            </a:r>
          </a:p>
          <a:p>
            <a:pPr marL="2171700" lvl="4" indent="-342900">
              <a:buFont typeface="+mj-lt"/>
              <a:buAutoNum type="arabicPeriod"/>
            </a:pPr>
            <a:r>
              <a:rPr lang="en-US" dirty="0" smtClean="0"/>
              <a:t>Error prevention.</a:t>
            </a:r>
          </a:p>
          <a:p>
            <a:pPr marL="2171700" lvl="4" indent="-342900">
              <a:buFont typeface="+mj-lt"/>
              <a:buAutoNum type="arabicPeriod"/>
            </a:pPr>
            <a:r>
              <a:rPr lang="en-US" dirty="0" smtClean="0"/>
              <a:t>Recognition rather than recall.</a:t>
            </a:r>
          </a:p>
          <a:p>
            <a:pPr marL="2171700" lvl="4" indent="-342900">
              <a:buFont typeface="+mj-lt"/>
              <a:buAutoNum type="arabicPeriod"/>
            </a:pPr>
            <a:r>
              <a:rPr lang="en-US" dirty="0" smtClean="0"/>
              <a:t>Flexibility and efficiency.</a:t>
            </a:r>
          </a:p>
          <a:p>
            <a:pPr marL="2171700" lvl="4" indent="-342900">
              <a:buFont typeface="+mj-lt"/>
              <a:buAutoNum type="arabicPeriod"/>
            </a:pPr>
            <a:r>
              <a:rPr lang="en-US" dirty="0" smtClean="0"/>
              <a:t>Aesthetic and minimalist design.</a:t>
            </a:r>
          </a:p>
          <a:p>
            <a:pPr marL="2171700" lvl="4" indent="-342900">
              <a:buFont typeface="+mj-lt"/>
              <a:buAutoNum type="arabicPeriod"/>
            </a:pPr>
            <a:r>
              <a:rPr lang="en-US" dirty="0" smtClean="0"/>
              <a:t>Help users recognize, diagnose, and recover from errors.</a:t>
            </a:r>
          </a:p>
          <a:p>
            <a:pPr marL="2171700" lvl="4" indent="-342900">
              <a:buFont typeface="+mj-lt"/>
              <a:buAutoNum type="arabicPeriod"/>
            </a:pPr>
            <a:r>
              <a:rPr lang="en-US" dirty="0" smtClean="0"/>
              <a:t>Help and documentation.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752600" y="381000"/>
            <a:ext cx="5929252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CC3300"/>
                </a:solidFill>
              </a:rPr>
              <a:t>COP 4104 </a:t>
            </a:r>
            <a:r>
              <a:rPr lang="en-US" sz="2400" b="1" dirty="0">
                <a:solidFill>
                  <a:srgbClr val="CC3300"/>
                </a:solidFill>
              </a:rPr>
              <a:t>Human and Technology </a:t>
            </a:r>
            <a:r>
              <a:rPr lang="en-US" sz="2400" b="1" dirty="0" smtClean="0">
                <a:solidFill>
                  <a:srgbClr val="CC3300"/>
                </a:solidFill>
              </a:rPr>
              <a:t>Interaction</a:t>
            </a:r>
          </a:p>
          <a:p>
            <a:endParaRPr lang="en-US" dirty="0" smtClean="0"/>
          </a:p>
          <a:p>
            <a:r>
              <a:rPr lang="en-US" dirty="0" smtClean="0"/>
              <a:t>          </a:t>
            </a:r>
            <a:r>
              <a:rPr lang="en-US" b="1" dirty="0" smtClean="0">
                <a:solidFill>
                  <a:srgbClr val="CC3300"/>
                </a:solidFill>
              </a:rPr>
              <a:t>Usability Principles proposed by </a:t>
            </a:r>
            <a:r>
              <a:rPr lang="en-US" b="1" dirty="0" err="1" smtClean="0">
                <a:solidFill>
                  <a:srgbClr val="CC3300"/>
                </a:solidFill>
              </a:rPr>
              <a:t>Jakob</a:t>
            </a:r>
            <a:r>
              <a:rPr lang="en-US" b="1" dirty="0" smtClean="0">
                <a:solidFill>
                  <a:srgbClr val="CC3300"/>
                </a:solidFill>
              </a:rPr>
              <a:t> Nielsen</a:t>
            </a:r>
            <a:endParaRPr lang="en-US" b="1" dirty="0">
              <a:solidFill>
                <a:srgbClr val="CC3300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609600" y="1905000"/>
            <a:ext cx="6806672" cy="2308324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r>
              <a:rPr lang="en-US" b="1" dirty="0" smtClean="0"/>
              <a:t>Visibility of system status:</a:t>
            </a:r>
          </a:p>
          <a:p>
            <a:endParaRPr lang="en-US" dirty="0" smtClean="0"/>
          </a:p>
          <a:p>
            <a:r>
              <a:rPr lang="en-US" dirty="0" smtClean="0"/>
              <a:t>The system should always keep users informed about what is going on,</a:t>
            </a:r>
          </a:p>
          <a:p>
            <a:r>
              <a:rPr lang="en-US" dirty="0" smtClean="0"/>
              <a:t> through appropriate feedback within reasonable time.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1752600" y="381000"/>
            <a:ext cx="5929252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CC3300"/>
                </a:solidFill>
              </a:rPr>
              <a:t>COP 4104 </a:t>
            </a:r>
            <a:r>
              <a:rPr lang="en-US" sz="2400" b="1" dirty="0">
                <a:solidFill>
                  <a:srgbClr val="CC3300"/>
                </a:solidFill>
              </a:rPr>
              <a:t>Human and Technology </a:t>
            </a:r>
            <a:r>
              <a:rPr lang="en-US" sz="2400" b="1" dirty="0" smtClean="0">
                <a:solidFill>
                  <a:srgbClr val="CC3300"/>
                </a:solidFill>
              </a:rPr>
              <a:t>Interaction</a:t>
            </a:r>
          </a:p>
          <a:p>
            <a:endParaRPr lang="en-US" dirty="0" smtClean="0"/>
          </a:p>
          <a:p>
            <a:r>
              <a:rPr lang="en-US" dirty="0" smtClean="0"/>
              <a:t>          </a:t>
            </a:r>
            <a:r>
              <a:rPr lang="en-US" b="1" dirty="0" smtClean="0">
                <a:solidFill>
                  <a:srgbClr val="CC3300"/>
                </a:solidFill>
              </a:rPr>
              <a:t>Usability Principles proposed by </a:t>
            </a:r>
            <a:r>
              <a:rPr lang="en-US" b="1" dirty="0" err="1" smtClean="0">
                <a:solidFill>
                  <a:srgbClr val="CC3300"/>
                </a:solidFill>
              </a:rPr>
              <a:t>Jakob</a:t>
            </a:r>
            <a:r>
              <a:rPr lang="en-US" b="1" dirty="0" smtClean="0">
                <a:solidFill>
                  <a:srgbClr val="CC3300"/>
                </a:solidFill>
              </a:rPr>
              <a:t> Nielsen</a:t>
            </a:r>
            <a:endParaRPr lang="en-US" b="1" dirty="0">
              <a:solidFill>
                <a:srgbClr val="CC3300"/>
              </a:solidFill>
            </a:endParaRPr>
          </a:p>
        </p:txBody>
      </p:sp>
      <p:grpSp>
        <p:nvGrpSpPr>
          <p:cNvPr id="6" name="Group 7"/>
          <p:cNvGrpSpPr>
            <a:grpSpLocks/>
          </p:cNvGrpSpPr>
          <p:nvPr/>
        </p:nvGrpSpPr>
        <p:grpSpPr bwMode="auto">
          <a:xfrm>
            <a:off x="914400" y="3581400"/>
            <a:ext cx="6616700" cy="1158875"/>
            <a:chOff x="864" y="1018"/>
            <a:chExt cx="4168" cy="730"/>
          </a:xfrm>
        </p:grpSpPr>
        <p:pic>
          <p:nvPicPr>
            <p:cNvPr id="7" name="Picture 8" descr="progress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864" y="1056"/>
              <a:ext cx="4168" cy="692"/>
            </a:xfrm>
            <a:prstGeom prst="rect">
              <a:avLst/>
            </a:prstGeom>
            <a:noFill/>
          </p:spPr>
        </p:pic>
        <p:sp>
          <p:nvSpPr>
            <p:cNvPr id="8" name="Text Box 9"/>
            <p:cNvSpPr txBox="1">
              <a:spLocks noChangeArrowheads="1"/>
            </p:cNvSpPr>
            <p:nvPr/>
          </p:nvSpPr>
          <p:spPr bwMode="auto">
            <a:xfrm>
              <a:off x="2407" y="1018"/>
              <a:ext cx="2544" cy="288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>
                  <a:latin typeface="Arial Narrow" pitchFamily="34" charset="0"/>
                </a:rPr>
                <a:t>searching database for matches</a:t>
              </a:r>
              <a:endParaRPr lang="en-US"/>
            </a:p>
          </p:txBody>
        </p:sp>
      </p:grp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752600" y="381000"/>
            <a:ext cx="5929252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CC3300"/>
                </a:solidFill>
              </a:rPr>
              <a:t>COP 4104 </a:t>
            </a:r>
            <a:r>
              <a:rPr lang="en-US" sz="2400" b="1" dirty="0">
                <a:solidFill>
                  <a:srgbClr val="CC3300"/>
                </a:solidFill>
              </a:rPr>
              <a:t>Human and Technology </a:t>
            </a:r>
            <a:r>
              <a:rPr lang="en-US" sz="2400" b="1" dirty="0" smtClean="0">
                <a:solidFill>
                  <a:srgbClr val="CC3300"/>
                </a:solidFill>
              </a:rPr>
              <a:t>Interaction</a:t>
            </a:r>
          </a:p>
          <a:p>
            <a:endParaRPr lang="en-US" dirty="0" smtClean="0"/>
          </a:p>
          <a:p>
            <a:r>
              <a:rPr lang="en-US" dirty="0" smtClean="0"/>
              <a:t>          </a:t>
            </a:r>
            <a:r>
              <a:rPr lang="en-US" b="1" dirty="0" smtClean="0">
                <a:solidFill>
                  <a:srgbClr val="CC3300"/>
                </a:solidFill>
              </a:rPr>
              <a:t>Usability Principles proposed by </a:t>
            </a:r>
            <a:r>
              <a:rPr lang="en-US" b="1" dirty="0" err="1" smtClean="0">
                <a:solidFill>
                  <a:srgbClr val="CC3300"/>
                </a:solidFill>
              </a:rPr>
              <a:t>Jakob</a:t>
            </a:r>
            <a:r>
              <a:rPr lang="en-US" b="1" dirty="0" smtClean="0">
                <a:solidFill>
                  <a:srgbClr val="CC3300"/>
                </a:solidFill>
              </a:rPr>
              <a:t> Nielsen</a:t>
            </a:r>
            <a:endParaRPr lang="en-US" b="1" dirty="0">
              <a:solidFill>
                <a:srgbClr val="CC33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04800" y="1752600"/>
            <a:ext cx="8288808" cy="2585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Match between system and real world (METAPHOR):</a:t>
            </a:r>
          </a:p>
          <a:p>
            <a:endParaRPr lang="en-US" dirty="0" smtClean="0"/>
          </a:p>
          <a:p>
            <a:r>
              <a:rPr lang="en-US" dirty="0" smtClean="0"/>
              <a:t>The system should speak the users' language, with words, phrases and concepts</a:t>
            </a:r>
          </a:p>
          <a:p>
            <a:r>
              <a:rPr lang="en-US" dirty="0" smtClean="0"/>
              <a:t>familiar to the user, rather than system-oriented terms. Follow real-world conventions,</a:t>
            </a:r>
          </a:p>
          <a:p>
            <a:r>
              <a:rPr lang="en-US" dirty="0" smtClean="0"/>
              <a:t> making information appear in a natural and logical order.</a:t>
            </a:r>
          </a:p>
          <a:p>
            <a:endParaRPr lang="en-US" b="1" dirty="0" smtClean="0"/>
          </a:p>
          <a:p>
            <a:endParaRPr lang="en-US" b="1" dirty="0" smtClean="0"/>
          </a:p>
          <a:p>
            <a:endParaRPr lang="en-US" b="1" dirty="0" smtClean="0"/>
          </a:p>
          <a:p>
            <a:endParaRPr lang="en-US" b="1" dirty="0"/>
          </a:p>
        </p:txBody>
      </p:sp>
      <p:pic>
        <p:nvPicPr>
          <p:cNvPr id="10242" name="Picture 2" descr="metaphor_library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52800" y="3733800"/>
            <a:ext cx="1990725" cy="2343151"/>
          </a:xfrm>
          <a:prstGeom prst="rect">
            <a:avLst/>
          </a:prstGeom>
          <a:noFill/>
        </p:spPr>
      </p:pic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752600" y="381000"/>
            <a:ext cx="5929252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CC3300"/>
                </a:solidFill>
              </a:rPr>
              <a:t>COP 4104 </a:t>
            </a:r>
            <a:r>
              <a:rPr lang="en-US" sz="2400" b="1" dirty="0">
                <a:solidFill>
                  <a:srgbClr val="CC3300"/>
                </a:solidFill>
              </a:rPr>
              <a:t>Human and Technology </a:t>
            </a:r>
            <a:r>
              <a:rPr lang="en-US" sz="2400" b="1" dirty="0" smtClean="0">
                <a:solidFill>
                  <a:srgbClr val="CC3300"/>
                </a:solidFill>
              </a:rPr>
              <a:t>Interaction</a:t>
            </a:r>
          </a:p>
          <a:p>
            <a:endParaRPr lang="en-US" dirty="0" smtClean="0"/>
          </a:p>
          <a:p>
            <a:r>
              <a:rPr lang="en-US" dirty="0" smtClean="0"/>
              <a:t>          </a:t>
            </a:r>
            <a:r>
              <a:rPr lang="en-US" b="1" dirty="0" smtClean="0">
                <a:solidFill>
                  <a:srgbClr val="CC3300"/>
                </a:solidFill>
              </a:rPr>
              <a:t>Usability Principles proposed by </a:t>
            </a:r>
            <a:r>
              <a:rPr lang="en-US" b="1" dirty="0" err="1" smtClean="0">
                <a:solidFill>
                  <a:srgbClr val="CC3300"/>
                </a:solidFill>
              </a:rPr>
              <a:t>Jakob</a:t>
            </a:r>
            <a:r>
              <a:rPr lang="en-US" b="1" dirty="0" smtClean="0">
                <a:solidFill>
                  <a:srgbClr val="CC3300"/>
                </a:solidFill>
              </a:rPr>
              <a:t> Nielsen</a:t>
            </a:r>
            <a:endParaRPr lang="en-US" b="1" dirty="0">
              <a:solidFill>
                <a:srgbClr val="CC33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04800" y="1524000"/>
            <a:ext cx="8544903" cy="2585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lvl="4"/>
            <a:r>
              <a:rPr lang="en-US" b="1" dirty="0" smtClean="0"/>
              <a:t>User control and freedom:</a:t>
            </a:r>
          </a:p>
          <a:p>
            <a:endParaRPr lang="en-US" dirty="0" smtClean="0"/>
          </a:p>
          <a:p>
            <a:r>
              <a:rPr lang="en-US" dirty="0" smtClean="0"/>
              <a:t>Users often choose system functions by mistake and will need a clearly marked</a:t>
            </a:r>
          </a:p>
          <a:p>
            <a:r>
              <a:rPr lang="en-US" dirty="0" smtClean="0"/>
              <a:t>"emergency exit" to leave the unwanted state without having to go through an extended</a:t>
            </a:r>
          </a:p>
          <a:p>
            <a:r>
              <a:rPr lang="en-US" dirty="0" smtClean="0"/>
              <a:t>dialogue. Support undo and redo.</a:t>
            </a:r>
          </a:p>
          <a:p>
            <a:endParaRPr lang="en-US" b="1" dirty="0" smtClean="0"/>
          </a:p>
          <a:p>
            <a:endParaRPr lang="en-US" b="1" dirty="0" smtClean="0"/>
          </a:p>
          <a:p>
            <a:endParaRPr lang="en-US" b="1" dirty="0" smtClean="0"/>
          </a:p>
          <a:p>
            <a:endParaRPr lang="en-US" b="1" dirty="0"/>
          </a:p>
        </p:txBody>
      </p:sp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3733800"/>
            <a:ext cx="3488377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Rectangle 9"/>
          <p:cNvSpPr/>
          <p:nvPr/>
        </p:nvSpPr>
        <p:spPr>
          <a:xfrm>
            <a:off x="4191000" y="3733800"/>
            <a:ext cx="4572000" cy="1889748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80000"/>
              </a:lnSpc>
            </a:pPr>
            <a:r>
              <a:rPr lang="en-US" b="1" dirty="0" smtClean="0">
                <a:solidFill>
                  <a:srgbClr val="CC3300"/>
                </a:solidFill>
              </a:rPr>
              <a:t>Provide undo</a:t>
            </a:r>
          </a:p>
          <a:p>
            <a:pPr>
              <a:lnSpc>
                <a:spcPct val="80000"/>
              </a:lnSpc>
            </a:pPr>
            <a:endParaRPr lang="en-US" b="1" dirty="0" smtClean="0"/>
          </a:p>
          <a:p>
            <a:pPr>
              <a:lnSpc>
                <a:spcPct val="80000"/>
              </a:lnSpc>
            </a:pPr>
            <a:r>
              <a:rPr lang="en-US" b="1" dirty="0" smtClean="0">
                <a:solidFill>
                  <a:srgbClr val="CC3300"/>
                </a:solidFill>
              </a:rPr>
              <a:t>Long operations should be cancelable</a:t>
            </a:r>
          </a:p>
          <a:p>
            <a:pPr>
              <a:lnSpc>
                <a:spcPct val="80000"/>
              </a:lnSpc>
            </a:pPr>
            <a:endParaRPr lang="en-US" b="1" dirty="0" smtClean="0"/>
          </a:p>
          <a:p>
            <a:pPr>
              <a:lnSpc>
                <a:spcPct val="80000"/>
              </a:lnSpc>
            </a:pPr>
            <a:r>
              <a:rPr lang="en-US" b="1" dirty="0" smtClean="0">
                <a:solidFill>
                  <a:srgbClr val="CC3300"/>
                </a:solidFill>
              </a:rPr>
              <a:t>All dialogs should have a cancel button</a:t>
            </a:r>
          </a:p>
          <a:p>
            <a:pPr>
              <a:lnSpc>
                <a:spcPct val="80000"/>
              </a:lnSpc>
              <a:buFont typeface="Arial" pitchFamily="34" charset="0"/>
              <a:buChar char="•"/>
            </a:pPr>
            <a:r>
              <a:rPr lang="en-US" sz="1400" dirty="0" smtClean="0"/>
              <a:t>Users should be able to explore interface without fear of being trapped in a corner.</a:t>
            </a:r>
          </a:p>
          <a:p>
            <a:pPr>
              <a:lnSpc>
                <a:spcPct val="80000"/>
              </a:lnSpc>
              <a:buFont typeface="Arial" pitchFamily="34" charset="0"/>
              <a:buChar char="•"/>
            </a:pPr>
            <a:endParaRPr lang="en-US" sz="1400" dirty="0" smtClean="0"/>
          </a:p>
          <a:p>
            <a:pPr>
              <a:lnSpc>
                <a:spcPct val="80000"/>
              </a:lnSpc>
              <a:buFont typeface="Arial" pitchFamily="34" charset="0"/>
              <a:buChar char="•"/>
            </a:pPr>
            <a:r>
              <a:rPr lang="en-US" sz="1400" dirty="0" smtClean="0"/>
              <a:t>Undo supports exploration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752600" y="381000"/>
            <a:ext cx="5929252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CC3300"/>
                </a:solidFill>
              </a:rPr>
              <a:t>COP 4104 </a:t>
            </a:r>
            <a:r>
              <a:rPr lang="en-US" sz="2400" b="1" dirty="0">
                <a:solidFill>
                  <a:srgbClr val="CC3300"/>
                </a:solidFill>
              </a:rPr>
              <a:t>Human and Technology </a:t>
            </a:r>
            <a:r>
              <a:rPr lang="en-US" sz="2400" b="1" dirty="0" smtClean="0">
                <a:solidFill>
                  <a:srgbClr val="CC3300"/>
                </a:solidFill>
              </a:rPr>
              <a:t>Interaction</a:t>
            </a:r>
          </a:p>
          <a:p>
            <a:endParaRPr lang="en-US" dirty="0" smtClean="0"/>
          </a:p>
          <a:p>
            <a:r>
              <a:rPr lang="en-US" dirty="0" smtClean="0"/>
              <a:t>          </a:t>
            </a:r>
            <a:r>
              <a:rPr lang="en-US" b="1" dirty="0" smtClean="0">
                <a:solidFill>
                  <a:srgbClr val="CC3300"/>
                </a:solidFill>
              </a:rPr>
              <a:t>Usability Principles proposed by </a:t>
            </a:r>
            <a:r>
              <a:rPr lang="en-US" b="1" dirty="0" err="1" smtClean="0">
                <a:solidFill>
                  <a:srgbClr val="CC3300"/>
                </a:solidFill>
              </a:rPr>
              <a:t>Jakob</a:t>
            </a:r>
            <a:r>
              <a:rPr lang="en-US" b="1" dirty="0" smtClean="0">
                <a:solidFill>
                  <a:srgbClr val="CC3300"/>
                </a:solidFill>
              </a:rPr>
              <a:t> Nielsen</a:t>
            </a:r>
            <a:endParaRPr lang="en-US" b="1" dirty="0">
              <a:solidFill>
                <a:srgbClr val="CC33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04800" y="1752600"/>
            <a:ext cx="8270919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lvl="4"/>
            <a:r>
              <a:rPr lang="en-US" b="1" dirty="0" smtClean="0"/>
              <a:t>Consistency </a:t>
            </a:r>
            <a:r>
              <a:rPr lang="en-US" b="1" dirty="0" smtClean="0"/>
              <a:t>and standards:</a:t>
            </a:r>
          </a:p>
          <a:p>
            <a:pPr marL="0" lvl="4"/>
            <a:endParaRPr lang="en-US" dirty="0" smtClean="0"/>
          </a:p>
          <a:p>
            <a:r>
              <a:rPr lang="en-US" dirty="0" smtClean="0"/>
              <a:t>Users should not have to wonder whether different words, situations, or actions mean</a:t>
            </a:r>
          </a:p>
          <a:p>
            <a:r>
              <a:rPr lang="en-US" dirty="0" smtClean="0"/>
              <a:t> the same thing. Follow platform conventions.</a:t>
            </a:r>
            <a:endParaRPr lang="en-US" b="1" dirty="0" smtClean="0"/>
          </a:p>
          <a:p>
            <a:endParaRPr lang="en-US" b="1" dirty="0" smtClean="0"/>
          </a:p>
          <a:p>
            <a:endParaRPr lang="en-US" b="1" dirty="0" smtClean="0"/>
          </a:p>
          <a:p>
            <a:endParaRPr lang="en-US" b="1" dirty="0"/>
          </a:p>
        </p:txBody>
      </p:sp>
      <p:grpSp>
        <p:nvGrpSpPr>
          <p:cNvPr id="5" name="Group 4"/>
          <p:cNvGrpSpPr>
            <a:grpSpLocks/>
          </p:cNvGrpSpPr>
          <p:nvPr/>
        </p:nvGrpSpPr>
        <p:grpSpPr bwMode="auto">
          <a:xfrm>
            <a:off x="1752600" y="3276600"/>
            <a:ext cx="5638800" cy="3124200"/>
            <a:chOff x="432" y="1056"/>
            <a:chExt cx="5040" cy="2725"/>
          </a:xfrm>
        </p:grpSpPr>
        <p:pic>
          <p:nvPicPr>
            <p:cNvPr id="7" name="Picture 5" descr="inconsistency-VB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3072" y="1056"/>
              <a:ext cx="2400" cy="1352"/>
            </a:xfrm>
            <a:prstGeom prst="rect">
              <a:avLst/>
            </a:prstGeom>
            <a:noFill/>
          </p:spPr>
        </p:pic>
        <p:pic>
          <p:nvPicPr>
            <p:cNvPr id="8" name="Picture 6" descr="inconsistency-VB1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432" y="1056"/>
              <a:ext cx="2400" cy="1333"/>
            </a:xfrm>
            <a:prstGeom prst="rect">
              <a:avLst/>
            </a:prstGeom>
            <a:noFill/>
          </p:spPr>
        </p:pic>
        <p:pic>
          <p:nvPicPr>
            <p:cNvPr id="9" name="Picture 7" descr="inconsistency-VB2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432" y="2448"/>
              <a:ext cx="2399" cy="1333"/>
            </a:xfrm>
            <a:prstGeom prst="rect">
              <a:avLst/>
            </a:prstGeom>
            <a:noFill/>
          </p:spPr>
        </p:pic>
        <p:pic>
          <p:nvPicPr>
            <p:cNvPr id="10" name="Picture 8" descr="inconsistency-VB3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3072" y="2448"/>
              <a:ext cx="2400" cy="1333"/>
            </a:xfrm>
            <a:prstGeom prst="rect">
              <a:avLst/>
            </a:prstGeom>
            <a:noFill/>
          </p:spPr>
        </p:pic>
      </p:grp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752600" y="381000"/>
            <a:ext cx="5929252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CC3300"/>
                </a:solidFill>
              </a:rPr>
              <a:t>COP 4104 </a:t>
            </a:r>
            <a:r>
              <a:rPr lang="en-US" sz="2400" b="1" dirty="0">
                <a:solidFill>
                  <a:srgbClr val="CC3300"/>
                </a:solidFill>
              </a:rPr>
              <a:t>Human and Technology </a:t>
            </a:r>
            <a:r>
              <a:rPr lang="en-US" sz="2400" b="1" dirty="0" smtClean="0">
                <a:solidFill>
                  <a:srgbClr val="CC3300"/>
                </a:solidFill>
              </a:rPr>
              <a:t>Interaction</a:t>
            </a:r>
          </a:p>
          <a:p>
            <a:endParaRPr lang="en-US" dirty="0" smtClean="0"/>
          </a:p>
          <a:p>
            <a:r>
              <a:rPr lang="en-US" dirty="0" smtClean="0"/>
              <a:t>          </a:t>
            </a:r>
            <a:r>
              <a:rPr lang="en-US" b="1" dirty="0" smtClean="0">
                <a:solidFill>
                  <a:srgbClr val="CC3300"/>
                </a:solidFill>
              </a:rPr>
              <a:t>Usability Principles proposed by </a:t>
            </a:r>
            <a:r>
              <a:rPr lang="en-US" b="1" dirty="0" err="1" smtClean="0">
                <a:solidFill>
                  <a:srgbClr val="CC3300"/>
                </a:solidFill>
              </a:rPr>
              <a:t>Jakob</a:t>
            </a:r>
            <a:r>
              <a:rPr lang="en-US" b="1" dirty="0" smtClean="0">
                <a:solidFill>
                  <a:srgbClr val="CC3300"/>
                </a:solidFill>
              </a:rPr>
              <a:t> Nielsen</a:t>
            </a:r>
            <a:endParaRPr lang="en-US" b="1" dirty="0">
              <a:solidFill>
                <a:srgbClr val="CC33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04800" y="1752600"/>
            <a:ext cx="8472256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lvl="4"/>
            <a:r>
              <a:rPr lang="en-US" b="1" dirty="0" smtClean="0"/>
              <a:t>Error prevention:</a:t>
            </a:r>
          </a:p>
          <a:p>
            <a:pPr marL="0" lvl="4"/>
            <a:endParaRPr lang="en-US" dirty="0" smtClean="0"/>
          </a:p>
          <a:p>
            <a:r>
              <a:rPr lang="en-US" dirty="0" smtClean="0"/>
              <a:t>Even better than good error messages is a careful design which prevents a problem from</a:t>
            </a:r>
          </a:p>
          <a:p>
            <a:r>
              <a:rPr lang="en-US" dirty="0" smtClean="0"/>
              <a:t> occurring in the first place. Either eliminate error-prone conditions or check for them</a:t>
            </a:r>
          </a:p>
          <a:p>
            <a:r>
              <a:rPr lang="en-US" dirty="0" smtClean="0"/>
              <a:t> and present users with a confirmation option before they commit to the action.</a:t>
            </a:r>
            <a:endParaRPr lang="en-US" b="1" dirty="0" smtClean="0"/>
          </a:p>
          <a:p>
            <a:endParaRPr lang="en-US" b="1" dirty="0" smtClean="0"/>
          </a:p>
          <a:p>
            <a:endParaRPr lang="en-US" b="1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2209800" y="4343400"/>
          <a:ext cx="4038600" cy="631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2" name="Bitmap Image" r:id="rId3" imgW="7306695" imgH="1142857" progId="Paint.Picture">
                  <p:embed/>
                </p:oleObj>
              </mc:Choice>
              <mc:Fallback>
                <p:oleObj name="Bitmap Image" r:id="rId3" imgW="7306695" imgH="1142857" progId="Paint.Picture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09800" y="4343400"/>
                        <a:ext cx="4038600" cy="631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6"/>
          <p:cNvSpPr/>
          <p:nvPr/>
        </p:nvSpPr>
        <p:spPr>
          <a:xfrm>
            <a:off x="1981200" y="3505200"/>
            <a:ext cx="4572000" cy="590931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90000"/>
              </a:lnSpc>
            </a:pPr>
            <a:r>
              <a:rPr lang="en-US" b="1" dirty="0" smtClean="0">
                <a:solidFill>
                  <a:srgbClr val="CC3300"/>
                </a:solidFill>
              </a:rPr>
              <a:t>Selection is less error-prone than typing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        But don’t go overboard…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752600" y="381000"/>
            <a:ext cx="5929252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CC3300"/>
                </a:solidFill>
              </a:rPr>
              <a:t>COP 4104 </a:t>
            </a:r>
            <a:r>
              <a:rPr lang="en-US" sz="2400" b="1" dirty="0">
                <a:solidFill>
                  <a:srgbClr val="CC3300"/>
                </a:solidFill>
              </a:rPr>
              <a:t>Human and Technology </a:t>
            </a:r>
            <a:r>
              <a:rPr lang="en-US" sz="2400" b="1" dirty="0" smtClean="0">
                <a:solidFill>
                  <a:srgbClr val="CC3300"/>
                </a:solidFill>
              </a:rPr>
              <a:t>Interaction</a:t>
            </a:r>
          </a:p>
          <a:p>
            <a:endParaRPr lang="en-US" dirty="0" smtClean="0"/>
          </a:p>
          <a:p>
            <a:r>
              <a:rPr lang="en-US" dirty="0" smtClean="0"/>
              <a:t>          </a:t>
            </a:r>
            <a:r>
              <a:rPr lang="en-US" b="1" dirty="0" smtClean="0">
                <a:solidFill>
                  <a:srgbClr val="CC3300"/>
                </a:solidFill>
              </a:rPr>
              <a:t>Usability Principles proposed by </a:t>
            </a:r>
            <a:r>
              <a:rPr lang="en-US" b="1" dirty="0" err="1" smtClean="0">
                <a:solidFill>
                  <a:srgbClr val="CC3300"/>
                </a:solidFill>
              </a:rPr>
              <a:t>Jakob</a:t>
            </a:r>
            <a:r>
              <a:rPr lang="en-US" b="1" dirty="0" smtClean="0">
                <a:solidFill>
                  <a:srgbClr val="CC3300"/>
                </a:solidFill>
              </a:rPr>
              <a:t> Nielsen</a:t>
            </a:r>
            <a:endParaRPr lang="en-US" b="1" dirty="0">
              <a:solidFill>
                <a:srgbClr val="CC33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04800" y="1752600"/>
            <a:ext cx="8634287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lvl="4"/>
            <a:r>
              <a:rPr lang="en-US" b="1" dirty="0" smtClean="0"/>
              <a:t>Recognition rather than recall:</a:t>
            </a:r>
          </a:p>
          <a:p>
            <a:pPr marL="0" lvl="4"/>
            <a:endParaRPr lang="en-US" dirty="0" smtClean="0"/>
          </a:p>
          <a:p>
            <a:r>
              <a:rPr lang="en-US" dirty="0" smtClean="0"/>
              <a:t>Minimize the user's memory load by making objects, actions, and options visible. The user</a:t>
            </a:r>
          </a:p>
          <a:p>
            <a:r>
              <a:rPr lang="en-US" dirty="0" smtClean="0"/>
              <a:t>should not have to remember information from one part of the dialogue to another.</a:t>
            </a:r>
          </a:p>
          <a:p>
            <a:r>
              <a:rPr lang="en-US" dirty="0" smtClean="0"/>
              <a:t>Instructions for use of the system should be visible or easily retrievable whenever</a:t>
            </a:r>
          </a:p>
          <a:p>
            <a:r>
              <a:rPr lang="en-US" dirty="0" smtClean="0"/>
              <a:t>appropriate.</a:t>
            </a:r>
            <a:endParaRPr lang="en-US" b="1" dirty="0" smtClean="0"/>
          </a:p>
          <a:p>
            <a:endParaRPr lang="en-US" b="1" dirty="0"/>
          </a:p>
        </p:txBody>
      </p:sp>
      <p:pic>
        <p:nvPicPr>
          <p:cNvPr id="5" name="Picture 103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19400" y="3962400"/>
            <a:ext cx="3343275" cy="2476500"/>
          </a:xfrm>
          <a:prstGeom prst="rect">
            <a:avLst/>
          </a:prstGeom>
          <a:noFill/>
          <a:ln w="12699">
            <a:noFill/>
            <a:miter lim="800000"/>
            <a:headEnd type="none" w="sm" len="sm"/>
            <a:tailEnd type="none" w="sm" len="sm"/>
          </a:ln>
          <a:effectLst/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218</TotalTime>
  <Words>850</Words>
  <Application>Microsoft Macintosh PowerPoint</Application>
  <PresentationFormat>On-screen Show (4:3)</PresentationFormat>
  <Paragraphs>194</Paragraphs>
  <Slides>15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7" baseType="lpstr">
      <vt:lpstr>Office Theme</vt:lpstr>
      <vt:lpstr>Bitmap Image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UCF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Rob Traub</cp:lastModifiedBy>
  <cp:revision>62</cp:revision>
  <dcterms:created xsi:type="dcterms:W3CDTF">2012-09-19T13:52:34Z</dcterms:created>
  <dcterms:modified xsi:type="dcterms:W3CDTF">2013-09-04T19:18:12Z</dcterms:modified>
</cp:coreProperties>
</file>