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582"/>
  </p:normalViewPr>
  <p:slideViewPr>
    <p:cSldViewPr snapToGrid="0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8CE4-DC21-9B7E-CECB-DE7056F0C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D0658-D983-98E1-FCFD-7653A8E1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7071-D2FB-ACCF-649F-D6718C9A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5F12-1F9F-2013-9CBB-65FFD5C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0213-0180-76BE-434D-4E237E41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9024-218C-C47F-A9AA-F898DF0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D89D9-0DD0-799E-E2D8-EB87E1D55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ED002-8252-3081-7223-B208D422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804F-631C-4887-5650-4791D268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5560A-4079-9E1E-0B75-8484D20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C1230-DE41-4848-9AB0-1487A6AC4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51553-A55F-FDFF-DFD3-148145EA0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C8E3F-E8A6-96FF-8303-9961D9F7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4024D-41B7-36D6-FEDC-34D78250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7F40-1886-B0DA-5126-4084A215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6D12-D31C-453F-3661-9B7A3ABA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D756-E4B6-EBC3-7371-E9847C02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0EF8-5185-A760-53D9-41C69F38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D1600-1408-6D8D-279F-E48EC9AF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D291-98F5-7645-A7F2-A138EAFC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AD3B-F861-AA61-2561-1F50FD12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CFF8-6479-46B7-0AC5-97B717708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DC5A-0947-6E6C-EFA8-8A19C1DA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B27D7-F00A-3CA9-6C13-5A4FBD57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E651-7EB3-875A-0E66-0950D65E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6EB5-2BAE-ECC4-ABAD-CF31FC97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7878-695F-CBB7-45FC-1BCF686FB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16E21-FE26-1F01-BC20-7F4B7B973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F7D0A-FE1A-60DA-AA8A-B32BBDED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BCE7B-D70F-A21E-DD9F-8F070948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750D-CF39-995E-F42F-47357F7E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B6F9-9F48-6D14-7C07-447D44DC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505B4-6583-387C-522F-8045CA94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996F3-9E27-6CE3-9443-1E93119D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53101-BC86-87FD-360C-81AF9D5F7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3F283-653E-C524-6CFC-A7B5834FE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AF1F4-B617-762B-523B-C5FC8828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1E11B-4B80-8252-81AD-7BC9A577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FDF68-91AD-5869-B0AC-43B1EAB2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C0C7-5BA6-9E2F-0725-467EFA9E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FD743-EC6B-E3FB-AB8D-B0840EB4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6F79A-3763-46C4-3DD7-176C6002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581F3-5051-1AD2-D10D-C349F44D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43E78-E366-F71D-7F7F-9927D616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9538B-0937-942A-770F-455AC82C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81DF-48FF-2B3F-E508-F335BDF1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9C11-1C00-0DEA-43E8-31ED6987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9AAC-E995-65B5-19E4-D50CCFF8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3E93C-B32B-694D-D507-33D5F2098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DB750-08E4-FE1D-2910-B8FF02D4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F29DA-9476-4CF5-957A-55D43EF2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E8CAD-62B5-3A01-A59A-3C57C7F5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23EC-AB03-5E02-5D6E-66529239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7DE4B-D430-2D02-5EC8-8158DB914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8A29C-89B2-0326-9573-48B5549C6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46566-1190-20F3-E0DC-669272E7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985C6-2724-BED1-DB5F-C63FAC31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15C00-0622-B395-44B5-9B8E745D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18C9F-A8E1-F063-E077-E82BDAB7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BD76F-7AF4-6A46-740A-14FEE5EB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1B8B-6353-F4DC-2C2F-916FBE06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2C345-1E51-264A-8814-7BF398A01A7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B82E-81BA-77EF-D526-9C9EDAD57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4716-56E4-F33F-67A5-9FD28EEA9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8DBD67-87CE-2444-A184-78C6A6BB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0DF4-7971-BAA2-81B3-DAA97CA57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Mapping Medically Relevant RNA Isoform Diversity in The Aged Human Frontal Cortex with Deep Long-Read RNA-seq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83D21-6B93-09DA-9BB5-1B142F425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Bernardo </a:t>
            </a:r>
            <a:r>
              <a:rPr lang="en-US" dirty="0" err="1"/>
              <a:t>Aguzzoli</a:t>
            </a:r>
            <a:r>
              <a:rPr lang="en-US" dirty="0"/>
              <a:t> </a:t>
            </a:r>
            <a:r>
              <a:rPr lang="en-US" dirty="0" err="1"/>
              <a:t>Heberle</a:t>
            </a:r>
            <a:r>
              <a:rPr lang="en-US" dirty="0"/>
              <a:t>, J. Anthony Brandon, Madeline L. Page, et al.</a:t>
            </a:r>
          </a:p>
          <a:p>
            <a:r>
              <a:rPr lang="en-US" dirty="0"/>
              <a:t>Nature Biotechnology, 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22 May 2024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2677-EAE4-B822-41DB-65D27FC9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New Isoforms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53EA-A5B2-F255-73B7-D4DF875D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RNA Isoforms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Discovered </a:t>
            </a:r>
            <a:r>
              <a:rPr lang="en-US" b="1" dirty="0"/>
              <a:t>53 new isoforms</a:t>
            </a:r>
            <a:r>
              <a:rPr lang="en-US" dirty="0"/>
              <a:t> in medically relevant genes.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: </a:t>
            </a:r>
            <a:r>
              <a:rPr lang="en-US" b="1" dirty="0"/>
              <a:t>TREM2</a:t>
            </a:r>
            <a:r>
              <a:rPr lang="en-US" dirty="0"/>
              <a:t> (linked to Alzheimer’s) has a newly discovered isoform skipping exon 2.</a:t>
            </a:r>
          </a:p>
          <a:p>
            <a:pPr lvl="1"/>
            <a:r>
              <a:rPr lang="en-US" b="1" dirty="0"/>
              <a:t>Other Notable Genes</a:t>
            </a:r>
            <a:r>
              <a:rPr lang="en-US" dirty="0"/>
              <a:t>: MAOB, implicated in Parkinson’s, had 9% of its expression from a new isoform.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8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F408B092-6516-EF10-A659-D5E1B4D46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025" y="232143"/>
            <a:ext cx="6153949" cy="63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6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C2F4-5651-A0A1-3D43-67F3246D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RNA Isoform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9CFC-BB47-F716-4D12-DB013D26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99 differentially expressed isoforms</a:t>
            </a:r>
            <a:r>
              <a:rPr lang="en-US" dirty="0"/>
              <a:t> identified between Alzheimer’s patients and controls.</a:t>
            </a:r>
          </a:p>
          <a:p>
            <a:r>
              <a:rPr lang="en-US" b="1" dirty="0"/>
              <a:t>Key Example</a:t>
            </a:r>
            <a:r>
              <a:rPr lang="en-US" dirty="0"/>
              <a:t>: TNFSF12 gene had two isoforms with opposing expression patterns—</a:t>
            </a:r>
            <a:r>
              <a:rPr lang="en-US" b="1" dirty="0"/>
              <a:t>TNFSF12-219</a:t>
            </a:r>
            <a:r>
              <a:rPr lang="en-US" dirty="0"/>
              <a:t> upregulated in Alzheimer’s and </a:t>
            </a:r>
            <a:r>
              <a:rPr lang="en-US" b="1" dirty="0"/>
              <a:t>TNFSF12-203</a:t>
            </a:r>
            <a:r>
              <a:rPr lang="en-US" dirty="0"/>
              <a:t> upregulated in controls.</a:t>
            </a:r>
          </a:p>
        </p:txBody>
      </p:sp>
    </p:spTree>
    <p:extLst>
      <p:ext uri="{BB962C8B-B14F-4D97-AF65-F5344CB8AC3E}">
        <p14:creationId xmlns:p14="http://schemas.microsoft.com/office/powerpoint/2010/main" val="363551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AAE7-7300-E40B-2EE9-3C76327B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Insights from Isoform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4E5C-2066-9748-509A-E6C37123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Distinct Functions of Isoforms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Example: BCL-XL is anti-apoptotic, while BCL-XS is pro-apoptotic.</a:t>
            </a:r>
          </a:p>
          <a:p>
            <a:pPr lvl="1"/>
            <a:r>
              <a:rPr lang="en-US" dirty="0"/>
              <a:t>Changes in the expression ratio of isoforms can influence disease progression (e.g., cancer therapy targeting BCL-X isoforms).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2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. 3">
            <a:extLst>
              <a:ext uri="{FF2B5EF4-FFF2-40B4-BE49-F238E27FC236}">
                <a16:creationId xmlns:a16="http://schemas.microsoft.com/office/drawing/2014/main" id="{8C63A0A7-0A43-6F92-4878-7E69F1784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82056" y="643466"/>
            <a:ext cx="502788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7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. 4">
            <a:extLst>
              <a:ext uri="{FF2B5EF4-FFF2-40B4-BE49-F238E27FC236}">
                <a16:creationId xmlns:a16="http://schemas.microsoft.com/office/drawing/2014/main" id="{168CB7B7-CC4C-D534-5C76-0034EEF7A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59213" y="643466"/>
            <a:ext cx="547357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6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. 5">
            <a:extLst>
              <a:ext uri="{FF2B5EF4-FFF2-40B4-BE49-F238E27FC236}">
                <a16:creationId xmlns:a16="http://schemas.microsoft.com/office/drawing/2014/main" id="{64465182-0321-B3A1-895B-204A2FAD7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404" y="643466"/>
            <a:ext cx="477719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1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C555-C37D-174E-0AE2-B54A2B88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13BD-D3B8-FA66-89ED-0093CA31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Mass spectrometry (MS) and existing datasets (ROSMAP, </a:t>
            </a:r>
            <a:r>
              <a:rPr lang="en-US" dirty="0" err="1"/>
              <a:t>GTEx</a:t>
            </a:r>
            <a:r>
              <a:rPr lang="en-US" dirty="0"/>
              <a:t>) used to validate isoforms.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small number of isoforms successfully validated at the protein level.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9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ABA3-B2C4-9FC6-B09E-898DDC54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 Body Discoveries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E6A5-3A39-D3E1-6DDE-10FDF8AB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Identified </a:t>
            </a:r>
            <a:r>
              <a:rPr lang="en-US" b="1" dirty="0"/>
              <a:t>267 high-confidence isoforms</a:t>
            </a:r>
            <a:r>
              <a:rPr lang="en-US" dirty="0"/>
              <a:t> from </a:t>
            </a:r>
            <a:r>
              <a:rPr lang="en-US" b="1" dirty="0"/>
              <a:t>245 new gene bodies</a:t>
            </a:r>
            <a:r>
              <a:rPr lang="en-US" dirty="0"/>
              <a:t> (previously unannotated genomic regions).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94% validated with uniquely mapped reads in external datasets (</a:t>
            </a:r>
            <a:r>
              <a:rPr lang="en-US" dirty="0" err="1"/>
              <a:t>GTEx</a:t>
            </a:r>
            <a:r>
              <a:rPr lang="en-US" dirty="0"/>
              <a:t>, ROSMAP).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7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23C3-D85E-55FA-9C9F-2FACB351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Relevant Genes with Multiple Isoforms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5437-D302-DE77-EC59-94CE68A1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</a:t>
            </a:r>
            <a:r>
              <a:rPr lang="en-US" dirty="0"/>
              <a:t> (Amyloid Beta precursor protein): 5 distinct isoforms.</a:t>
            </a:r>
          </a:p>
          <a:p>
            <a:r>
              <a:rPr lang="en-US" b="1" dirty="0"/>
              <a:t>MAPT</a:t>
            </a:r>
            <a:r>
              <a:rPr lang="en-US" dirty="0"/>
              <a:t> (Tau protein): 4 isoforms, important in Alzheimer’s.</a:t>
            </a:r>
          </a:p>
          <a:p>
            <a:r>
              <a:rPr lang="en-US" b="1" dirty="0"/>
              <a:t>BIN1</a:t>
            </a:r>
            <a:r>
              <a:rPr lang="en-US" dirty="0"/>
              <a:t>: 8 isoforms, associated with Alzheimer’s.</a:t>
            </a:r>
          </a:p>
        </p:txBody>
      </p:sp>
    </p:spTree>
    <p:extLst>
      <p:ext uri="{BB962C8B-B14F-4D97-AF65-F5344CB8AC3E}">
        <p14:creationId xmlns:p14="http://schemas.microsoft.com/office/powerpoint/2010/main" val="17675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2021-C4F5-83A4-AB07-77F630E6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RNA isoforms?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46A6-61AF-12D2-40C1-11B51884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Variants of RNA transcripts from the same gene, produced via alternative splicing, promoters, or polyadenylation.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Human genes generate an average of 8 RNA isoforms.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RNA isoforms can have distinct or opposing functions (e.g., BCL-XL vs. BCL-XS in apoptosis).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6BC9E01-5F70-A656-ED4F-1CF1F5DF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72" y="4001294"/>
            <a:ext cx="4813763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3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3371-88FF-F0BC-EFFE-EF879647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Spliced Mitochondrial RNA Isoforms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34A5A-F01E-AB78-500E-7B761457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 </a:t>
            </a:r>
            <a:r>
              <a:rPr lang="en-US" b="1" dirty="0"/>
              <a:t>5 spliced mitochondrial RNA isoforms</a:t>
            </a:r>
            <a:r>
              <a:rPr lang="en-US" dirty="0"/>
              <a:t>, containing two exons each.</a:t>
            </a:r>
          </a:p>
          <a:p>
            <a:r>
              <a:rPr lang="en-US" dirty="0"/>
              <a:t>This was unexpected, as previously annotated mitochondrial transcripts have only one exon.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7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C1E2-C59A-F76D-3D33-FF8B4433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Disease Diagnosis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85C1-C375-9515-0C88-9CBC283E2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 isoform analysis can lead to new diagnostic tools and therapeutic targets.</a:t>
            </a:r>
          </a:p>
          <a:p>
            <a:r>
              <a:rPr lang="en-US" b="1" dirty="0"/>
              <a:t>Example</a:t>
            </a:r>
            <a:r>
              <a:rPr lang="en-US" dirty="0"/>
              <a:t>: Differential expression of isoforms in Alzheimer’s provides potential biomarkers for early diagnosis or treatment.</a:t>
            </a:r>
          </a:p>
        </p:txBody>
      </p:sp>
    </p:spTree>
    <p:extLst>
      <p:ext uri="{BB962C8B-B14F-4D97-AF65-F5344CB8AC3E}">
        <p14:creationId xmlns:p14="http://schemas.microsoft.com/office/powerpoint/2010/main" val="87047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. 6">
            <a:extLst>
              <a:ext uri="{FF2B5EF4-FFF2-40B4-BE49-F238E27FC236}">
                <a16:creationId xmlns:a16="http://schemas.microsoft.com/office/drawing/2014/main" id="{EC38807E-5362-40FF-B678-EE64E14CA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069" y="643466"/>
            <a:ext cx="54178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6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4969-6452-F1BE-6EC7-C3C021D8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F0A0-CFA7-041D-20A7-0C7D566F8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Small Sample Size</a:t>
            </a:r>
            <a:r>
              <a:rPr lang="en-US" dirty="0"/>
              <a:t>: Only 12 samples (6 AD, 6 controls), limiting generalizability.</a:t>
            </a:r>
          </a:p>
          <a:p>
            <a:r>
              <a:rPr lang="en-US" b="1" dirty="0"/>
              <a:t>Sequencing Accuracy</a:t>
            </a:r>
            <a:r>
              <a:rPr lang="en-US" dirty="0"/>
              <a:t>: Some isoforms difficult to quantify due to the complexity of long-read sequencing.</a:t>
            </a:r>
          </a:p>
        </p:txBody>
      </p:sp>
    </p:spTree>
    <p:extLst>
      <p:ext uri="{BB962C8B-B14F-4D97-AF65-F5344CB8AC3E}">
        <p14:creationId xmlns:p14="http://schemas.microsoft.com/office/powerpoint/2010/main" val="118646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CD7D-5370-3C10-D60D-7DBE5B9D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0721-10EE-B444-2A89-4F46BEED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Larger Datasets</a:t>
            </a:r>
            <a:r>
              <a:rPr lang="en-US" dirty="0"/>
              <a:t>: Needed to validate findings, especially in tissue-specific isoform expression.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Single-Cell Sequencing</a:t>
            </a:r>
            <a:r>
              <a:rPr lang="en-US" dirty="0"/>
              <a:t>: Combining long-read sequencing with single-cell techniques could provide deeper insights into cell-type-specific isoform expression.</a:t>
            </a:r>
          </a:p>
        </p:txBody>
      </p:sp>
    </p:spTree>
    <p:extLst>
      <p:ext uri="{BB962C8B-B14F-4D97-AF65-F5344CB8AC3E}">
        <p14:creationId xmlns:p14="http://schemas.microsoft.com/office/powerpoint/2010/main" val="103532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4823-B097-BB1C-F1FE-506C6C6F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9002-D3A4-75AC-438F-2F16B22A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 of Findings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Significant isoform diversity in medically relevant genes.</a:t>
            </a:r>
          </a:p>
          <a:p>
            <a:pPr lvl="1"/>
            <a:r>
              <a:rPr lang="en-US" dirty="0"/>
              <a:t>Discovery of new isoforms provides new insights into neurological diseases.</a:t>
            </a:r>
          </a:p>
          <a:p>
            <a:pPr lvl="1"/>
            <a:r>
              <a:rPr lang="en-US" dirty="0"/>
              <a:t>Differential isoform expression could reveal disease mechanisms and potential biomarkers.</a:t>
            </a:r>
          </a:p>
          <a:p>
            <a:r>
              <a:rPr lang="en-US" b="1" dirty="0"/>
              <a:t>Takeaway</a:t>
            </a:r>
            <a:r>
              <a:rPr lang="en-US" dirty="0"/>
              <a:t>: Long-read RNA sequencing is crucial for understanding RNA isoform complexity and its role in human disease.</a:t>
            </a:r>
          </a:p>
        </p:txBody>
      </p:sp>
    </p:spTree>
    <p:extLst>
      <p:ext uri="{BB962C8B-B14F-4D97-AF65-F5344CB8AC3E}">
        <p14:creationId xmlns:p14="http://schemas.microsoft.com/office/powerpoint/2010/main" val="305318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4188-9098-53F8-D2B0-91599D43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36F4-A4FF-2B00-A9D8-9CDBC73D9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Reference:</a:t>
            </a:r>
          </a:p>
          <a:p>
            <a:pPr lvl="1"/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Aguzzoli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Heberle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, B., Brandon, J.A., Page, M.L.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Mapping medically relevant RNA isoform diversity in the aged human frontal cortex with deep long-read RNA-seq.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Biotechnol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(2024). 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doi.org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/10.1038/s41587-024-02245-9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25F8-E256-085A-0DB7-B0D812400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Student: Syed Yahya Raza</a:t>
            </a:r>
          </a:p>
          <a:p>
            <a:r>
              <a:rPr lang="en-US" dirty="0"/>
              <a:t>Professor: Dr. </a:t>
            </a:r>
            <a:r>
              <a:rPr lang="en-US" dirty="0" err="1"/>
              <a:t>Xiaoman</a:t>
            </a:r>
            <a:r>
              <a:rPr lang="en-US" dirty="0"/>
              <a:t> Li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6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3576-FE10-A3CD-7855-6DF1C56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studying RNA isoforms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EAEF-E328-5B7E-A338-E516EDDC5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Limitation</a:t>
            </a:r>
            <a:r>
              <a:rPr lang="en-US" dirty="0"/>
              <a:t>: Short-read RNA-seq collapses isoforms into a single measurement, oversimplifying the biology.</a:t>
            </a:r>
          </a:p>
          <a:p>
            <a:r>
              <a:rPr lang="en-US" b="1" dirty="0"/>
              <a:t>Challenge</a:t>
            </a:r>
            <a:r>
              <a:rPr lang="en-US" dirty="0"/>
              <a:t>: Isoforms can have distinct functions, making it crucial to study them individually, especially in neurological diseases like Alzheimer’s and Parkinson’s.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Inter"/>
              </a:rPr>
              <a:t>Short-read RNA-seq (Illumina, Ion Torrent)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Inter"/>
              </a:rPr>
              <a:t>Long-read RNA-seq (PacBio, Oxford Nanopore)</a:t>
            </a:r>
            <a:endParaRPr lang="en-US" b="1" dirty="0">
              <a:solidFill>
                <a:srgbClr val="000000"/>
              </a:solidFill>
              <a:latin typeface="Inter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Inter"/>
              </a:rPr>
              <a:t>Long-read RNA-seq is particularly useful for detecting RNA base modifications, isoform discovery, and ab initio transcriptome analysis, while short-read RNA-seq is more suitable for high-throughput gene expression profiling.</a:t>
            </a:r>
          </a:p>
        </p:txBody>
      </p:sp>
    </p:spTree>
    <p:extLst>
      <p:ext uri="{BB962C8B-B14F-4D97-AF65-F5344CB8AC3E}">
        <p14:creationId xmlns:p14="http://schemas.microsoft.com/office/powerpoint/2010/main" val="340722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68B1-A997-3911-A878-F5B44122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Goal of The Study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D384-D968-C9F1-2BC4-874B63B9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Investigate RNA isoform diversity in the human frontal cortex using long-read RNA-seq.</a:t>
            </a:r>
          </a:p>
          <a:p>
            <a:r>
              <a:rPr lang="en-US" sz="2200" dirty="0"/>
              <a:t>Focus on understanding isoform variation in medically relevant genes linked to neurological diseases.</a:t>
            </a:r>
          </a:p>
          <a:p>
            <a:r>
              <a:rPr lang="en-US" sz="2200" b="1" dirty="0"/>
              <a:t>Discover new isoforms and explore their medical relevance in Alzheimer’s and other brain-related diseases.</a:t>
            </a:r>
          </a:p>
          <a:p>
            <a:r>
              <a:rPr lang="en-US" sz="2200" dirty="0"/>
              <a:t>Oxford Nanopore</a:t>
            </a:r>
          </a:p>
          <a:p>
            <a:pPr lvl="1"/>
            <a:endParaRPr lang="en-US" sz="2200" dirty="0"/>
          </a:p>
        </p:txBody>
      </p:sp>
      <p:pic>
        <p:nvPicPr>
          <p:cNvPr id="2050" name="Picture 2" descr="An Oxford Nanopore employee uses an Oxford Nanopore device.">
            <a:extLst>
              <a:ext uri="{FF2B5EF4-FFF2-40B4-BE49-F238E27FC236}">
                <a16:creationId xmlns:a16="http://schemas.microsoft.com/office/drawing/2014/main" id="{434DBC6A-B4B2-5938-3250-AE25E11C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r="2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4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16CA-72E3-2E82-DCFE-1EC889DE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Oxford Nanopore Sequencing Works</a:t>
            </a:r>
          </a:p>
        </p:txBody>
      </p:sp>
      <p:pic>
        <p:nvPicPr>
          <p:cNvPr id="5" name="Content Placeholder 4" descr="A diagram of a dna structure&#10;&#10;Description automatically generated">
            <a:extLst>
              <a:ext uri="{FF2B5EF4-FFF2-40B4-BE49-F238E27FC236}">
                <a16:creationId xmlns:a16="http://schemas.microsoft.com/office/drawing/2014/main" id="{81BC6043-BC7A-D209-C9CA-5EB05E8BE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1975644"/>
            <a:ext cx="9232900" cy="4051300"/>
          </a:xfrm>
        </p:spPr>
      </p:pic>
    </p:spTree>
    <p:extLst>
      <p:ext uri="{BB962C8B-B14F-4D97-AF65-F5344CB8AC3E}">
        <p14:creationId xmlns:p14="http://schemas.microsoft.com/office/powerpoint/2010/main" val="240618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7F20F-CC62-9B8C-BE7E-3EA20E39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Methodology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4A74-D6A7-5870-70F1-67C41683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1388280" cy="4164050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Subjects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12 postmortem human frontal cortex samples (6 Alzheimer’s disease patients, 6 controls).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Sequencing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Long-read RNA-seq with </a:t>
            </a:r>
            <a:r>
              <a:rPr lang="en-US" sz="2200" b="1" dirty="0"/>
              <a:t>Oxford Nanopore </a:t>
            </a:r>
            <a:r>
              <a:rPr lang="en-US" sz="2200" b="1" dirty="0" err="1"/>
              <a:t>PromethION</a:t>
            </a:r>
            <a:r>
              <a:rPr lang="en-US" sz="2200" dirty="0"/>
              <a:t> (35.5M reads per sample).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Analysis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Data processed using </a:t>
            </a:r>
            <a:r>
              <a:rPr lang="en-US" sz="2200" b="1" dirty="0" err="1"/>
              <a:t>bambu</a:t>
            </a:r>
            <a:r>
              <a:rPr lang="en-US" sz="2200" dirty="0"/>
              <a:t> for isoform discovery and quantification.</a:t>
            </a:r>
          </a:p>
          <a:p>
            <a:pPr lvl="1"/>
            <a:r>
              <a:rPr lang="en-US" sz="2200" dirty="0"/>
              <a:t>Ensured high RNA integrity (RIN &gt; 9.0).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96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g. 1">
            <a:extLst>
              <a:ext uri="{FF2B5EF4-FFF2-40B4-BE49-F238E27FC236}">
                <a16:creationId xmlns:a16="http://schemas.microsoft.com/office/drawing/2014/main" id="{2F385D01-EBE4-13AE-B4C5-E5BE2853D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9200" y="227653"/>
            <a:ext cx="5276352" cy="61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5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8738-6683-8170-87F2-57E3F1F2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Isoform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5F8F-133D-2F22-8143-5916599F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Findings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Total Isoforms</a:t>
            </a:r>
            <a:r>
              <a:rPr lang="en-US" dirty="0"/>
              <a:t>: 28,989 isoforms from 18,041 genes.</a:t>
            </a:r>
          </a:p>
          <a:p>
            <a:pPr lvl="1"/>
            <a:r>
              <a:rPr lang="en-US" b="1" dirty="0"/>
              <a:t>Types</a:t>
            </a:r>
            <a:r>
              <a:rPr lang="en-US" dirty="0"/>
              <a:t>: 20,183 protein-coding, 2,303 long non-coding RNAs, 3,213 retained introns, and others.</a:t>
            </a:r>
          </a:p>
          <a:p>
            <a:pPr lvl="1"/>
            <a:r>
              <a:rPr lang="en-US" b="1" dirty="0"/>
              <a:t>Expression Threshold</a:t>
            </a:r>
            <a:r>
              <a:rPr lang="en-US" dirty="0"/>
              <a:t>: Isoforms considered expressed if CPM &gt; 1.</a:t>
            </a:r>
          </a:p>
        </p:txBody>
      </p:sp>
    </p:spTree>
    <p:extLst>
      <p:ext uri="{BB962C8B-B14F-4D97-AF65-F5344CB8AC3E}">
        <p14:creationId xmlns:p14="http://schemas.microsoft.com/office/powerpoint/2010/main" val="426849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E228-9D38-A7C6-4BA7-C6909090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RNA Isoforms in Medically Relevant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B321-F1B1-7BD2-A5C2-861C33E2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1,917 genes</a:t>
            </a:r>
            <a:r>
              <a:rPr lang="en-US" dirty="0"/>
              <a:t> expressed multiple isoforms in the frontal cortex.</a:t>
            </a:r>
          </a:p>
          <a:p>
            <a:r>
              <a:rPr lang="en-US" b="1" dirty="0"/>
              <a:t>1,018 genes</a:t>
            </a:r>
            <a:r>
              <a:rPr lang="en-US" dirty="0"/>
              <a:t> had isoforms with distinct protein-coding sequences.</a:t>
            </a:r>
          </a:p>
          <a:p>
            <a:r>
              <a:rPr lang="en-US" b="1" dirty="0"/>
              <a:t>57 genes</a:t>
            </a:r>
            <a:r>
              <a:rPr lang="en-US" dirty="0"/>
              <a:t> were associated with brain diseases (e.g., schizophrenia, Parkinson’s, Alzheimer’s).</a:t>
            </a:r>
          </a:p>
        </p:txBody>
      </p:sp>
    </p:spTree>
    <p:extLst>
      <p:ext uri="{BB962C8B-B14F-4D97-AF65-F5344CB8AC3E}">
        <p14:creationId xmlns:p14="http://schemas.microsoft.com/office/powerpoint/2010/main" val="53707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883</Words>
  <Application>Microsoft Macintosh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-apple-system</vt:lpstr>
      <vt:lpstr>Aptos</vt:lpstr>
      <vt:lpstr>Aptos Display</vt:lpstr>
      <vt:lpstr>Arial</vt:lpstr>
      <vt:lpstr>Inter</vt:lpstr>
      <vt:lpstr>Office Theme</vt:lpstr>
      <vt:lpstr>Mapping Medically Relevant RNA Isoform Diversity in The Aged Human Frontal Cortex with Deep Long-Read RNA-seq</vt:lpstr>
      <vt:lpstr>What are RNA isoforms?</vt:lpstr>
      <vt:lpstr>Why is studying RNA isoforms useful?</vt:lpstr>
      <vt:lpstr>Goal of The Study</vt:lpstr>
      <vt:lpstr>How Oxford Nanopore Sequencing Works</vt:lpstr>
      <vt:lpstr>Methodology</vt:lpstr>
      <vt:lpstr>PowerPoint Presentation</vt:lpstr>
      <vt:lpstr>RNA Isoform Quantification</vt:lpstr>
      <vt:lpstr>Key Findings: RNA Isoforms in Medically Relevant Genes</vt:lpstr>
      <vt:lpstr>Discovery of New Isoforms</vt:lpstr>
      <vt:lpstr>PowerPoint Presentation</vt:lpstr>
      <vt:lpstr>Differential RNA Isoform Expression</vt:lpstr>
      <vt:lpstr>Functional Insights from Isoform Studies</vt:lpstr>
      <vt:lpstr>PowerPoint Presentation</vt:lpstr>
      <vt:lpstr>PowerPoint Presentation</vt:lpstr>
      <vt:lpstr>PowerPoint Presentation</vt:lpstr>
      <vt:lpstr>Validation of Findings</vt:lpstr>
      <vt:lpstr>New Gene Body Discoveries </vt:lpstr>
      <vt:lpstr>Medically Relevant Genes with Multiple Isoforms</vt:lpstr>
      <vt:lpstr>Spliced Mitochondrial RNA Isoforms</vt:lpstr>
      <vt:lpstr>Implications for Disease Diagnosis and Treatment</vt:lpstr>
      <vt:lpstr>PowerPoint Presentation</vt:lpstr>
      <vt:lpstr>Limitations of the Study</vt:lpstr>
      <vt:lpstr>Future Directions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Syed Yahya Raza</dc:creator>
  <cp:lastModifiedBy>Syed Yahya Raza</cp:lastModifiedBy>
  <cp:revision>6</cp:revision>
  <dcterms:created xsi:type="dcterms:W3CDTF">2024-10-13T22:07:38Z</dcterms:created>
  <dcterms:modified xsi:type="dcterms:W3CDTF">2024-10-30T13:56:25Z</dcterms:modified>
</cp:coreProperties>
</file>