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59" r:id="rId5"/>
    <p:sldId id="290" r:id="rId6"/>
    <p:sldId id="300" r:id="rId7"/>
    <p:sldId id="264" r:id="rId8"/>
    <p:sldId id="265" r:id="rId9"/>
    <p:sldId id="272" r:id="rId10"/>
    <p:sldId id="273" r:id="rId11"/>
    <p:sldId id="274" r:id="rId12"/>
    <p:sldId id="281" r:id="rId13"/>
    <p:sldId id="282" r:id="rId14"/>
    <p:sldId id="266" r:id="rId15"/>
    <p:sldId id="268" r:id="rId16"/>
    <p:sldId id="279" r:id="rId17"/>
    <p:sldId id="299" r:id="rId18"/>
    <p:sldId id="294" r:id="rId19"/>
    <p:sldId id="298" r:id="rId20"/>
    <p:sldId id="280" r:id="rId21"/>
    <p:sldId id="297" r:id="rId22"/>
    <p:sldId id="296" r:id="rId23"/>
    <p:sldId id="295" r:id="rId24"/>
    <p:sldId id="292" r:id="rId25"/>
    <p:sldId id="284" r:id="rId26"/>
    <p:sldId id="291" r:id="rId27"/>
    <p:sldId id="28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609617-FEB9-45A6-8473-66AC424A199D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AA363AE-C85A-49FB-BCD0-DDF9EFA7668F}">
      <dgm:prSet custT="1"/>
      <dgm:spPr/>
      <dgm:t>
        <a:bodyPr/>
        <a:lstStyle/>
        <a:p>
          <a:r>
            <a:rPr lang="en-US" sz="1300" dirty="0"/>
            <a:t>Find out if </a:t>
          </a:r>
          <a:r>
            <a:rPr lang="en-US" sz="1300" dirty="0" err="1"/>
            <a:t>sncRNAs</a:t>
          </a:r>
          <a:r>
            <a:rPr lang="en-US" sz="1300" dirty="0"/>
            <a:t> in epididymal and/or developing germ cells in testes are influenced by diet, comparing high-fat and low-fat diets</a:t>
          </a:r>
        </a:p>
      </dgm:t>
    </dgm:pt>
    <dgm:pt modelId="{AE01B59B-522A-4492-AFB2-81CBB0C155F0}" type="parTrans" cxnId="{CD6430EB-40B8-478C-8718-B957AD93030E}">
      <dgm:prSet/>
      <dgm:spPr/>
      <dgm:t>
        <a:bodyPr/>
        <a:lstStyle/>
        <a:p>
          <a:endParaRPr lang="en-US"/>
        </a:p>
      </dgm:t>
    </dgm:pt>
    <dgm:pt modelId="{3DF5C39A-B99C-4A44-8B4E-CA29C8354401}" type="sibTrans" cxnId="{CD6430EB-40B8-478C-8718-B957AD93030E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BD320814-B1D5-460A-B5B0-D08710CB1553}">
      <dgm:prSet/>
      <dgm:spPr/>
      <dgm:t>
        <a:bodyPr/>
        <a:lstStyle/>
        <a:p>
          <a:r>
            <a:rPr lang="en-US" dirty="0"/>
            <a:t>If so, identify and quantify relative abundance of </a:t>
          </a:r>
          <a:r>
            <a:rPr lang="en-US" dirty="0" err="1"/>
            <a:t>sncRNAs</a:t>
          </a:r>
          <a:endParaRPr lang="en-US" dirty="0"/>
        </a:p>
      </dgm:t>
    </dgm:pt>
    <dgm:pt modelId="{FBB5C948-3B7A-4179-A7AD-616BB0198C51}" type="parTrans" cxnId="{EC5EDC6E-8479-4917-B909-D0088155CDE4}">
      <dgm:prSet/>
      <dgm:spPr/>
      <dgm:t>
        <a:bodyPr/>
        <a:lstStyle/>
        <a:p>
          <a:endParaRPr lang="en-US"/>
        </a:p>
      </dgm:t>
    </dgm:pt>
    <dgm:pt modelId="{45DCA126-D392-47A8-AF17-4A081DF4D951}" type="sibTrans" cxnId="{EC5EDC6E-8479-4917-B909-D0088155CDE4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42425F1C-F9D7-4B3A-B221-75A46666E8A0}">
      <dgm:prSet/>
      <dgm:spPr/>
      <dgm:t>
        <a:bodyPr/>
        <a:lstStyle/>
        <a:p>
          <a:r>
            <a:rPr lang="en-US" dirty="0"/>
            <a:t>Establish relationship between presence of mt-RNAs and mt-</a:t>
          </a:r>
          <a:r>
            <a:rPr lang="en-US" dirty="0" err="1"/>
            <a:t>tsRNAs</a:t>
          </a:r>
          <a:r>
            <a:rPr lang="en-US" dirty="0"/>
            <a:t> with mitochondrial function</a:t>
          </a:r>
        </a:p>
      </dgm:t>
    </dgm:pt>
    <dgm:pt modelId="{E5DBBE84-1F7E-46F6-BD95-B42E751B73A6}" type="parTrans" cxnId="{7025AFA5-85CF-4918-A6CC-618180174373}">
      <dgm:prSet/>
      <dgm:spPr/>
      <dgm:t>
        <a:bodyPr/>
        <a:lstStyle/>
        <a:p>
          <a:endParaRPr lang="en-US"/>
        </a:p>
      </dgm:t>
    </dgm:pt>
    <dgm:pt modelId="{96B1A921-17B0-4CA1-A9B9-6509F0D79FFB}" type="sibTrans" cxnId="{7025AFA5-85CF-4918-A6CC-618180174373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FD304A81-35B8-4F49-99AC-D8F0BDFFB381}">
      <dgm:prSet/>
      <dgm:spPr/>
      <dgm:t>
        <a:bodyPr/>
        <a:lstStyle/>
        <a:p>
          <a:r>
            <a:rPr lang="en-US" dirty="0"/>
            <a:t>Demonstrate non-Mendelian form of heredity and how paternal obesity can spread to offspring</a:t>
          </a:r>
        </a:p>
      </dgm:t>
    </dgm:pt>
    <dgm:pt modelId="{51C6690C-03CA-483E-B510-EBED0112E38C}" type="parTrans" cxnId="{67666D69-CF63-482B-A289-623BAB25EE7C}">
      <dgm:prSet/>
      <dgm:spPr/>
      <dgm:t>
        <a:bodyPr/>
        <a:lstStyle/>
        <a:p>
          <a:endParaRPr lang="en-US"/>
        </a:p>
      </dgm:t>
    </dgm:pt>
    <dgm:pt modelId="{238D3BB2-02D7-4242-8781-96F58BC161F7}" type="sibTrans" cxnId="{67666D69-CF63-482B-A289-623BAB25EE7C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CCCB4D74-B6F4-4CBF-BB27-8BF5FF7B4122}" type="pres">
      <dgm:prSet presAssocID="{55609617-FEB9-45A6-8473-66AC424A199D}" presName="linearFlow" presStyleCnt="0">
        <dgm:presLayoutVars>
          <dgm:dir/>
          <dgm:animLvl val="lvl"/>
          <dgm:resizeHandles val="exact"/>
        </dgm:presLayoutVars>
      </dgm:prSet>
      <dgm:spPr/>
    </dgm:pt>
    <dgm:pt modelId="{44B504FE-BCFC-4C4F-ACAE-6BE70160EF7C}" type="pres">
      <dgm:prSet presAssocID="{EAA363AE-C85A-49FB-BCD0-DDF9EFA7668F}" presName="compositeNode" presStyleCnt="0"/>
      <dgm:spPr/>
    </dgm:pt>
    <dgm:pt modelId="{C94C7FD9-37DD-4EAC-BA4C-DAE39FDB8D6A}" type="pres">
      <dgm:prSet presAssocID="{EAA363AE-C85A-49FB-BCD0-DDF9EFA7668F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6E308BE-1C8E-4AA8-9224-E1F71E5A6754}" type="pres">
      <dgm:prSet presAssocID="{EAA363AE-C85A-49FB-BCD0-DDF9EFA7668F}" presName="parSh" presStyleCnt="0"/>
      <dgm:spPr/>
    </dgm:pt>
    <dgm:pt modelId="{7BA55DE6-EFAB-4E64-AC95-EEC2FEC6852C}" type="pres">
      <dgm:prSet presAssocID="{EAA363AE-C85A-49FB-BCD0-DDF9EFA7668F}" presName="lineNode" presStyleLbl="alignAccFollowNode1" presStyleIdx="0" presStyleCnt="12"/>
      <dgm:spPr/>
    </dgm:pt>
    <dgm:pt modelId="{EC4848F6-2229-407D-86CD-053C9A0647D1}" type="pres">
      <dgm:prSet presAssocID="{EAA363AE-C85A-49FB-BCD0-DDF9EFA7668F}" presName="lineArrowNode" presStyleLbl="alignAccFollowNode1" presStyleIdx="1" presStyleCnt="12"/>
      <dgm:spPr/>
    </dgm:pt>
    <dgm:pt modelId="{AB56205A-39BB-4782-933B-A558D2F788A1}" type="pres">
      <dgm:prSet presAssocID="{3DF5C39A-B99C-4A44-8B4E-CA29C8354401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7F4B6DEB-B4A0-4F30-A93F-2462B1E7FFD8}" type="pres">
      <dgm:prSet presAssocID="{3DF5C39A-B99C-4A44-8B4E-CA29C8354401}" presName="spacerBetweenCircleAndCallout" presStyleCnt="0">
        <dgm:presLayoutVars/>
      </dgm:prSet>
      <dgm:spPr/>
    </dgm:pt>
    <dgm:pt modelId="{AC88C613-140A-447A-92DB-F540AA2330B3}" type="pres">
      <dgm:prSet presAssocID="{EAA363AE-C85A-49FB-BCD0-DDF9EFA7668F}" presName="nodeText" presStyleLbl="alignAccFollowNode1" presStyleIdx="2" presStyleCnt="12">
        <dgm:presLayoutVars>
          <dgm:bulletEnabled val="1"/>
        </dgm:presLayoutVars>
      </dgm:prSet>
      <dgm:spPr/>
    </dgm:pt>
    <dgm:pt modelId="{16D963DD-74A9-411F-8D6F-B225BE9553A9}" type="pres">
      <dgm:prSet presAssocID="{3DF5C39A-B99C-4A44-8B4E-CA29C8354401}" presName="sibTransComposite" presStyleCnt="0"/>
      <dgm:spPr/>
    </dgm:pt>
    <dgm:pt modelId="{E5EA23FC-CBB1-4C56-977A-830FF0E1B1D7}" type="pres">
      <dgm:prSet presAssocID="{BD320814-B1D5-460A-B5B0-D08710CB1553}" presName="compositeNode" presStyleCnt="0"/>
      <dgm:spPr/>
    </dgm:pt>
    <dgm:pt modelId="{288F55FD-68E9-4266-88AD-61CB7CF63F55}" type="pres">
      <dgm:prSet presAssocID="{BD320814-B1D5-460A-B5B0-D08710CB1553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7B15FDE-F2DC-48AA-B3BD-2F30246C7DE3}" type="pres">
      <dgm:prSet presAssocID="{BD320814-B1D5-460A-B5B0-D08710CB1553}" presName="parSh" presStyleCnt="0"/>
      <dgm:spPr/>
    </dgm:pt>
    <dgm:pt modelId="{A278EFC2-76D3-4B5B-A230-6C03ABDD0962}" type="pres">
      <dgm:prSet presAssocID="{BD320814-B1D5-460A-B5B0-D08710CB1553}" presName="lineNode" presStyleLbl="alignAccFollowNode1" presStyleIdx="3" presStyleCnt="12"/>
      <dgm:spPr/>
    </dgm:pt>
    <dgm:pt modelId="{BA29BDDB-9FA6-4869-B6FA-1C37A6C62E4D}" type="pres">
      <dgm:prSet presAssocID="{BD320814-B1D5-460A-B5B0-D08710CB1553}" presName="lineArrowNode" presStyleLbl="alignAccFollowNode1" presStyleIdx="4" presStyleCnt="12"/>
      <dgm:spPr/>
    </dgm:pt>
    <dgm:pt modelId="{DA437688-ED3C-4BED-8D02-F6F5E471FF68}" type="pres">
      <dgm:prSet presAssocID="{45DCA126-D392-47A8-AF17-4A081DF4D951}" presName="sibTransNodeCircle" presStyleLbl="alignNode1" presStyleIdx="1" presStyleCnt="4">
        <dgm:presLayoutVars>
          <dgm:chMax val="0"/>
          <dgm:bulletEnabled/>
        </dgm:presLayoutVars>
      </dgm:prSet>
      <dgm:spPr/>
    </dgm:pt>
    <dgm:pt modelId="{9EE141B3-363A-4F47-8F2A-1D22935E5D61}" type="pres">
      <dgm:prSet presAssocID="{45DCA126-D392-47A8-AF17-4A081DF4D951}" presName="spacerBetweenCircleAndCallout" presStyleCnt="0">
        <dgm:presLayoutVars/>
      </dgm:prSet>
      <dgm:spPr/>
    </dgm:pt>
    <dgm:pt modelId="{988AF38B-9799-4B2F-8789-7EAEEA194BC2}" type="pres">
      <dgm:prSet presAssocID="{BD320814-B1D5-460A-B5B0-D08710CB1553}" presName="nodeText" presStyleLbl="alignAccFollowNode1" presStyleIdx="5" presStyleCnt="12">
        <dgm:presLayoutVars>
          <dgm:bulletEnabled val="1"/>
        </dgm:presLayoutVars>
      </dgm:prSet>
      <dgm:spPr/>
    </dgm:pt>
    <dgm:pt modelId="{4B025111-B6CD-4C5C-B8CF-22B8865C89B9}" type="pres">
      <dgm:prSet presAssocID="{45DCA126-D392-47A8-AF17-4A081DF4D951}" presName="sibTransComposite" presStyleCnt="0"/>
      <dgm:spPr/>
    </dgm:pt>
    <dgm:pt modelId="{CC18CCDB-1BD1-41A4-B09A-26517E9C3A5D}" type="pres">
      <dgm:prSet presAssocID="{42425F1C-F9D7-4B3A-B221-75A46666E8A0}" presName="compositeNode" presStyleCnt="0"/>
      <dgm:spPr/>
    </dgm:pt>
    <dgm:pt modelId="{D1C5540B-B536-424A-9C45-1E069F07D0AF}" type="pres">
      <dgm:prSet presAssocID="{42425F1C-F9D7-4B3A-B221-75A46666E8A0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B78F7A0-0201-4CD6-AC71-AA2EB9C598F7}" type="pres">
      <dgm:prSet presAssocID="{42425F1C-F9D7-4B3A-B221-75A46666E8A0}" presName="parSh" presStyleCnt="0"/>
      <dgm:spPr/>
    </dgm:pt>
    <dgm:pt modelId="{1A75BD86-DEDB-4648-A284-C320B48243B0}" type="pres">
      <dgm:prSet presAssocID="{42425F1C-F9D7-4B3A-B221-75A46666E8A0}" presName="lineNode" presStyleLbl="alignAccFollowNode1" presStyleIdx="6" presStyleCnt="12"/>
      <dgm:spPr/>
    </dgm:pt>
    <dgm:pt modelId="{3003B5D2-117F-417A-A021-CD9706003203}" type="pres">
      <dgm:prSet presAssocID="{42425F1C-F9D7-4B3A-B221-75A46666E8A0}" presName="lineArrowNode" presStyleLbl="alignAccFollowNode1" presStyleIdx="7" presStyleCnt="12"/>
      <dgm:spPr/>
    </dgm:pt>
    <dgm:pt modelId="{B95CD3D9-24D9-4844-9AE8-E4A214A6A754}" type="pres">
      <dgm:prSet presAssocID="{96B1A921-17B0-4CA1-A9B9-6509F0D79FFB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724E4E4C-2C7B-4140-BCD5-617C5F4C86B0}" type="pres">
      <dgm:prSet presAssocID="{96B1A921-17B0-4CA1-A9B9-6509F0D79FFB}" presName="spacerBetweenCircleAndCallout" presStyleCnt="0">
        <dgm:presLayoutVars/>
      </dgm:prSet>
      <dgm:spPr/>
    </dgm:pt>
    <dgm:pt modelId="{9B419D10-DBAE-4EAA-BD1B-B1F9D5D10F4B}" type="pres">
      <dgm:prSet presAssocID="{42425F1C-F9D7-4B3A-B221-75A46666E8A0}" presName="nodeText" presStyleLbl="alignAccFollowNode1" presStyleIdx="8" presStyleCnt="12">
        <dgm:presLayoutVars>
          <dgm:bulletEnabled val="1"/>
        </dgm:presLayoutVars>
      </dgm:prSet>
      <dgm:spPr/>
    </dgm:pt>
    <dgm:pt modelId="{603EAD6A-1E6F-43F7-B7F1-96A39C98A67B}" type="pres">
      <dgm:prSet presAssocID="{96B1A921-17B0-4CA1-A9B9-6509F0D79FFB}" presName="sibTransComposite" presStyleCnt="0"/>
      <dgm:spPr/>
    </dgm:pt>
    <dgm:pt modelId="{342154A2-D865-416E-954F-0524CB6896E9}" type="pres">
      <dgm:prSet presAssocID="{FD304A81-35B8-4F49-99AC-D8F0BDFFB381}" presName="compositeNode" presStyleCnt="0"/>
      <dgm:spPr/>
    </dgm:pt>
    <dgm:pt modelId="{3B69AEFE-ADDC-4EA7-A54E-465E28CBBBB4}" type="pres">
      <dgm:prSet presAssocID="{FD304A81-35B8-4F49-99AC-D8F0BDFFB381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B10BBF2-451D-4601-AF14-706444B0344F}" type="pres">
      <dgm:prSet presAssocID="{FD304A81-35B8-4F49-99AC-D8F0BDFFB381}" presName="parSh" presStyleCnt="0"/>
      <dgm:spPr/>
    </dgm:pt>
    <dgm:pt modelId="{37C3D841-0154-446B-9693-21DCBB37231A}" type="pres">
      <dgm:prSet presAssocID="{FD304A81-35B8-4F49-99AC-D8F0BDFFB381}" presName="lineNode" presStyleLbl="alignAccFollowNode1" presStyleIdx="9" presStyleCnt="12"/>
      <dgm:spPr/>
    </dgm:pt>
    <dgm:pt modelId="{E9C45AE2-9A2E-4AAA-9BA7-4CF9C6F65A2E}" type="pres">
      <dgm:prSet presAssocID="{FD304A81-35B8-4F49-99AC-D8F0BDFFB381}" presName="lineArrowNode" presStyleLbl="alignAccFollowNode1" presStyleIdx="10" presStyleCnt="12"/>
      <dgm:spPr/>
    </dgm:pt>
    <dgm:pt modelId="{2FC4CE8F-8304-4435-A31A-A2CB9D65CD8A}" type="pres">
      <dgm:prSet presAssocID="{238D3BB2-02D7-4242-8781-96F58BC161F7}" presName="sibTransNodeCircle" presStyleLbl="alignNode1" presStyleIdx="3" presStyleCnt="4">
        <dgm:presLayoutVars>
          <dgm:chMax val="0"/>
          <dgm:bulletEnabled/>
        </dgm:presLayoutVars>
      </dgm:prSet>
      <dgm:spPr/>
    </dgm:pt>
    <dgm:pt modelId="{2D4301B1-3AB2-4C4D-AACF-B8A19132BF5F}" type="pres">
      <dgm:prSet presAssocID="{238D3BB2-02D7-4242-8781-96F58BC161F7}" presName="spacerBetweenCircleAndCallout" presStyleCnt="0">
        <dgm:presLayoutVars/>
      </dgm:prSet>
      <dgm:spPr/>
    </dgm:pt>
    <dgm:pt modelId="{469E3549-3492-4BB2-A441-4C870BC8368A}" type="pres">
      <dgm:prSet presAssocID="{FD304A81-35B8-4F49-99AC-D8F0BDFFB381}" presName="nodeText" presStyleLbl="alignAccFollowNode1" presStyleIdx="11" presStyleCnt="12">
        <dgm:presLayoutVars>
          <dgm:bulletEnabled val="1"/>
        </dgm:presLayoutVars>
      </dgm:prSet>
      <dgm:spPr/>
    </dgm:pt>
  </dgm:ptLst>
  <dgm:cxnLst>
    <dgm:cxn modelId="{EEF8B610-6F0A-4984-B1A3-51D15C8E8D65}" type="presOf" srcId="{96B1A921-17B0-4CA1-A9B9-6509F0D79FFB}" destId="{B95CD3D9-24D9-4844-9AE8-E4A214A6A754}" srcOrd="0" destOrd="0" presId="urn:microsoft.com/office/officeart/2016/7/layout/LinearArrowProcessNumbered"/>
    <dgm:cxn modelId="{67666D69-CF63-482B-A289-623BAB25EE7C}" srcId="{55609617-FEB9-45A6-8473-66AC424A199D}" destId="{FD304A81-35B8-4F49-99AC-D8F0BDFFB381}" srcOrd="3" destOrd="0" parTransId="{51C6690C-03CA-483E-B510-EBED0112E38C}" sibTransId="{238D3BB2-02D7-4242-8781-96F58BC161F7}"/>
    <dgm:cxn modelId="{EC5EDC6E-8479-4917-B909-D0088155CDE4}" srcId="{55609617-FEB9-45A6-8473-66AC424A199D}" destId="{BD320814-B1D5-460A-B5B0-D08710CB1553}" srcOrd="1" destOrd="0" parTransId="{FBB5C948-3B7A-4179-A7AD-616BB0198C51}" sibTransId="{45DCA126-D392-47A8-AF17-4A081DF4D951}"/>
    <dgm:cxn modelId="{6B09FD75-9451-4CB7-ACA6-09EC6B2A82AF}" type="presOf" srcId="{55609617-FEB9-45A6-8473-66AC424A199D}" destId="{CCCB4D74-B6F4-4CBF-BB27-8BF5FF7B4122}" srcOrd="0" destOrd="0" presId="urn:microsoft.com/office/officeart/2016/7/layout/LinearArrowProcessNumbered"/>
    <dgm:cxn modelId="{070F1B78-8B3D-411A-A17D-C94755E3F2E8}" type="presOf" srcId="{BD320814-B1D5-460A-B5B0-D08710CB1553}" destId="{988AF38B-9799-4B2F-8789-7EAEEA194BC2}" srcOrd="0" destOrd="0" presId="urn:microsoft.com/office/officeart/2016/7/layout/LinearArrowProcessNumbered"/>
    <dgm:cxn modelId="{73A41D9C-0C52-4C00-85E1-876E7A0A00CB}" type="presOf" srcId="{45DCA126-D392-47A8-AF17-4A081DF4D951}" destId="{DA437688-ED3C-4BED-8D02-F6F5E471FF68}" srcOrd="0" destOrd="0" presId="urn:microsoft.com/office/officeart/2016/7/layout/LinearArrowProcessNumbered"/>
    <dgm:cxn modelId="{7025AFA5-85CF-4918-A6CC-618180174373}" srcId="{55609617-FEB9-45A6-8473-66AC424A199D}" destId="{42425F1C-F9D7-4B3A-B221-75A46666E8A0}" srcOrd="2" destOrd="0" parTransId="{E5DBBE84-1F7E-46F6-BD95-B42E751B73A6}" sibTransId="{96B1A921-17B0-4CA1-A9B9-6509F0D79FFB}"/>
    <dgm:cxn modelId="{33C9BDB5-CC1C-4153-843E-AAC6D27F6FA9}" type="presOf" srcId="{EAA363AE-C85A-49FB-BCD0-DDF9EFA7668F}" destId="{AC88C613-140A-447A-92DB-F540AA2330B3}" srcOrd="0" destOrd="0" presId="urn:microsoft.com/office/officeart/2016/7/layout/LinearArrowProcessNumbered"/>
    <dgm:cxn modelId="{762C29C7-DFD0-44CF-94AC-E0B6A638B461}" type="presOf" srcId="{238D3BB2-02D7-4242-8781-96F58BC161F7}" destId="{2FC4CE8F-8304-4435-A31A-A2CB9D65CD8A}" srcOrd="0" destOrd="0" presId="urn:microsoft.com/office/officeart/2016/7/layout/LinearArrowProcessNumbered"/>
    <dgm:cxn modelId="{0115DFD2-FDFE-45D8-B04F-D905065D4FEF}" type="presOf" srcId="{FD304A81-35B8-4F49-99AC-D8F0BDFFB381}" destId="{469E3549-3492-4BB2-A441-4C870BC8368A}" srcOrd="0" destOrd="0" presId="urn:microsoft.com/office/officeart/2016/7/layout/LinearArrowProcessNumbered"/>
    <dgm:cxn modelId="{5D56DFDB-2763-4D2D-9C22-39F3707053CA}" type="presOf" srcId="{42425F1C-F9D7-4B3A-B221-75A46666E8A0}" destId="{9B419D10-DBAE-4EAA-BD1B-B1F9D5D10F4B}" srcOrd="0" destOrd="0" presId="urn:microsoft.com/office/officeart/2016/7/layout/LinearArrowProcessNumbered"/>
    <dgm:cxn modelId="{DCA71EE6-B27F-4324-A6CE-F69D1248C2F4}" type="presOf" srcId="{3DF5C39A-B99C-4A44-8B4E-CA29C8354401}" destId="{AB56205A-39BB-4782-933B-A558D2F788A1}" srcOrd="0" destOrd="0" presId="urn:microsoft.com/office/officeart/2016/7/layout/LinearArrowProcessNumbered"/>
    <dgm:cxn modelId="{CD6430EB-40B8-478C-8718-B957AD93030E}" srcId="{55609617-FEB9-45A6-8473-66AC424A199D}" destId="{EAA363AE-C85A-49FB-BCD0-DDF9EFA7668F}" srcOrd="0" destOrd="0" parTransId="{AE01B59B-522A-4492-AFB2-81CBB0C155F0}" sibTransId="{3DF5C39A-B99C-4A44-8B4E-CA29C8354401}"/>
    <dgm:cxn modelId="{005AE720-B3AE-473E-B762-CCDD9DB56D23}" type="presParOf" srcId="{CCCB4D74-B6F4-4CBF-BB27-8BF5FF7B4122}" destId="{44B504FE-BCFC-4C4F-ACAE-6BE70160EF7C}" srcOrd="0" destOrd="0" presId="urn:microsoft.com/office/officeart/2016/7/layout/LinearArrowProcessNumbered"/>
    <dgm:cxn modelId="{45512A7C-8E3C-4FCC-AB00-3308A886E190}" type="presParOf" srcId="{44B504FE-BCFC-4C4F-ACAE-6BE70160EF7C}" destId="{C94C7FD9-37DD-4EAC-BA4C-DAE39FDB8D6A}" srcOrd="0" destOrd="0" presId="urn:microsoft.com/office/officeart/2016/7/layout/LinearArrowProcessNumbered"/>
    <dgm:cxn modelId="{9D1AA093-D6E0-4FAC-B614-8B55991262D1}" type="presParOf" srcId="{44B504FE-BCFC-4C4F-ACAE-6BE70160EF7C}" destId="{E6E308BE-1C8E-4AA8-9224-E1F71E5A6754}" srcOrd="1" destOrd="0" presId="urn:microsoft.com/office/officeart/2016/7/layout/LinearArrowProcessNumbered"/>
    <dgm:cxn modelId="{18DC3D53-AA7B-40D0-AD7B-53A8692EB883}" type="presParOf" srcId="{E6E308BE-1C8E-4AA8-9224-E1F71E5A6754}" destId="{7BA55DE6-EFAB-4E64-AC95-EEC2FEC6852C}" srcOrd="0" destOrd="0" presId="urn:microsoft.com/office/officeart/2016/7/layout/LinearArrowProcessNumbered"/>
    <dgm:cxn modelId="{73F707E0-FB8B-4D72-B0C1-2D5655B5AD98}" type="presParOf" srcId="{E6E308BE-1C8E-4AA8-9224-E1F71E5A6754}" destId="{EC4848F6-2229-407D-86CD-053C9A0647D1}" srcOrd="1" destOrd="0" presId="urn:microsoft.com/office/officeart/2016/7/layout/LinearArrowProcessNumbered"/>
    <dgm:cxn modelId="{59432F80-D18F-48CC-BB28-C379F010EB3A}" type="presParOf" srcId="{E6E308BE-1C8E-4AA8-9224-E1F71E5A6754}" destId="{AB56205A-39BB-4782-933B-A558D2F788A1}" srcOrd="2" destOrd="0" presId="urn:microsoft.com/office/officeart/2016/7/layout/LinearArrowProcessNumbered"/>
    <dgm:cxn modelId="{ABC1DADE-4369-42E9-9C43-85C1B9A8952E}" type="presParOf" srcId="{E6E308BE-1C8E-4AA8-9224-E1F71E5A6754}" destId="{7F4B6DEB-B4A0-4F30-A93F-2462B1E7FFD8}" srcOrd="3" destOrd="0" presId="urn:microsoft.com/office/officeart/2016/7/layout/LinearArrowProcessNumbered"/>
    <dgm:cxn modelId="{2F690A4A-A3E6-4742-BF23-8FD6DDBE682F}" type="presParOf" srcId="{44B504FE-BCFC-4C4F-ACAE-6BE70160EF7C}" destId="{AC88C613-140A-447A-92DB-F540AA2330B3}" srcOrd="2" destOrd="0" presId="urn:microsoft.com/office/officeart/2016/7/layout/LinearArrowProcessNumbered"/>
    <dgm:cxn modelId="{36EE9150-FAE8-4AB6-9636-BB1E141BD2F5}" type="presParOf" srcId="{CCCB4D74-B6F4-4CBF-BB27-8BF5FF7B4122}" destId="{16D963DD-74A9-411F-8D6F-B225BE9553A9}" srcOrd="1" destOrd="0" presId="urn:microsoft.com/office/officeart/2016/7/layout/LinearArrowProcessNumbered"/>
    <dgm:cxn modelId="{8B2944A8-7975-4BCD-A3CB-2DCA02C1B1FE}" type="presParOf" srcId="{CCCB4D74-B6F4-4CBF-BB27-8BF5FF7B4122}" destId="{E5EA23FC-CBB1-4C56-977A-830FF0E1B1D7}" srcOrd="2" destOrd="0" presId="urn:microsoft.com/office/officeart/2016/7/layout/LinearArrowProcessNumbered"/>
    <dgm:cxn modelId="{E29C3B12-E196-4749-89AC-2588A98516EF}" type="presParOf" srcId="{E5EA23FC-CBB1-4C56-977A-830FF0E1B1D7}" destId="{288F55FD-68E9-4266-88AD-61CB7CF63F55}" srcOrd="0" destOrd="0" presId="urn:microsoft.com/office/officeart/2016/7/layout/LinearArrowProcessNumbered"/>
    <dgm:cxn modelId="{BC86BBB3-0056-4EC6-8524-1F5E47B8B6E7}" type="presParOf" srcId="{E5EA23FC-CBB1-4C56-977A-830FF0E1B1D7}" destId="{D7B15FDE-F2DC-48AA-B3BD-2F30246C7DE3}" srcOrd="1" destOrd="0" presId="urn:microsoft.com/office/officeart/2016/7/layout/LinearArrowProcessNumbered"/>
    <dgm:cxn modelId="{A1C9CC9C-491A-4ADD-A8A0-D04A4A474E78}" type="presParOf" srcId="{D7B15FDE-F2DC-48AA-B3BD-2F30246C7DE3}" destId="{A278EFC2-76D3-4B5B-A230-6C03ABDD0962}" srcOrd="0" destOrd="0" presId="urn:microsoft.com/office/officeart/2016/7/layout/LinearArrowProcessNumbered"/>
    <dgm:cxn modelId="{030710F3-3ABB-4820-9720-ADDDCE412820}" type="presParOf" srcId="{D7B15FDE-F2DC-48AA-B3BD-2F30246C7DE3}" destId="{BA29BDDB-9FA6-4869-B6FA-1C37A6C62E4D}" srcOrd="1" destOrd="0" presId="urn:microsoft.com/office/officeart/2016/7/layout/LinearArrowProcessNumbered"/>
    <dgm:cxn modelId="{3FCBCD96-8953-428F-9D35-EEE072F15901}" type="presParOf" srcId="{D7B15FDE-F2DC-48AA-B3BD-2F30246C7DE3}" destId="{DA437688-ED3C-4BED-8D02-F6F5E471FF68}" srcOrd="2" destOrd="0" presId="urn:microsoft.com/office/officeart/2016/7/layout/LinearArrowProcessNumbered"/>
    <dgm:cxn modelId="{1D776E34-0ABC-4838-8C14-01B72960B265}" type="presParOf" srcId="{D7B15FDE-F2DC-48AA-B3BD-2F30246C7DE3}" destId="{9EE141B3-363A-4F47-8F2A-1D22935E5D61}" srcOrd="3" destOrd="0" presId="urn:microsoft.com/office/officeart/2016/7/layout/LinearArrowProcessNumbered"/>
    <dgm:cxn modelId="{618D1317-E633-4F7F-BEAB-26A48B69C2F1}" type="presParOf" srcId="{E5EA23FC-CBB1-4C56-977A-830FF0E1B1D7}" destId="{988AF38B-9799-4B2F-8789-7EAEEA194BC2}" srcOrd="2" destOrd="0" presId="urn:microsoft.com/office/officeart/2016/7/layout/LinearArrowProcessNumbered"/>
    <dgm:cxn modelId="{88593128-D5F2-4FB0-BAD5-7D303ACA365D}" type="presParOf" srcId="{CCCB4D74-B6F4-4CBF-BB27-8BF5FF7B4122}" destId="{4B025111-B6CD-4C5C-B8CF-22B8865C89B9}" srcOrd="3" destOrd="0" presId="urn:microsoft.com/office/officeart/2016/7/layout/LinearArrowProcessNumbered"/>
    <dgm:cxn modelId="{46B9DBDE-D3A4-4F58-AF5E-C457579AA6D3}" type="presParOf" srcId="{CCCB4D74-B6F4-4CBF-BB27-8BF5FF7B4122}" destId="{CC18CCDB-1BD1-41A4-B09A-26517E9C3A5D}" srcOrd="4" destOrd="0" presId="urn:microsoft.com/office/officeart/2016/7/layout/LinearArrowProcessNumbered"/>
    <dgm:cxn modelId="{23B71EB0-33D4-4B95-A035-A19AD06097B3}" type="presParOf" srcId="{CC18CCDB-1BD1-41A4-B09A-26517E9C3A5D}" destId="{D1C5540B-B536-424A-9C45-1E069F07D0AF}" srcOrd="0" destOrd="0" presId="urn:microsoft.com/office/officeart/2016/7/layout/LinearArrowProcessNumbered"/>
    <dgm:cxn modelId="{C216E8D1-4F1E-4326-AE7E-80435AAC4B54}" type="presParOf" srcId="{CC18CCDB-1BD1-41A4-B09A-26517E9C3A5D}" destId="{1B78F7A0-0201-4CD6-AC71-AA2EB9C598F7}" srcOrd="1" destOrd="0" presId="urn:microsoft.com/office/officeart/2016/7/layout/LinearArrowProcessNumbered"/>
    <dgm:cxn modelId="{265BA006-A967-43B2-9052-3B2B3EB1F316}" type="presParOf" srcId="{1B78F7A0-0201-4CD6-AC71-AA2EB9C598F7}" destId="{1A75BD86-DEDB-4648-A284-C320B48243B0}" srcOrd="0" destOrd="0" presId="urn:microsoft.com/office/officeart/2016/7/layout/LinearArrowProcessNumbered"/>
    <dgm:cxn modelId="{5ED62BE2-8392-493C-B577-756A2B96CCB4}" type="presParOf" srcId="{1B78F7A0-0201-4CD6-AC71-AA2EB9C598F7}" destId="{3003B5D2-117F-417A-A021-CD9706003203}" srcOrd="1" destOrd="0" presId="urn:microsoft.com/office/officeart/2016/7/layout/LinearArrowProcessNumbered"/>
    <dgm:cxn modelId="{1CEE8C0B-CBDE-4978-B0F6-191D29C1ADDC}" type="presParOf" srcId="{1B78F7A0-0201-4CD6-AC71-AA2EB9C598F7}" destId="{B95CD3D9-24D9-4844-9AE8-E4A214A6A754}" srcOrd="2" destOrd="0" presId="urn:microsoft.com/office/officeart/2016/7/layout/LinearArrowProcessNumbered"/>
    <dgm:cxn modelId="{8D3834B9-D5BB-4586-987E-C0A9D07AF17A}" type="presParOf" srcId="{1B78F7A0-0201-4CD6-AC71-AA2EB9C598F7}" destId="{724E4E4C-2C7B-4140-BCD5-617C5F4C86B0}" srcOrd="3" destOrd="0" presId="urn:microsoft.com/office/officeart/2016/7/layout/LinearArrowProcessNumbered"/>
    <dgm:cxn modelId="{3E0C67F8-3367-46A9-827E-BF9021366922}" type="presParOf" srcId="{CC18CCDB-1BD1-41A4-B09A-26517E9C3A5D}" destId="{9B419D10-DBAE-4EAA-BD1B-B1F9D5D10F4B}" srcOrd="2" destOrd="0" presId="urn:microsoft.com/office/officeart/2016/7/layout/LinearArrowProcessNumbered"/>
    <dgm:cxn modelId="{451A472B-B7D5-406F-8629-EF27F128636B}" type="presParOf" srcId="{CCCB4D74-B6F4-4CBF-BB27-8BF5FF7B4122}" destId="{603EAD6A-1E6F-43F7-B7F1-96A39C98A67B}" srcOrd="5" destOrd="0" presId="urn:microsoft.com/office/officeart/2016/7/layout/LinearArrowProcessNumbered"/>
    <dgm:cxn modelId="{7C780418-0647-474E-A2BB-B2D39BAF6582}" type="presParOf" srcId="{CCCB4D74-B6F4-4CBF-BB27-8BF5FF7B4122}" destId="{342154A2-D865-416E-954F-0524CB6896E9}" srcOrd="6" destOrd="0" presId="urn:microsoft.com/office/officeart/2016/7/layout/LinearArrowProcessNumbered"/>
    <dgm:cxn modelId="{12398456-B6B5-407D-9AE3-030839E97F78}" type="presParOf" srcId="{342154A2-D865-416E-954F-0524CB6896E9}" destId="{3B69AEFE-ADDC-4EA7-A54E-465E28CBBBB4}" srcOrd="0" destOrd="0" presId="urn:microsoft.com/office/officeart/2016/7/layout/LinearArrowProcessNumbered"/>
    <dgm:cxn modelId="{34378B02-88DE-4B6A-AFE8-7D08289231CF}" type="presParOf" srcId="{342154A2-D865-416E-954F-0524CB6896E9}" destId="{EB10BBF2-451D-4601-AF14-706444B0344F}" srcOrd="1" destOrd="0" presId="urn:microsoft.com/office/officeart/2016/7/layout/LinearArrowProcessNumbered"/>
    <dgm:cxn modelId="{61BA1AA3-AE60-4C69-A191-DFCF96E21A47}" type="presParOf" srcId="{EB10BBF2-451D-4601-AF14-706444B0344F}" destId="{37C3D841-0154-446B-9693-21DCBB37231A}" srcOrd="0" destOrd="0" presId="urn:microsoft.com/office/officeart/2016/7/layout/LinearArrowProcessNumbered"/>
    <dgm:cxn modelId="{7E28101A-677B-4B5C-93C6-6FC4DD03FA43}" type="presParOf" srcId="{EB10BBF2-451D-4601-AF14-706444B0344F}" destId="{E9C45AE2-9A2E-4AAA-9BA7-4CF9C6F65A2E}" srcOrd="1" destOrd="0" presId="urn:microsoft.com/office/officeart/2016/7/layout/LinearArrowProcessNumbered"/>
    <dgm:cxn modelId="{2BE4129C-4DC0-4DC4-9581-4004B065FBA7}" type="presParOf" srcId="{EB10BBF2-451D-4601-AF14-706444B0344F}" destId="{2FC4CE8F-8304-4435-A31A-A2CB9D65CD8A}" srcOrd="2" destOrd="0" presId="urn:microsoft.com/office/officeart/2016/7/layout/LinearArrowProcessNumbered"/>
    <dgm:cxn modelId="{D2F364C7-0BAB-46DE-8436-2A24D4E9D8A2}" type="presParOf" srcId="{EB10BBF2-451D-4601-AF14-706444B0344F}" destId="{2D4301B1-3AB2-4C4D-AACF-B8A19132BF5F}" srcOrd="3" destOrd="0" presId="urn:microsoft.com/office/officeart/2016/7/layout/LinearArrowProcessNumbered"/>
    <dgm:cxn modelId="{1D8979DE-1656-48A1-A628-CC235602A1A5}" type="presParOf" srcId="{342154A2-D865-416E-954F-0524CB6896E9}" destId="{469E3549-3492-4BB2-A441-4C870BC8368A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55DE6-EFAB-4E64-AC95-EEC2FEC6852C}">
      <dsp:nvSpPr>
        <dsp:cNvPr id="0" name=""/>
        <dsp:cNvSpPr/>
      </dsp:nvSpPr>
      <dsp:spPr>
        <a:xfrm>
          <a:off x="1365978" y="1030782"/>
          <a:ext cx="1092782" cy="7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4848F6-2229-407D-86CD-053C9A0647D1}">
      <dsp:nvSpPr>
        <dsp:cNvPr id="0" name=""/>
        <dsp:cNvSpPr/>
      </dsp:nvSpPr>
      <dsp:spPr>
        <a:xfrm>
          <a:off x="2524328" y="939022"/>
          <a:ext cx="125670" cy="235994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1085879"/>
            <a:satOff val="242"/>
            <a:lumOff val="36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085879"/>
              <a:satOff val="242"/>
              <a:lumOff val="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6205A-39BB-4782-933B-A558D2F788A1}">
      <dsp:nvSpPr>
        <dsp:cNvPr id="0" name=""/>
        <dsp:cNvSpPr/>
      </dsp:nvSpPr>
      <dsp:spPr>
        <a:xfrm>
          <a:off x="656508" y="457947"/>
          <a:ext cx="1145743" cy="114574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61" tIns="44461" rIns="44461" bIns="44461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1</a:t>
          </a:r>
        </a:p>
      </dsp:txBody>
      <dsp:txXfrm>
        <a:off x="824298" y="625737"/>
        <a:ext cx="810163" cy="810163"/>
      </dsp:txXfrm>
    </dsp:sp>
    <dsp:sp modelId="{AC88C613-140A-447A-92DB-F540AA2330B3}">
      <dsp:nvSpPr>
        <dsp:cNvPr id="0" name=""/>
        <dsp:cNvSpPr/>
      </dsp:nvSpPr>
      <dsp:spPr>
        <a:xfrm>
          <a:off x="0" y="1769288"/>
          <a:ext cx="2458761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2171757"/>
            <a:satOff val="485"/>
            <a:lumOff val="73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2171757"/>
              <a:satOff val="485"/>
              <a:lumOff val="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950" tIns="165100" rIns="193950" bIns="1651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Find out if </a:t>
          </a:r>
          <a:r>
            <a:rPr lang="en-US" sz="1300" kern="1200" dirty="0" err="1"/>
            <a:t>sncRNAs</a:t>
          </a:r>
          <a:r>
            <a:rPr lang="en-US" sz="1300" kern="1200" dirty="0"/>
            <a:t> in epididymal and/or developing germ cells in testes are influenced by diet, comparing high-fat and low-fat diets</a:t>
          </a:r>
        </a:p>
      </dsp:txBody>
      <dsp:txXfrm>
        <a:off x="0" y="2162408"/>
        <a:ext cx="2458761" cy="1572480"/>
      </dsp:txXfrm>
    </dsp:sp>
    <dsp:sp modelId="{A278EFC2-76D3-4B5B-A230-6C03ABDD0962}">
      <dsp:nvSpPr>
        <dsp:cNvPr id="0" name=""/>
        <dsp:cNvSpPr/>
      </dsp:nvSpPr>
      <dsp:spPr>
        <a:xfrm>
          <a:off x="2731957" y="1030752"/>
          <a:ext cx="2458761" cy="71"/>
        </a:xfrm>
        <a:prstGeom prst="rect">
          <a:avLst/>
        </a:prstGeom>
        <a:solidFill>
          <a:schemeClr val="accent5">
            <a:tint val="40000"/>
            <a:alpha val="90000"/>
            <a:hueOff val="-3257636"/>
            <a:satOff val="727"/>
            <a:lumOff val="109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3257636"/>
              <a:satOff val="727"/>
              <a:lumOff val="1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29BDDB-9FA6-4869-B6FA-1C37A6C62E4D}">
      <dsp:nvSpPr>
        <dsp:cNvPr id="0" name=""/>
        <dsp:cNvSpPr/>
      </dsp:nvSpPr>
      <dsp:spPr>
        <a:xfrm>
          <a:off x="5256285" y="938994"/>
          <a:ext cx="125670" cy="236035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4343515"/>
            <a:satOff val="970"/>
            <a:lumOff val="146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4343515"/>
              <a:satOff val="970"/>
              <a:lumOff val="1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437688-ED3C-4BED-8D02-F6F5E471FF68}">
      <dsp:nvSpPr>
        <dsp:cNvPr id="0" name=""/>
        <dsp:cNvSpPr/>
      </dsp:nvSpPr>
      <dsp:spPr>
        <a:xfrm>
          <a:off x="3388466" y="457916"/>
          <a:ext cx="1145743" cy="1145743"/>
        </a:xfrm>
        <a:prstGeom prst="ellipse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accent5">
              <a:hueOff val="-4050717"/>
              <a:satOff val="-275"/>
              <a:lumOff val="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61" tIns="44461" rIns="44461" bIns="44461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2</a:t>
          </a:r>
        </a:p>
      </dsp:txBody>
      <dsp:txXfrm>
        <a:off x="3556256" y="625706"/>
        <a:ext cx="810163" cy="810163"/>
      </dsp:txXfrm>
    </dsp:sp>
    <dsp:sp modelId="{988AF38B-9799-4B2F-8789-7EAEEA194BC2}">
      <dsp:nvSpPr>
        <dsp:cNvPr id="0" name=""/>
        <dsp:cNvSpPr/>
      </dsp:nvSpPr>
      <dsp:spPr>
        <a:xfrm>
          <a:off x="2731957" y="1769255"/>
          <a:ext cx="2458761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5429393"/>
            <a:satOff val="1212"/>
            <a:lumOff val="182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5429393"/>
              <a:satOff val="1212"/>
              <a:lumOff val="1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950" tIns="165100" rIns="193950" bIns="1651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If so, identify and quantify relative abundance of </a:t>
          </a:r>
          <a:r>
            <a:rPr lang="en-US" sz="1600" kern="1200" dirty="0" err="1"/>
            <a:t>sncRNAs</a:t>
          </a:r>
          <a:endParaRPr lang="en-US" sz="1600" kern="1200" dirty="0"/>
        </a:p>
      </dsp:txBody>
      <dsp:txXfrm>
        <a:off x="2731957" y="2162375"/>
        <a:ext cx="2458761" cy="1572480"/>
      </dsp:txXfrm>
    </dsp:sp>
    <dsp:sp modelId="{1A75BD86-DEDB-4648-A284-C320B48243B0}">
      <dsp:nvSpPr>
        <dsp:cNvPr id="0" name=""/>
        <dsp:cNvSpPr/>
      </dsp:nvSpPr>
      <dsp:spPr>
        <a:xfrm>
          <a:off x="5463914" y="1030766"/>
          <a:ext cx="2458761" cy="72"/>
        </a:xfrm>
        <a:prstGeom prst="rect">
          <a:avLst/>
        </a:prstGeom>
        <a:solidFill>
          <a:schemeClr val="accent5">
            <a:tint val="40000"/>
            <a:alpha val="90000"/>
            <a:hueOff val="-6515273"/>
            <a:satOff val="1455"/>
            <a:lumOff val="219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6515273"/>
              <a:satOff val="1455"/>
              <a:lumOff val="2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3B5D2-117F-417A-A021-CD9706003203}">
      <dsp:nvSpPr>
        <dsp:cNvPr id="0" name=""/>
        <dsp:cNvSpPr/>
      </dsp:nvSpPr>
      <dsp:spPr>
        <a:xfrm>
          <a:off x="7988242" y="939006"/>
          <a:ext cx="125670" cy="236047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7601151"/>
            <a:satOff val="1697"/>
            <a:lumOff val="255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7601151"/>
              <a:satOff val="1697"/>
              <a:lumOff val="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CD3D9-24D9-4844-9AE8-E4A214A6A754}">
      <dsp:nvSpPr>
        <dsp:cNvPr id="0" name=""/>
        <dsp:cNvSpPr/>
      </dsp:nvSpPr>
      <dsp:spPr>
        <a:xfrm>
          <a:off x="6120423" y="457930"/>
          <a:ext cx="1145743" cy="1145743"/>
        </a:xfrm>
        <a:prstGeom prst="ellipse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accent5">
              <a:hueOff val="-8101434"/>
              <a:satOff val="-551"/>
              <a:lumOff val="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61" tIns="44461" rIns="44461" bIns="44461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3</a:t>
          </a:r>
        </a:p>
      </dsp:txBody>
      <dsp:txXfrm>
        <a:off x="6288213" y="625720"/>
        <a:ext cx="810163" cy="810163"/>
      </dsp:txXfrm>
    </dsp:sp>
    <dsp:sp modelId="{9B419D10-DBAE-4EAA-BD1B-B1F9D5D10F4B}">
      <dsp:nvSpPr>
        <dsp:cNvPr id="0" name=""/>
        <dsp:cNvSpPr/>
      </dsp:nvSpPr>
      <dsp:spPr>
        <a:xfrm>
          <a:off x="5463914" y="1769288"/>
          <a:ext cx="2458761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8687030"/>
            <a:satOff val="1940"/>
            <a:lumOff val="292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8687030"/>
              <a:satOff val="1940"/>
              <a:lumOff val="2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950" tIns="165100" rIns="193950" bIns="1651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Establish relationship between presence of mt-RNAs and mt-</a:t>
          </a:r>
          <a:r>
            <a:rPr lang="en-US" sz="1600" kern="1200" dirty="0" err="1"/>
            <a:t>tsRNAs</a:t>
          </a:r>
          <a:r>
            <a:rPr lang="en-US" sz="1600" kern="1200" dirty="0"/>
            <a:t> with mitochondrial function</a:t>
          </a:r>
        </a:p>
      </dsp:txBody>
      <dsp:txXfrm>
        <a:off x="5463914" y="2162408"/>
        <a:ext cx="2458761" cy="1572480"/>
      </dsp:txXfrm>
    </dsp:sp>
    <dsp:sp modelId="{37C3D841-0154-446B-9693-21DCBB37231A}">
      <dsp:nvSpPr>
        <dsp:cNvPr id="0" name=""/>
        <dsp:cNvSpPr/>
      </dsp:nvSpPr>
      <dsp:spPr>
        <a:xfrm>
          <a:off x="8195871" y="1030766"/>
          <a:ext cx="1229380" cy="72"/>
        </a:xfrm>
        <a:prstGeom prst="rect">
          <a:avLst/>
        </a:prstGeom>
        <a:solidFill>
          <a:schemeClr val="accent5">
            <a:tint val="40000"/>
            <a:alpha val="90000"/>
            <a:hueOff val="-9772908"/>
            <a:satOff val="2182"/>
            <a:lumOff val="328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9772908"/>
              <a:satOff val="2182"/>
              <a:lumOff val="3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C4CE8F-8304-4435-A31A-A2CB9D65CD8A}">
      <dsp:nvSpPr>
        <dsp:cNvPr id="0" name=""/>
        <dsp:cNvSpPr/>
      </dsp:nvSpPr>
      <dsp:spPr>
        <a:xfrm>
          <a:off x="8852380" y="457930"/>
          <a:ext cx="1145743" cy="1145743"/>
        </a:xfrm>
        <a:prstGeom prst="ellipse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61" tIns="44461" rIns="44461" bIns="44461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4</a:t>
          </a:r>
        </a:p>
      </dsp:txBody>
      <dsp:txXfrm>
        <a:off x="9020170" y="625720"/>
        <a:ext cx="810163" cy="810163"/>
      </dsp:txXfrm>
    </dsp:sp>
    <dsp:sp modelId="{469E3549-3492-4BB2-A441-4C870BC8368A}">
      <dsp:nvSpPr>
        <dsp:cNvPr id="0" name=""/>
        <dsp:cNvSpPr/>
      </dsp:nvSpPr>
      <dsp:spPr>
        <a:xfrm>
          <a:off x="8195871" y="1769288"/>
          <a:ext cx="2458761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11944666"/>
            <a:satOff val="2667"/>
            <a:lumOff val="401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1944666"/>
              <a:satOff val="2667"/>
              <a:lumOff val="4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950" tIns="165100" rIns="193950" bIns="1651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Demonstrate non-Mendelian form of heredity and how paternal obesity can spread to offspring</a:t>
          </a:r>
        </a:p>
      </dsp:txBody>
      <dsp:txXfrm>
        <a:off x="8195871" y="2162408"/>
        <a:ext cx="2458761" cy="1572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6922C-818A-7708-8254-A5B1C0581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070EAA-CA2F-400B-824A-FD2B0BFCBC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81EB4-3DB1-7C29-6A20-C22456481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1565-1CEF-429A-8B9F-3C514648363D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56B2C-FC64-34C5-95BC-D82E94924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EA382-6627-C13E-E5B6-08C27D39B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66CF0-4FCB-49C8-BE2C-AD4AF3131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3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9AB0-34F4-EF99-7113-FD2DCC379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A681CA-E726-D4A7-6BB4-99CB01FE4E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D1701-718C-7653-39DD-17DA2A264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1565-1CEF-429A-8B9F-3C514648363D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44490-0A4F-0580-BB3B-DABE812FA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BE5E0-9CE8-5E65-2044-4987676F5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66CF0-4FCB-49C8-BE2C-AD4AF3131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7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07D61C-AEA1-BB17-5F32-B872455637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1F0A55-1136-3240-B29E-3B7E3432E5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06C48-CE4D-1B13-0BED-6AB757173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1565-1CEF-429A-8B9F-3C514648363D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A01AA-DA45-2ACF-FF04-D0F00123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48BFC-D002-CCA8-94FE-4739EABB4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66CF0-4FCB-49C8-BE2C-AD4AF3131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8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D92EE-BA72-9DBF-B46D-2FA8A08A5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C0B2E-B46A-8785-40B3-1030487C8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1081D-3926-954F-F7C9-EFED89174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1565-1CEF-429A-8B9F-3C514648363D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027D3-4AFD-DC19-10EF-5EEC30852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CAF18-2838-3645-77D5-7F1593E0C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66CF0-4FCB-49C8-BE2C-AD4AF3131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3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7F5C6-7BF3-9922-856F-13CCA5D2B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76B7A-815B-E59D-15FC-1CB468184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695B6-BF33-29D2-8A2C-539BE7271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1565-1CEF-429A-8B9F-3C514648363D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664E8-1970-D5A7-30F2-48164CA04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20659-AE82-389C-13B5-47AA6A5A6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66CF0-4FCB-49C8-BE2C-AD4AF3131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91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AAEC1-BF4A-7F9E-F48D-AD9479AB3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5CF43-064F-5A6A-6E2C-2B5D096844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82D10-DCBE-F793-BC6D-17222FA99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0EA96-BC32-77FD-B541-85B09483A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1565-1CEF-429A-8B9F-3C514648363D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ED8F52-EF5A-B301-2FA6-027048F50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0BACC6-CEE0-FAD4-FB45-021A91EB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66CF0-4FCB-49C8-BE2C-AD4AF3131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40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3D44D-6827-6932-68FD-6A5CCE3A4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0D899-9659-B056-792C-6B3384051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D9E433-4267-8257-FC14-F9F0A171D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F051D-0AD9-17D5-6139-F8B8BF11B9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7587EC-404B-4D7A-5E2C-8A7503E50C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E8B1E0-C7AA-C201-4B24-8F1A29490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1565-1CEF-429A-8B9F-3C514648363D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B9CBCC-8A0F-96F4-0799-786EDB013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BD0EB3-EAE6-C01F-EEDB-4906641AE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66CF0-4FCB-49C8-BE2C-AD4AF3131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89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D8C84-0BB2-9E4A-AB2C-A9E48326E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7ADCA9-E62C-8C4A-0974-0FB647674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1565-1CEF-429A-8B9F-3C514648363D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AA8A2D-CBA9-8E55-70C2-16547A934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169244-D7AD-9D39-9A09-79BC451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66CF0-4FCB-49C8-BE2C-AD4AF3131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21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B8FAA9-7195-2BAF-F390-3E8D8E394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1565-1CEF-429A-8B9F-3C514648363D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F2B240-13BA-CE27-CD07-05D1F3310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CBB03-D4DA-6A48-96B9-55C5F8B92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66CF0-4FCB-49C8-BE2C-AD4AF3131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9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98289-73BF-3043-2B68-A76D8B7C0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BA1DE-FC72-6F2D-9483-19DD12659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9A84D6-3FA8-9218-BA4E-B5C28E735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99105-5211-D461-4810-185CCB7A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1565-1CEF-429A-8B9F-3C514648363D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BFF50-C708-90D2-F58A-EEE7BD7F8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541C7-EBF1-B042-EA69-87BCB9E71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66CF0-4FCB-49C8-BE2C-AD4AF3131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55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2D63C-BFBA-4EFB-0DDB-DCDDEEAAA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610822-E77F-5A14-2870-E053023110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C15C8F-CC84-6142-8676-DF1784D96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B6CCF8-8E3D-BC3B-D044-8E3B66B37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1565-1CEF-429A-8B9F-3C514648363D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60F98C-F66D-78BA-3593-6D6675C9C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E94E69-003B-0156-99D8-6B0297708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66CF0-4FCB-49C8-BE2C-AD4AF3131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5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2CE854-3718-C782-5462-3826F947F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8F62F-2987-C376-9851-298496B89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BC056-9DE4-D795-CC1C-9AC1A72275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641565-1CEF-429A-8B9F-3C514648363D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53A41-05B0-36C7-8A6C-53EFB068F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EBB7A-810E-B8F8-DBFF-14A9114ED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366CF0-4FCB-49C8-BE2C-AD4AF3131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8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EFDBE-2F52-B58B-A496-670CAE4F30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dirty="0">
                <a:solidFill>
                  <a:srgbClr val="222222"/>
                </a:solidFill>
                <a:effectLst/>
                <a:latin typeface="Harding"/>
              </a:rPr>
              <a:t>Epigenetic inheritance of diet-induced and sperm-borne mitochondrial RNAs</a:t>
            </a:r>
            <a:br>
              <a:rPr lang="en-US" b="1" i="0" dirty="0">
                <a:solidFill>
                  <a:srgbClr val="222222"/>
                </a:solidFill>
                <a:effectLst/>
                <a:latin typeface="Harding"/>
              </a:rPr>
            </a:br>
            <a:r>
              <a:rPr lang="en-US" sz="2200" b="1" i="0" dirty="0">
                <a:solidFill>
                  <a:srgbClr val="222222"/>
                </a:solidFill>
                <a:effectLst/>
                <a:latin typeface="Harding"/>
              </a:rPr>
              <a:t>(Tomar, et. al, 2024)</a:t>
            </a:r>
            <a:endParaRPr lang="en-US" sz="2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53F3A1-BA05-C7D8-AD34-1087924AC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24939"/>
            <a:ext cx="9144000" cy="1655762"/>
          </a:xfrm>
        </p:spPr>
        <p:txBody>
          <a:bodyPr/>
          <a:lstStyle/>
          <a:p>
            <a:r>
              <a:rPr lang="en-US" dirty="0"/>
              <a:t>Rom Peles</a:t>
            </a:r>
          </a:p>
        </p:txBody>
      </p:sp>
    </p:spTree>
    <p:extLst>
      <p:ext uri="{BB962C8B-B14F-4D97-AF65-F5344CB8AC3E}">
        <p14:creationId xmlns:p14="http://schemas.microsoft.com/office/powerpoint/2010/main" val="3594271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49E1F5-7844-7D81-6791-75C555807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/>
              <a:t>Machines Used</a:t>
            </a:r>
          </a:p>
        </p:txBody>
      </p:sp>
      <p:sp>
        <p:nvSpPr>
          <p:cNvPr id="512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E78D2-363F-A5F9-B868-F9895C7D6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840480" cy="3410712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000" b="0" i="0" dirty="0">
                <a:effectLst/>
                <a:latin typeface="Harding"/>
              </a:rPr>
              <a:t>Ten thousand cells were targeted using the Chromium Next GEM Chip G Single Cell and the Chromium Next GEM Single Cell 3′ Gel Bead Kit v3.1</a:t>
            </a:r>
          </a:p>
          <a:p>
            <a:pPr marL="0" indent="0">
              <a:buNone/>
            </a:pPr>
            <a:endParaRPr lang="en-US" sz="2000" b="0" i="0" dirty="0">
              <a:effectLst/>
              <a:latin typeface="Harding"/>
            </a:endParaRPr>
          </a:p>
          <a:p>
            <a:r>
              <a:rPr lang="en-US" sz="1900" dirty="0">
                <a:latin typeface="Harding"/>
              </a:rPr>
              <a:t>This chips enables analysis of gene expression of thousands of individual cells at the same time </a:t>
            </a:r>
          </a:p>
          <a:p>
            <a:pPr marL="0" indent="0">
              <a:buNone/>
            </a:pPr>
            <a:endParaRPr lang="en-US" sz="1900" dirty="0">
              <a:latin typeface="Harding"/>
            </a:endParaRPr>
          </a:p>
          <a:p>
            <a:r>
              <a:rPr lang="en-US" sz="2000" b="0" i="0" dirty="0">
                <a:effectLst/>
                <a:latin typeface="Harding"/>
              </a:rPr>
              <a:t>cDNA synthesis and Chromium Next GEM Single Cell 3′ Library Kit v3.1 utilized for library preparation</a:t>
            </a:r>
          </a:p>
          <a:p>
            <a:endParaRPr lang="en-US" sz="2000" dirty="0">
              <a:latin typeface="Harding"/>
            </a:endParaRPr>
          </a:p>
        </p:txBody>
      </p:sp>
      <p:pic>
        <p:nvPicPr>
          <p:cNvPr id="5122" name="Picture 2" descr="10x Genomics Next GEM GCG-SR-1 Chromium Controller 120270 with Accesso">
            <a:extLst>
              <a:ext uri="{FF2B5EF4-FFF2-40B4-BE49-F238E27FC236}">
                <a16:creationId xmlns:a16="http://schemas.microsoft.com/office/drawing/2014/main" id="{45E5E872-59B2-5A73-A90D-5A730C028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271587"/>
            <a:ext cx="6903720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458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423A6-0C08-8E21-340F-0C47C70FF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474" y="383598"/>
            <a:ext cx="10515600" cy="1325563"/>
          </a:xfrm>
        </p:spPr>
        <p:txBody>
          <a:bodyPr/>
          <a:lstStyle/>
          <a:p>
            <a:r>
              <a:rPr lang="en-US" dirty="0"/>
              <a:t>Programs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B03C0-A7AD-1092-7A3F-0F4D2D607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147" y="1873683"/>
            <a:ext cx="5544127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raw sequencing data were demultiplexed with Cell Ranger (10x Genomics) </a:t>
            </a:r>
            <a:r>
              <a:rPr lang="en-US" dirty="0" err="1"/>
              <a:t>mkfastq</a:t>
            </a:r>
            <a:r>
              <a:rPr lang="en-US" dirty="0"/>
              <a:t> to generate </a:t>
            </a:r>
            <a:r>
              <a:rPr lang="en-US" dirty="0" err="1"/>
              <a:t>fastq</a:t>
            </a:r>
            <a:r>
              <a:rPr lang="en-US" dirty="0"/>
              <a:t> files for each sample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 The raw count gene expression data was used for differential gene expression analysis for all tested genes, and the data was shrunk using Deseq2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Deseq2 (cited &gt;70,000x) Uses technique called shrinkage to sort through count data and remove outliers</a:t>
            </a:r>
          </a:p>
          <a:p>
            <a:endParaRPr lang="en-US" dirty="0">
              <a:solidFill>
                <a:srgbClr val="222222"/>
              </a:solidFill>
              <a:latin typeface="Harding"/>
            </a:endParaRPr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FAF5E192-7AD1-916F-2C41-FCE42736D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726" y="2872509"/>
            <a:ext cx="5757494" cy="188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102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CD5D1-6D30-6FDF-67FB-9B36D139F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8889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222222"/>
                </a:solidFill>
                <a:latin typeface="Harding"/>
              </a:rPr>
              <a:t>Library samples underwent paired-end sequencing on an Illumina </a:t>
            </a:r>
            <a:r>
              <a:rPr lang="en-US" dirty="0" err="1">
                <a:solidFill>
                  <a:srgbClr val="222222"/>
                </a:solidFill>
                <a:latin typeface="Harding"/>
              </a:rPr>
              <a:t>NovaSeq</a:t>
            </a:r>
            <a:r>
              <a:rPr lang="en-US" dirty="0">
                <a:solidFill>
                  <a:srgbClr val="222222"/>
                </a:solidFill>
                <a:latin typeface="Harding"/>
              </a:rPr>
              <a:t> 6000 platform, using the recommended cycle count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4ACE5F-4D22-2C01-B860-5A9DF1379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234" y="2117504"/>
            <a:ext cx="7049484" cy="406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23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9" name="Rectangle 717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0AF8EA-F5C6-EBE7-3259-327EABC6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/>
              <a:t>Reads Mapping</a:t>
            </a:r>
          </a:p>
        </p:txBody>
      </p:sp>
      <p:sp>
        <p:nvSpPr>
          <p:cNvPr id="7180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AFFB8-810C-72A3-26C6-6832A7367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5248656" cy="3547872"/>
          </a:xfrm>
        </p:spPr>
        <p:txBody>
          <a:bodyPr anchor="t">
            <a:normAutofit fontScale="92500" lnSpcReduction="10000"/>
          </a:bodyPr>
          <a:lstStyle/>
          <a:p>
            <a:r>
              <a:rPr lang="en-US" dirty="0"/>
              <a:t>Reads were trimmed using </a:t>
            </a:r>
            <a:r>
              <a:rPr lang="en-US" dirty="0" err="1"/>
              <a:t>cutadapt</a:t>
            </a:r>
            <a:r>
              <a:rPr lang="en-US" dirty="0"/>
              <a:t>. Trimmed and quality-filtered reads were used for further analysis.</a:t>
            </a:r>
          </a:p>
          <a:p>
            <a:endParaRPr lang="en-US" dirty="0"/>
          </a:p>
          <a:p>
            <a:r>
              <a:rPr lang="en-US" dirty="0"/>
              <a:t>Reads mapping and differential expression analysis performed via the A.I.R. (Artificial Intelligence RNA-Seq) software from </a:t>
            </a:r>
            <a:r>
              <a:rPr lang="en-US" dirty="0" err="1"/>
              <a:t>Sequentia</a:t>
            </a:r>
            <a:r>
              <a:rPr lang="en-US" dirty="0"/>
              <a:t> Biotech</a:t>
            </a:r>
          </a:p>
          <a:p>
            <a:endParaRPr lang="en-US" sz="2200" dirty="0"/>
          </a:p>
        </p:txBody>
      </p:sp>
      <p:pic>
        <p:nvPicPr>
          <p:cNvPr id="7170" name="Picture 2" descr="AIR: RNA-Seq data analysis software | Sequentia Biotech">
            <a:extLst>
              <a:ext uri="{FF2B5EF4-FFF2-40B4-BE49-F238E27FC236}">
                <a16:creationId xmlns:a16="http://schemas.microsoft.com/office/drawing/2014/main" id="{CC95E665-175F-2C1D-C77F-A6C130FDC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5054" y="3687198"/>
            <a:ext cx="4348849" cy="325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utadapt/doc/guide.rst at main · marcelm/cutadapt · GitHub">
            <a:extLst>
              <a:ext uri="{FF2B5EF4-FFF2-40B4-BE49-F238E27FC236}">
                <a16:creationId xmlns:a16="http://schemas.microsoft.com/office/drawing/2014/main" id="{F607F730-C33C-5B12-DA70-D42376FB6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559" y="974367"/>
            <a:ext cx="4588163" cy="229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50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8BB5-BDBE-BC86-2D69-FFFB9D793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28824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Experiments and Results</a:t>
            </a:r>
          </a:p>
        </p:txBody>
      </p:sp>
    </p:spTree>
    <p:extLst>
      <p:ext uri="{BB962C8B-B14F-4D97-AF65-F5344CB8AC3E}">
        <p14:creationId xmlns:p14="http://schemas.microsoft.com/office/powerpoint/2010/main" val="1431562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2666F3-732C-889E-C7FA-691A9E528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Findings</a:t>
            </a:r>
          </a:p>
        </p:txBody>
      </p:sp>
      <p:sp>
        <p:nvSpPr>
          <p:cNvPr id="205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F0DFD-1AA4-D153-EC74-AFC55D8A5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5340096" cy="3910326"/>
          </a:xfrm>
        </p:spPr>
        <p:txBody>
          <a:bodyPr>
            <a:normAutofit/>
          </a:bodyPr>
          <a:lstStyle/>
          <a:p>
            <a:r>
              <a:rPr lang="en-US" sz="1700" dirty="0"/>
              <a:t>Differential gene expression analysis of embryos demonstrated differences in expression of specific clusters of genes</a:t>
            </a:r>
          </a:p>
          <a:p>
            <a:pPr marL="0" indent="0">
              <a:buNone/>
            </a:pPr>
            <a:endParaRPr lang="en-US" sz="1700" dirty="0"/>
          </a:p>
          <a:p>
            <a:r>
              <a:rPr lang="en-US" sz="1700" dirty="0"/>
              <a:t>Genes related to mitochondria and oxidative phosphorylation were downregulated (coupled with upregulation of </a:t>
            </a:r>
            <a:r>
              <a:rPr lang="en-US" sz="1700" dirty="0" err="1"/>
              <a:t>mtDNA</a:t>
            </a:r>
            <a:r>
              <a:rPr lang="en-US" sz="1700" dirty="0"/>
              <a:t> transcriptional machinery). </a:t>
            </a:r>
          </a:p>
          <a:p>
            <a:pPr marL="0" indent="0">
              <a:buNone/>
            </a:pPr>
            <a:endParaRPr lang="en-US" sz="1700" dirty="0"/>
          </a:p>
          <a:p>
            <a:r>
              <a:rPr lang="en-US" sz="1700" dirty="0"/>
              <a:t>Mt-tRNA and mt-</a:t>
            </a:r>
            <a:r>
              <a:rPr lang="en-US" sz="1700" dirty="0" err="1"/>
              <a:t>tsRNA</a:t>
            </a:r>
            <a:r>
              <a:rPr lang="en-US" sz="1700" dirty="0"/>
              <a:t> upregulation likely compensatory response to diet-induced mitochondrial dysfunction</a:t>
            </a:r>
          </a:p>
          <a:p>
            <a:pPr marL="0" indent="0">
              <a:buNone/>
            </a:pPr>
            <a:endParaRPr lang="en-US" sz="1700" dirty="0"/>
          </a:p>
          <a:p>
            <a:endParaRPr lang="en-US" sz="1700" dirty="0"/>
          </a:p>
        </p:txBody>
      </p:sp>
      <p:pic>
        <p:nvPicPr>
          <p:cNvPr id="2052" name="Picture 4" descr="Differential expression analyses for single-cell RNA-Seq: old questions on  new data | Quantitative Biology">
            <a:extLst>
              <a:ext uri="{FF2B5EF4-FFF2-40B4-BE49-F238E27FC236}">
                <a16:creationId xmlns:a16="http://schemas.microsoft.com/office/drawing/2014/main" id="{461E2179-D9AC-B1C9-3DAF-2B79F60B3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0794" y="-24356"/>
            <a:ext cx="2634981" cy="30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9020BB-E8B2-E0DA-ED42-40FCA60CB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685" y="2930199"/>
            <a:ext cx="3957219" cy="31558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7B313D-2339-6210-5914-0617A94DF4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5794" y="2887781"/>
            <a:ext cx="1355121" cy="37291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54C2B5-1F7A-C490-19CB-D1EC351C01D5}"/>
              </a:ext>
            </a:extLst>
          </p:cNvPr>
          <p:cNvSpPr txBox="1"/>
          <p:nvPr/>
        </p:nvSpPr>
        <p:spPr>
          <a:xfrm>
            <a:off x="9805901" y="5501306"/>
            <a:ext cx="245004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effectLst/>
              </a:rPr>
              <a:t>Figure 4B, Figure 4</a:t>
            </a:r>
            <a:r>
              <a:rPr lang="en-US" sz="1000" b="1" dirty="0"/>
              <a:t>C</a:t>
            </a:r>
            <a:r>
              <a:rPr lang="en-US" sz="1000" b="1" dirty="0">
                <a:effectLst/>
              </a:rPr>
              <a:t>: </a:t>
            </a:r>
            <a:r>
              <a:rPr lang="en-US" sz="1000" dirty="0">
                <a:effectLst/>
              </a:rPr>
              <a:t>Tomar, A., et al. “Epigenetic inheritance of diet-induced and sperm-borne mitochondrial RNAS.” </a:t>
            </a:r>
            <a:r>
              <a:rPr lang="en-US" sz="1000" i="1" dirty="0">
                <a:effectLst/>
              </a:rPr>
              <a:t>Nature</a:t>
            </a:r>
            <a:r>
              <a:rPr lang="en-US" sz="1000" dirty="0">
                <a:effectLst/>
              </a:rPr>
              <a:t>, vol. 630, no. 8017, 5 June 2024, pp. 720–727, https://doi.org/10.1038/s41586-024-07472-3. </a:t>
            </a:r>
          </a:p>
        </p:txBody>
      </p:sp>
    </p:spTree>
    <p:extLst>
      <p:ext uri="{BB962C8B-B14F-4D97-AF65-F5344CB8AC3E}">
        <p14:creationId xmlns:p14="http://schemas.microsoft.com/office/powerpoint/2010/main" val="2632035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E285D5-8110-4AE6-AF36-F83E457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47B1B0-6B97-A505-772E-555D8EB73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28" y="464408"/>
            <a:ext cx="4399872" cy="1642533"/>
          </a:xfrm>
        </p:spPr>
        <p:txBody>
          <a:bodyPr anchor="b">
            <a:normAutofit/>
          </a:bodyPr>
          <a:lstStyle/>
          <a:p>
            <a:r>
              <a:rPr lang="en-US" sz="5400" dirty="0"/>
              <a:t>Findings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328" y="2457800"/>
            <a:ext cx="3877056" cy="18288"/>
          </a:xfrm>
          <a:custGeom>
            <a:avLst/>
            <a:gdLst>
              <a:gd name="connsiteX0" fmla="*/ 0 w 3877056"/>
              <a:gd name="connsiteY0" fmla="*/ 0 h 18288"/>
              <a:gd name="connsiteX1" fmla="*/ 723717 w 3877056"/>
              <a:gd name="connsiteY1" fmla="*/ 0 h 18288"/>
              <a:gd name="connsiteX2" fmla="*/ 1447434 w 3877056"/>
              <a:gd name="connsiteY2" fmla="*/ 0 h 18288"/>
              <a:gd name="connsiteX3" fmla="*/ 1977299 w 3877056"/>
              <a:gd name="connsiteY3" fmla="*/ 0 h 18288"/>
              <a:gd name="connsiteX4" fmla="*/ 2623475 w 3877056"/>
              <a:gd name="connsiteY4" fmla="*/ 0 h 18288"/>
              <a:gd name="connsiteX5" fmla="*/ 3192109 w 3877056"/>
              <a:gd name="connsiteY5" fmla="*/ 0 h 18288"/>
              <a:gd name="connsiteX6" fmla="*/ 3877056 w 3877056"/>
              <a:gd name="connsiteY6" fmla="*/ 0 h 18288"/>
              <a:gd name="connsiteX7" fmla="*/ 3877056 w 3877056"/>
              <a:gd name="connsiteY7" fmla="*/ 18288 h 18288"/>
              <a:gd name="connsiteX8" fmla="*/ 3230880 w 3877056"/>
              <a:gd name="connsiteY8" fmla="*/ 18288 h 18288"/>
              <a:gd name="connsiteX9" fmla="*/ 2662245 w 3877056"/>
              <a:gd name="connsiteY9" fmla="*/ 18288 h 18288"/>
              <a:gd name="connsiteX10" fmla="*/ 2016069 w 3877056"/>
              <a:gd name="connsiteY10" fmla="*/ 18288 h 18288"/>
              <a:gd name="connsiteX11" fmla="*/ 1408664 w 3877056"/>
              <a:gd name="connsiteY11" fmla="*/ 18288 h 18288"/>
              <a:gd name="connsiteX12" fmla="*/ 840029 w 3877056"/>
              <a:gd name="connsiteY12" fmla="*/ 18288 h 18288"/>
              <a:gd name="connsiteX13" fmla="*/ 0 w 3877056"/>
              <a:gd name="connsiteY13" fmla="*/ 18288 h 18288"/>
              <a:gd name="connsiteX14" fmla="*/ 0 w 3877056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7056" h="18288" fill="none" extrusionOk="0">
                <a:moveTo>
                  <a:pt x="0" y="0"/>
                </a:moveTo>
                <a:cubicBezTo>
                  <a:pt x="155902" y="14477"/>
                  <a:pt x="567164" y="18992"/>
                  <a:pt x="723717" y="0"/>
                </a:cubicBezTo>
                <a:cubicBezTo>
                  <a:pt x="880270" y="-18992"/>
                  <a:pt x="1230427" y="-33316"/>
                  <a:pt x="1447434" y="0"/>
                </a:cubicBezTo>
                <a:cubicBezTo>
                  <a:pt x="1664441" y="33316"/>
                  <a:pt x="1866557" y="5702"/>
                  <a:pt x="1977299" y="0"/>
                </a:cubicBezTo>
                <a:cubicBezTo>
                  <a:pt x="2088041" y="-5702"/>
                  <a:pt x="2302485" y="24099"/>
                  <a:pt x="2623475" y="0"/>
                </a:cubicBezTo>
                <a:cubicBezTo>
                  <a:pt x="2944465" y="-24099"/>
                  <a:pt x="2993399" y="-19795"/>
                  <a:pt x="3192109" y="0"/>
                </a:cubicBezTo>
                <a:cubicBezTo>
                  <a:pt x="3390819" y="19795"/>
                  <a:pt x="3581349" y="-26551"/>
                  <a:pt x="3877056" y="0"/>
                </a:cubicBezTo>
                <a:cubicBezTo>
                  <a:pt x="3877095" y="7328"/>
                  <a:pt x="3877675" y="9982"/>
                  <a:pt x="3877056" y="18288"/>
                </a:cubicBezTo>
                <a:cubicBezTo>
                  <a:pt x="3576596" y="42394"/>
                  <a:pt x="3502355" y="16962"/>
                  <a:pt x="3230880" y="18288"/>
                </a:cubicBezTo>
                <a:cubicBezTo>
                  <a:pt x="2959405" y="19614"/>
                  <a:pt x="2924948" y="18543"/>
                  <a:pt x="2662245" y="18288"/>
                </a:cubicBezTo>
                <a:cubicBezTo>
                  <a:pt x="2399543" y="18033"/>
                  <a:pt x="2231855" y="26028"/>
                  <a:pt x="2016069" y="18288"/>
                </a:cubicBezTo>
                <a:cubicBezTo>
                  <a:pt x="1800283" y="10548"/>
                  <a:pt x="1665927" y="755"/>
                  <a:pt x="1408664" y="18288"/>
                </a:cubicBezTo>
                <a:cubicBezTo>
                  <a:pt x="1151402" y="35821"/>
                  <a:pt x="1016899" y="28407"/>
                  <a:pt x="840029" y="18288"/>
                </a:cubicBezTo>
                <a:cubicBezTo>
                  <a:pt x="663160" y="8169"/>
                  <a:pt x="304031" y="-14425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877056" h="18288" stroke="0" extrusionOk="0">
                <a:moveTo>
                  <a:pt x="0" y="0"/>
                </a:moveTo>
                <a:cubicBezTo>
                  <a:pt x="205869" y="28368"/>
                  <a:pt x="460328" y="6409"/>
                  <a:pt x="646176" y="0"/>
                </a:cubicBezTo>
                <a:cubicBezTo>
                  <a:pt x="832024" y="-6409"/>
                  <a:pt x="1043494" y="26447"/>
                  <a:pt x="1331123" y="0"/>
                </a:cubicBezTo>
                <a:cubicBezTo>
                  <a:pt x="1618752" y="-26447"/>
                  <a:pt x="1675797" y="-26969"/>
                  <a:pt x="1938528" y="0"/>
                </a:cubicBezTo>
                <a:cubicBezTo>
                  <a:pt x="2201259" y="26969"/>
                  <a:pt x="2439942" y="23453"/>
                  <a:pt x="2662245" y="0"/>
                </a:cubicBezTo>
                <a:cubicBezTo>
                  <a:pt x="2884548" y="-23453"/>
                  <a:pt x="3094562" y="-7899"/>
                  <a:pt x="3308421" y="0"/>
                </a:cubicBezTo>
                <a:cubicBezTo>
                  <a:pt x="3522280" y="7899"/>
                  <a:pt x="3615459" y="3066"/>
                  <a:pt x="3877056" y="0"/>
                </a:cubicBezTo>
                <a:cubicBezTo>
                  <a:pt x="3877383" y="8595"/>
                  <a:pt x="3876984" y="13110"/>
                  <a:pt x="3877056" y="18288"/>
                </a:cubicBezTo>
                <a:cubicBezTo>
                  <a:pt x="3624575" y="4903"/>
                  <a:pt x="3478089" y="20597"/>
                  <a:pt x="3230880" y="18288"/>
                </a:cubicBezTo>
                <a:cubicBezTo>
                  <a:pt x="2983671" y="15979"/>
                  <a:pt x="2743376" y="19903"/>
                  <a:pt x="2507163" y="18288"/>
                </a:cubicBezTo>
                <a:cubicBezTo>
                  <a:pt x="2270950" y="16673"/>
                  <a:pt x="1992617" y="19013"/>
                  <a:pt x="1822216" y="18288"/>
                </a:cubicBezTo>
                <a:cubicBezTo>
                  <a:pt x="1651815" y="17563"/>
                  <a:pt x="1370782" y="42338"/>
                  <a:pt x="1253581" y="18288"/>
                </a:cubicBezTo>
                <a:cubicBezTo>
                  <a:pt x="1136380" y="-5762"/>
                  <a:pt x="854528" y="8046"/>
                  <a:pt x="723717" y="18288"/>
                </a:cubicBezTo>
                <a:cubicBezTo>
                  <a:pt x="592906" y="28530"/>
                  <a:pt x="166343" y="24405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22F72-AF4E-C337-6B59-1D393FB3B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89" y="2741264"/>
            <a:ext cx="9659500" cy="3386399"/>
          </a:xfrm>
        </p:spPr>
        <p:txBody>
          <a:bodyPr>
            <a:normAutofit/>
          </a:bodyPr>
          <a:lstStyle/>
          <a:p>
            <a:r>
              <a:rPr lang="en-US" sz="2200" dirty="0"/>
              <a:t>Upregulation of mt-tRNAs in spermatozoa which then fragment into mt-</a:t>
            </a:r>
            <a:r>
              <a:rPr lang="en-US" sz="2200" dirty="0" err="1"/>
              <a:t>tsRNAs</a:t>
            </a:r>
            <a:r>
              <a:rPr lang="en-US" sz="2200" dirty="0"/>
              <a:t> suggestive of lower mitochondrial function (exact reason is unclear)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Expression level differences in genes more pronounced in male offspring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Variations in different types of </a:t>
            </a:r>
            <a:r>
              <a:rPr lang="en-US" sz="2200" dirty="0" err="1"/>
              <a:t>sncRNAs</a:t>
            </a:r>
            <a:r>
              <a:rPr lang="en-US" sz="2200" dirty="0"/>
              <a:t> also found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84571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96463C-7257-4700-3F2F-B01F4ADBC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19" y="473510"/>
            <a:ext cx="9472184" cy="613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69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DFF4E0-EDBF-232A-35EE-DE966D278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302" y="591802"/>
            <a:ext cx="6947776" cy="47482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2460ED-7AF1-F0DB-D069-18C47FC9A46C}"/>
              </a:ext>
            </a:extLst>
          </p:cNvPr>
          <p:cNvSpPr txBox="1"/>
          <p:nvPr/>
        </p:nvSpPr>
        <p:spPr>
          <a:xfrm>
            <a:off x="4005232" y="5912255"/>
            <a:ext cx="3931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/>
              </a:rPr>
              <a:t>Figure 2B: </a:t>
            </a:r>
            <a:r>
              <a:rPr lang="en-US" sz="1000" dirty="0">
                <a:effectLst/>
              </a:rPr>
              <a:t>Tomar, A., et al. “Epigenetic inheritance of diet-induced and sperm-borne mitochondrial RNAS.” </a:t>
            </a:r>
            <a:r>
              <a:rPr lang="en-US" sz="1000" i="1" dirty="0">
                <a:effectLst/>
              </a:rPr>
              <a:t>Nature</a:t>
            </a:r>
            <a:r>
              <a:rPr lang="en-US" sz="1000" dirty="0">
                <a:effectLst/>
              </a:rPr>
              <a:t>, vol. 630, no. 8017, 5 June 2024, pp. 720–727, https://doi.org/10.1038/s41586-024-07472-3. </a:t>
            </a:r>
          </a:p>
        </p:txBody>
      </p:sp>
    </p:spTree>
    <p:extLst>
      <p:ext uri="{BB962C8B-B14F-4D97-AF65-F5344CB8AC3E}">
        <p14:creationId xmlns:p14="http://schemas.microsoft.com/office/powerpoint/2010/main" val="269567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4ACC93-66B6-D2E2-6422-6FF0CB711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011" y="329788"/>
            <a:ext cx="7855005" cy="52366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1595AF-AC0F-2E72-BE13-00661F036DB2}"/>
              </a:ext>
            </a:extLst>
          </p:cNvPr>
          <p:cNvSpPr txBox="1"/>
          <p:nvPr/>
        </p:nvSpPr>
        <p:spPr>
          <a:xfrm>
            <a:off x="4130040" y="5820326"/>
            <a:ext cx="3931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/>
              </a:rPr>
              <a:t>Figure 2C: </a:t>
            </a:r>
            <a:r>
              <a:rPr lang="en-US" sz="1000" dirty="0">
                <a:effectLst/>
              </a:rPr>
              <a:t>Tomar, A., et al. “Epigenetic inheritance of diet-induced and sperm-borne mitochondrial RNAS.” </a:t>
            </a:r>
            <a:r>
              <a:rPr lang="en-US" sz="1000" i="1" dirty="0">
                <a:effectLst/>
              </a:rPr>
              <a:t>Nature</a:t>
            </a:r>
            <a:r>
              <a:rPr lang="en-US" sz="1000" dirty="0">
                <a:effectLst/>
              </a:rPr>
              <a:t>, vol. 630, no. 8017, 5 June 2024, pp. 720–727, https://doi.org/10.1038/s41586-024-07472-3. </a:t>
            </a:r>
          </a:p>
        </p:txBody>
      </p:sp>
    </p:spTree>
    <p:extLst>
      <p:ext uri="{BB962C8B-B14F-4D97-AF65-F5344CB8AC3E}">
        <p14:creationId xmlns:p14="http://schemas.microsoft.com/office/powerpoint/2010/main" val="3177256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7389B8-9496-3AC7-7D11-AB8B290B3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4548" y="762001"/>
            <a:ext cx="4655373" cy="1708244"/>
          </a:xfrm>
        </p:spPr>
        <p:txBody>
          <a:bodyPr anchor="ctr">
            <a:normAutofit fontScale="90000"/>
          </a:bodyPr>
          <a:lstStyle/>
          <a:p>
            <a:r>
              <a:rPr lang="en-US" sz="4000" dirty="0"/>
              <a:t>Background Information on </a:t>
            </a:r>
            <a:r>
              <a:rPr lang="en-US" sz="4000" dirty="0" err="1"/>
              <a:t>sncRNAs</a:t>
            </a:r>
            <a:endParaRPr lang="en-US" sz="4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738CFBC-076F-F4EA-066B-0463BACB26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205" r="27795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510C7-35FF-7334-CFDC-F42560E1C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4548" y="2037347"/>
            <a:ext cx="5245768" cy="4820653"/>
          </a:xfrm>
        </p:spPr>
        <p:txBody>
          <a:bodyPr anchor="ctr">
            <a:normAutofit/>
          </a:bodyPr>
          <a:lstStyle/>
          <a:p>
            <a:r>
              <a:rPr lang="en-US" sz="1500" dirty="0"/>
              <a:t>Prior to conception, spermatozoa have a collection of </a:t>
            </a:r>
            <a:r>
              <a:rPr lang="en-US" sz="1500" b="1" dirty="0"/>
              <a:t>small non-coding RNAs (</a:t>
            </a:r>
            <a:r>
              <a:rPr lang="en-US" sz="1500" b="1" dirty="0" err="1"/>
              <a:t>sncRNAs</a:t>
            </a:r>
            <a:r>
              <a:rPr lang="en-US" sz="1500" b="1" dirty="0"/>
              <a:t>)  </a:t>
            </a:r>
          </a:p>
          <a:p>
            <a:pPr marL="0" indent="0">
              <a:buNone/>
            </a:pPr>
            <a:endParaRPr lang="en-US" sz="1500" b="1" dirty="0"/>
          </a:p>
          <a:p>
            <a:r>
              <a:rPr lang="en-US" sz="1500" dirty="0"/>
              <a:t>Previous research still unclear as to whether </a:t>
            </a:r>
            <a:r>
              <a:rPr lang="en-US" sz="1500" dirty="0" err="1"/>
              <a:t>sncRNAs</a:t>
            </a:r>
            <a:r>
              <a:rPr lang="en-US" sz="1500" dirty="0"/>
              <a:t> are known to be influenced by environmental factors (father’s lifestyle, stress, health, etc.)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1500" dirty="0"/>
              <a:t>Though established research is still murky, it suggests direct links between the presence/absence of specific </a:t>
            </a:r>
            <a:r>
              <a:rPr lang="en-US" sz="1500" dirty="0" err="1"/>
              <a:t>sncRNAs</a:t>
            </a:r>
            <a:r>
              <a:rPr lang="en-US" sz="1500" dirty="0"/>
              <a:t> and resulting phenotypes in offspring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1500" dirty="0"/>
              <a:t>Since offspring do not inherit mitochondria from father, suggests new method of heredity beyond Mendelian genetics</a:t>
            </a:r>
          </a:p>
        </p:txBody>
      </p:sp>
    </p:spTree>
    <p:extLst>
      <p:ext uri="{BB962C8B-B14F-4D97-AF65-F5344CB8AC3E}">
        <p14:creationId xmlns:p14="http://schemas.microsoft.com/office/powerpoint/2010/main" val="1836202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AD90F4-C84D-4B9F-FFB5-C535BB0D9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860" y="559139"/>
            <a:ext cx="6960236" cy="57397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B778D5-A7EF-2D9D-E5E1-D850FD461FA0}"/>
              </a:ext>
            </a:extLst>
          </p:cNvPr>
          <p:cNvSpPr txBox="1"/>
          <p:nvPr/>
        </p:nvSpPr>
        <p:spPr>
          <a:xfrm>
            <a:off x="4274418" y="6150114"/>
            <a:ext cx="3931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/>
              </a:rPr>
              <a:t>Figure 4J: </a:t>
            </a:r>
            <a:r>
              <a:rPr lang="en-US" sz="1000" dirty="0">
                <a:effectLst/>
              </a:rPr>
              <a:t>Tomar, A., et al. “Epigenetic inheritance of diet-induced and sperm-borne mitochondrial RNAS.” </a:t>
            </a:r>
            <a:r>
              <a:rPr lang="en-US" sz="1000" i="1" dirty="0">
                <a:effectLst/>
              </a:rPr>
              <a:t>Nature</a:t>
            </a:r>
            <a:r>
              <a:rPr lang="en-US" sz="1000" dirty="0">
                <a:effectLst/>
              </a:rPr>
              <a:t>, vol. 630, no. 8017, 5 June 2024, pp. 720–727, https://doi.org/10.1038/s41586-024-07472-3. </a:t>
            </a:r>
          </a:p>
        </p:txBody>
      </p:sp>
    </p:spTree>
    <p:extLst>
      <p:ext uri="{BB962C8B-B14F-4D97-AF65-F5344CB8AC3E}">
        <p14:creationId xmlns:p14="http://schemas.microsoft.com/office/powerpoint/2010/main" val="2228835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16F656-EF34-5B9A-F71B-D7C35B6EB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047" y="709534"/>
            <a:ext cx="6183361" cy="51646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1CB125-ACA9-ED94-A6D2-1A59D6BA655A}"/>
              </a:ext>
            </a:extLst>
          </p:cNvPr>
          <p:cNvSpPr txBox="1"/>
          <p:nvPr/>
        </p:nvSpPr>
        <p:spPr>
          <a:xfrm>
            <a:off x="3611880" y="6148466"/>
            <a:ext cx="3931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/>
              </a:rPr>
              <a:t>Figure 2H: </a:t>
            </a:r>
            <a:r>
              <a:rPr lang="en-US" sz="1000" dirty="0">
                <a:effectLst/>
              </a:rPr>
              <a:t>Tomar, A., et al. “Epigenetic inheritance of diet-induced and sperm-borne mitochondrial RNAS.” </a:t>
            </a:r>
            <a:r>
              <a:rPr lang="en-US" sz="1000" i="1" dirty="0">
                <a:effectLst/>
              </a:rPr>
              <a:t>Nature</a:t>
            </a:r>
            <a:r>
              <a:rPr lang="en-US" sz="1000" dirty="0">
                <a:effectLst/>
              </a:rPr>
              <a:t>, vol. 630, no. 8017, 5 June 2024, pp. 720–727, https://doi.org/10.1038/s41586-024-07472-3. </a:t>
            </a:r>
          </a:p>
        </p:txBody>
      </p:sp>
    </p:spTree>
    <p:extLst>
      <p:ext uri="{BB962C8B-B14F-4D97-AF65-F5344CB8AC3E}">
        <p14:creationId xmlns:p14="http://schemas.microsoft.com/office/powerpoint/2010/main" val="1065956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26A5E0-4EF1-AD09-DF14-D31CA2494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264" y="1298448"/>
            <a:ext cx="9175921" cy="3986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A24CE3-F41F-A66A-AA97-2AF86C652DE5}"/>
              </a:ext>
            </a:extLst>
          </p:cNvPr>
          <p:cNvSpPr txBox="1"/>
          <p:nvPr/>
        </p:nvSpPr>
        <p:spPr>
          <a:xfrm>
            <a:off x="4289264" y="5912157"/>
            <a:ext cx="3931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/>
              </a:rPr>
              <a:t>Figure 4H: </a:t>
            </a:r>
            <a:r>
              <a:rPr lang="en-US" sz="1000" dirty="0">
                <a:effectLst/>
              </a:rPr>
              <a:t>Tomar, A., et al. “Epigenetic inheritance of diet-induced and sperm-borne mitochondrial RNAS.” </a:t>
            </a:r>
            <a:r>
              <a:rPr lang="en-US" sz="1000" i="1" dirty="0">
                <a:effectLst/>
              </a:rPr>
              <a:t>Nature</a:t>
            </a:r>
            <a:r>
              <a:rPr lang="en-US" sz="1000" dirty="0">
                <a:effectLst/>
              </a:rPr>
              <a:t>, vol. 630, no. 8017, 5 June 2024, pp. 720–727, https://doi.org/10.1038/s41586-024-07472-3. </a:t>
            </a:r>
          </a:p>
        </p:txBody>
      </p:sp>
    </p:spTree>
    <p:extLst>
      <p:ext uri="{BB962C8B-B14F-4D97-AF65-F5344CB8AC3E}">
        <p14:creationId xmlns:p14="http://schemas.microsoft.com/office/powerpoint/2010/main" val="1526408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023E30-29D5-A2BD-2E42-180A6C681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062" y="743081"/>
            <a:ext cx="5767657" cy="50609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7476F8-C354-82A7-19F9-C33552C25C4A}"/>
              </a:ext>
            </a:extLst>
          </p:cNvPr>
          <p:cNvSpPr txBox="1"/>
          <p:nvPr/>
        </p:nvSpPr>
        <p:spPr>
          <a:xfrm>
            <a:off x="4130040" y="6114919"/>
            <a:ext cx="3931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/>
              </a:rPr>
              <a:t>Figure 4I: </a:t>
            </a:r>
            <a:r>
              <a:rPr lang="en-US" sz="1000" dirty="0">
                <a:effectLst/>
              </a:rPr>
              <a:t>Tomar, A., et al. “Epigenetic inheritance of diet-induced and sperm-borne mitochondrial RNAS.” </a:t>
            </a:r>
            <a:r>
              <a:rPr lang="en-US" sz="1000" i="1" dirty="0">
                <a:effectLst/>
              </a:rPr>
              <a:t>Nature</a:t>
            </a:r>
            <a:r>
              <a:rPr lang="en-US" sz="1000" dirty="0">
                <a:effectLst/>
              </a:rPr>
              <a:t>, vol. 630, no. 8017, 5 June 2024, pp. 720–727, https://doi.org/10.1038/s41586-024-07472-3. </a:t>
            </a:r>
          </a:p>
        </p:txBody>
      </p:sp>
    </p:spTree>
    <p:extLst>
      <p:ext uri="{BB962C8B-B14F-4D97-AF65-F5344CB8AC3E}">
        <p14:creationId xmlns:p14="http://schemas.microsoft.com/office/powerpoint/2010/main" val="1317108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9B887-E9D3-D25C-F3DD-F2E2EA17B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Final Tests on Human Spermatozoa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75641-8425-4212-4EF8-739BAB1F1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5510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mt-</a:t>
            </a:r>
            <a:r>
              <a:rPr lang="en-US" dirty="0" err="1"/>
              <a:t>tsRNA</a:t>
            </a:r>
            <a:r>
              <a:rPr lang="en-US" dirty="0"/>
              <a:t> levels tested via RNA-seq in human spermatozoa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Done to see if results from mice (HFD </a:t>
            </a:r>
            <a:r>
              <a:rPr lang="en-US" dirty="0">
                <a:sym typeface="Wingdings" panose="05000000000000000000" pitchFamily="2" charset="2"/>
              </a:rPr>
              <a:t> upregulated mt-</a:t>
            </a:r>
            <a:r>
              <a:rPr lang="en-US" dirty="0" err="1">
                <a:sym typeface="Wingdings" panose="05000000000000000000" pitchFamily="2" charset="2"/>
              </a:rPr>
              <a:t>tsRNA</a:t>
            </a:r>
            <a:r>
              <a:rPr lang="en-US" dirty="0">
                <a:sym typeface="Wingdings" panose="05000000000000000000" pitchFamily="2" charset="2"/>
              </a:rPr>
              <a:t> relationship)</a:t>
            </a:r>
            <a:r>
              <a:rPr lang="en-US" dirty="0"/>
              <a:t> are applicable to human subjects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Consistent with results from Mice (same genes also downregulated in both)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06CB8B-3C86-1A8B-2B2A-4EE740E36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777" y="1825625"/>
            <a:ext cx="3695899" cy="3882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519EBC-CCA5-92C0-1A1E-1581638E8276}"/>
              </a:ext>
            </a:extLst>
          </p:cNvPr>
          <p:cNvSpPr txBox="1"/>
          <p:nvPr/>
        </p:nvSpPr>
        <p:spPr>
          <a:xfrm>
            <a:off x="6821905" y="6150114"/>
            <a:ext cx="3931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/>
              </a:rPr>
              <a:t>Figure 2G: </a:t>
            </a:r>
            <a:r>
              <a:rPr lang="en-US" sz="1000" dirty="0">
                <a:effectLst/>
              </a:rPr>
              <a:t>Tomar, A., et al. “Epigenetic inheritance of diet-induced and sperm-borne mitochondrial RNAS.” </a:t>
            </a:r>
            <a:r>
              <a:rPr lang="en-US" sz="1000" i="1" dirty="0">
                <a:effectLst/>
              </a:rPr>
              <a:t>Nature</a:t>
            </a:r>
            <a:r>
              <a:rPr lang="en-US" sz="1000" dirty="0">
                <a:effectLst/>
              </a:rPr>
              <a:t>, vol. 630, no. 8017, 5 June 2024, pp. 720–727, https://doi.org/10.1038/s41586-024-07472-3. </a:t>
            </a:r>
          </a:p>
        </p:txBody>
      </p:sp>
    </p:spTree>
    <p:extLst>
      <p:ext uri="{BB962C8B-B14F-4D97-AF65-F5344CB8AC3E}">
        <p14:creationId xmlns:p14="http://schemas.microsoft.com/office/powerpoint/2010/main" val="632921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060F9-148B-EA41-2CE0-C9A9B88CA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D08C0-9B39-BB0A-4A9E-52427DE99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Demonstrate new mechanism for fathers to transfer information to mitochondria of offspring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Offer potential method to determine spermatozoa health prior to fertilization and may offer potential diagnostic insight into health of father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Sheds further light on possible mechanism by which father’s weight is related to child’s likelihood of developing diabetes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222222"/>
                </a:solidFill>
                <a:latin typeface="+mj-lt"/>
              </a:rPr>
              <a:t>Suggest that mt-tRNAs and mt-</a:t>
            </a:r>
            <a:r>
              <a:rPr lang="en-US" dirty="0" err="1">
                <a:solidFill>
                  <a:srgbClr val="222222"/>
                </a:solidFill>
                <a:latin typeface="+mj-lt"/>
              </a:rPr>
              <a:t>tsRNAS</a:t>
            </a:r>
            <a:r>
              <a:rPr lang="en-US" dirty="0">
                <a:solidFill>
                  <a:srgbClr val="222222"/>
                </a:solidFill>
                <a:latin typeface="+mj-lt"/>
              </a:rPr>
              <a:t> are related to body mass index (BMI)</a:t>
            </a:r>
            <a:r>
              <a:rPr lang="en-US" b="0" i="0" dirty="0">
                <a:solidFill>
                  <a:srgbClr val="222222"/>
                </a:solidFill>
                <a:effectLst/>
                <a:latin typeface="+mj-lt"/>
              </a:rPr>
              <a:t> and indicative of paternal health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945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6BB0D-A9A9-FA12-5E37-FBE23BD21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46A35-EB4B-A22E-B7BD-B98FC8989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See if expression levels and high-fat diet causes shift from oxidative phosphorylation to glycolysis in offspring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See mechanisms for mt-tRNAs becoming mt-</a:t>
            </a:r>
            <a:r>
              <a:rPr lang="en-US" dirty="0" err="1"/>
              <a:t>tsRNAs</a:t>
            </a:r>
            <a:r>
              <a:rPr lang="en-US" dirty="0"/>
              <a:t> and the importance/further implication of this finding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Further elucidate exact functions and pathways related to mt-tRNAs and mt-</a:t>
            </a:r>
            <a:r>
              <a:rPr lang="en-US" dirty="0" err="1"/>
              <a:t>tsRNAs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Look for more epigenetic relationships between father and child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763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220E1-2EB9-EFF1-3950-10AF8E27D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7EC3D-0CD4-B6F3-EC70-D46F0CD32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effectLst/>
                <a:latin typeface="Harding"/>
                <a:ea typeface="Calibri" panose="020F0502020204030204" pitchFamily="34" charset="0"/>
                <a:cs typeface="Times New Roman" panose="02020603050405020304" pitchFamily="18" charset="0"/>
              </a:rPr>
              <a:t>. “CUTADAPT.” </a:t>
            </a:r>
            <a:r>
              <a:rPr lang="en-US" sz="1800" i="1" dirty="0" err="1">
                <a:effectLst/>
                <a:latin typeface="Harding"/>
                <a:ea typeface="Calibri" panose="020F0502020204030204" pitchFamily="34" charset="0"/>
                <a:cs typeface="Times New Roman" panose="02020603050405020304" pitchFamily="18" charset="0"/>
              </a:rPr>
              <a:t>Cutadapt</a:t>
            </a:r>
            <a:r>
              <a:rPr lang="en-US" sz="1800" dirty="0">
                <a:effectLst/>
                <a:latin typeface="Harding"/>
                <a:ea typeface="Calibri" panose="020F0502020204030204" pitchFamily="34" charset="0"/>
                <a:cs typeface="Times New Roman" panose="02020603050405020304" pitchFamily="18" charset="0"/>
              </a:rPr>
              <a:t>, cutadapt.readthedocs.io/</a:t>
            </a:r>
            <a:r>
              <a:rPr lang="en-US" sz="1800" dirty="0" err="1">
                <a:effectLst/>
                <a:latin typeface="Harding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latin typeface="Harding"/>
                <a:ea typeface="Calibri" panose="020F0502020204030204" pitchFamily="34" charset="0"/>
                <a:cs typeface="Times New Roman" panose="02020603050405020304" pitchFamily="18" charset="0"/>
              </a:rPr>
              <a:t>/stable/. Accessed 14 Oct. 2024. </a:t>
            </a: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Harding"/>
                <a:ea typeface="Calibri" panose="020F0502020204030204" pitchFamily="34" charset="0"/>
                <a:cs typeface="Times New Roman" panose="02020603050405020304" pitchFamily="18" charset="0"/>
              </a:rPr>
              <a:t>2. “DESEQ2.” </a:t>
            </a:r>
            <a:r>
              <a:rPr lang="en-US" sz="1800" i="1" dirty="0">
                <a:effectLst/>
                <a:latin typeface="Harding"/>
                <a:ea typeface="Calibri" panose="020F0502020204030204" pitchFamily="34" charset="0"/>
                <a:cs typeface="Times New Roman" panose="02020603050405020304" pitchFamily="18" charset="0"/>
              </a:rPr>
              <a:t>Bioconductor</a:t>
            </a:r>
            <a:r>
              <a:rPr lang="en-US" sz="1800" dirty="0">
                <a:effectLst/>
                <a:latin typeface="Harding"/>
                <a:ea typeface="Calibri" panose="020F0502020204030204" pitchFamily="34" charset="0"/>
                <a:cs typeface="Times New Roman" panose="02020603050405020304" pitchFamily="18" charset="0"/>
              </a:rPr>
              <a:t>, bioconductor.org/packages/release/</a:t>
            </a:r>
            <a:r>
              <a:rPr lang="en-US" sz="1800" dirty="0" err="1">
                <a:effectLst/>
                <a:latin typeface="Harding"/>
                <a:ea typeface="Calibri" panose="020F0502020204030204" pitchFamily="34" charset="0"/>
                <a:cs typeface="Times New Roman" panose="02020603050405020304" pitchFamily="18" charset="0"/>
              </a:rPr>
              <a:t>bioc</a:t>
            </a:r>
            <a:r>
              <a:rPr lang="en-US" sz="1800" dirty="0">
                <a:effectLst/>
                <a:latin typeface="Harding"/>
                <a:ea typeface="Calibri" panose="020F0502020204030204" pitchFamily="34" charset="0"/>
                <a:cs typeface="Times New Roman" panose="02020603050405020304" pitchFamily="18" charset="0"/>
              </a:rPr>
              <a:t>/html/DESeq2.html. Accessed 14 Oct. 2024. </a:t>
            </a: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Harding"/>
                <a:ea typeface="Calibri" panose="020F0502020204030204" pitchFamily="34" charset="0"/>
                <a:cs typeface="Times New Roman" panose="02020603050405020304" pitchFamily="18" charset="0"/>
              </a:rPr>
              <a:t>3. Tomar, A., et al. “Epigenetic inheritance of diet-induced and sperm-borne mitochondrial RNAS.” </a:t>
            </a:r>
            <a:r>
              <a:rPr lang="en-US" sz="1800" i="1" dirty="0">
                <a:effectLst/>
                <a:latin typeface="Harding"/>
                <a:ea typeface="Calibri" panose="020F0502020204030204" pitchFamily="34" charset="0"/>
                <a:cs typeface="Times New Roman" panose="02020603050405020304" pitchFamily="18" charset="0"/>
              </a:rPr>
              <a:t>Nature</a:t>
            </a:r>
            <a:r>
              <a:rPr lang="en-US" sz="1800" dirty="0">
                <a:effectLst/>
                <a:latin typeface="Harding"/>
                <a:ea typeface="Calibri" panose="020F0502020204030204" pitchFamily="34" charset="0"/>
                <a:cs typeface="Times New Roman" panose="02020603050405020304" pitchFamily="18" charset="0"/>
              </a:rPr>
              <a:t>, vol. 630, no. 8017, 5 June 2024, pp. 720–727, https://doi.org/10.1038/s41586-024-07472-3.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175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DD732-DD19-1E55-EBA9-91EFDA455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Information on Spermatozoa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171B0-30DD-C471-AC42-FF7E1ACE2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4621" cy="4667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Spermatozoa undergo two basic phases of development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dirty="0"/>
              <a:t>~35 days in the seminiferous tubules </a:t>
            </a:r>
          </a:p>
          <a:p>
            <a:pPr marL="514350" indent="-514350">
              <a:buAutoNum type="arabicParenR"/>
            </a:pPr>
            <a:r>
              <a:rPr lang="en-US" dirty="0"/>
              <a:t>~7 days in the epididymis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Both stages are important for sperm development, but epididymal phase considered more sensitive to environment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Relationship between obesity in father and child long established, but mechanisms unclear and at what phase they transpires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25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002B34-9592-C66B-4629-6CEA52B2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000"/>
              <a:t>Importance of sncRNAs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61467-D371-0963-9E14-9789CA76F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15" y="2788400"/>
            <a:ext cx="4023360" cy="3671556"/>
          </a:xfrm>
        </p:spPr>
        <p:txBody>
          <a:bodyPr anchor="t">
            <a:normAutofit/>
          </a:bodyPr>
          <a:lstStyle/>
          <a:p>
            <a:r>
              <a:rPr lang="en-US" sz="1400" dirty="0" err="1"/>
              <a:t>sncRNAs</a:t>
            </a:r>
            <a:r>
              <a:rPr lang="en-US" sz="1400" dirty="0"/>
              <a:t> include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>
                <a:sym typeface="Wingdings" panose="05000000000000000000" pitchFamily="2" charset="2"/>
              </a:rPr>
              <a:t> </a:t>
            </a:r>
            <a:r>
              <a:rPr lang="en-US" sz="1400" dirty="0"/>
              <a:t>tRNA (transfer)</a:t>
            </a:r>
            <a:endParaRPr lang="en-US" sz="1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>
                <a:sym typeface="Wingdings" panose="05000000000000000000" pitchFamily="2" charset="2"/>
              </a:rPr>
              <a:t> </a:t>
            </a:r>
            <a:r>
              <a:rPr lang="en-US" sz="1400" dirty="0"/>
              <a:t>miRNA (micro)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>
                <a:sym typeface="Wingdings" panose="05000000000000000000" pitchFamily="2" charset="2"/>
              </a:rPr>
              <a:t> </a:t>
            </a:r>
            <a:r>
              <a:rPr lang="en-US" sz="1400" dirty="0" err="1"/>
              <a:t>piRNA</a:t>
            </a:r>
            <a:r>
              <a:rPr lang="en-US" sz="1400" dirty="0"/>
              <a:t> (PIWI)</a:t>
            </a:r>
          </a:p>
          <a:p>
            <a:pPr marL="0" indent="0">
              <a:buNone/>
            </a:pPr>
            <a:r>
              <a:rPr lang="en-US" sz="1400" dirty="0">
                <a:sym typeface="Wingdings" panose="05000000000000000000" pitchFamily="2" charset="2"/>
              </a:rPr>
              <a:t>	 siRNA (small interfering)</a:t>
            </a:r>
          </a:p>
          <a:p>
            <a:pPr marL="0" indent="0">
              <a:buNone/>
            </a:pPr>
            <a:r>
              <a:rPr lang="en-US" sz="1400" dirty="0">
                <a:sym typeface="Wingdings" panose="05000000000000000000" pitchFamily="2" charset="2"/>
              </a:rPr>
              <a:t>	 snoRNA (small nucleolar)</a:t>
            </a:r>
          </a:p>
          <a:p>
            <a:pPr marL="0" indent="0">
              <a:buNone/>
            </a:pPr>
            <a:r>
              <a:rPr lang="en-US" sz="1400" dirty="0">
                <a:sym typeface="Wingdings" panose="05000000000000000000" pitchFamily="2" charset="2"/>
              </a:rPr>
              <a:t>		, etc.</a:t>
            </a:r>
          </a:p>
          <a:p>
            <a:pPr marL="0" indent="0">
              <a:buNone/>
            </a:pPr>
            <a:endParaRPr lang="en-US" sz="1400" dirty="0">
              <a:sym typeface="Wingdings" panose="05000000000000000000" pitchFamily="2" charset="2"/>
            </a:endParaRPr>
          </a:p>
          <a:p>
            <a:r>
              <a:rPr lang="en-US" sz="1400" dirty="0"/>
              <a:t>Study mostly focused on </a:t>
            </a:r>
            <a:r>
              <a:rPr lang="en-US" sz="1400" dirty="0" err="1"/>
              <a:t>mtRNA</a:t>
            </a:r>
            <a:r>
              <a:rPr lang="en-US" sz="1400" dirty="0"/>
              <a:t> (mitochondrial tRNAs) and their fragments (mt-</a:t>
            </a:r>
            <a:r>
              <a:rPr lang="en-US" sz="1400" dirty="0" err="1"/>
              <a:t>tsRNAs</a:t>
            </a:r>
            <a:r>
              <a:rPr lang="en-US" sz="1400" dirty="0"/>
              <a:t>)</a:t>
            </a:r>
          </a:p>
          <a:p>
            <a:pPr marL="0" indent="0">
              <a:buNone/>
            </a:pPr>
            <a:endParaRPr lang="en-US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961A7D-23F6-4417-CE20-5BD7E7BF6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495958"/>
            <a:ext cx="6903720" cy="38660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913717-2FF6-8AEC-757B-16FCADB18FBA}"/>
              </a:ext>
            </a:extLst>
          </p:cNvPr>
          <p:cNvSpPr txBox="1"/>
          <p:nvPr/>
        </p:nvSpPr>
        <p:spPr>
          <a:xfrm>
            <a:off x="5266943" y="5742432"/>
            <a:ext cx="58823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Figure 1:</a:t>
            </a:r>
            <a:r>
              <a:rPr lang="en-US" sz="1000" dirty="0"/>
              <a:t> </a:t>
            </a:r>
            <a:r>
              <a:rPr lang="en-US" sz="1000" dirty="0" err="1">
                <a:effectLst/>
              </a:rPr>
              <a:t>Bresesti</a:t>
            </a:r>
            <a:r>
              <a:rPr lang="en-US" sz="1000" dirty="0">
                <a:effectLst/>
              </a:rPr>
              <a:t>, Chiara, et al. “Long Non-Coding RNAS: Role in Testicular Cancers.” </a:t>
            </a:r>
            <a:r>
              <a:rPr lang="en-US" sz="1000" i="1" dirty="0">
                <a:effectLst/>
              </a:rPr>
              <a:t>Frontiers</a:t>
            </a:r>
            <a:r>
              <a:rPr lang="en-US" sz="1000" dirty="0">
                <a:effectLst/>
              </a:rPr>
              <a:t>, Frontiers, 5 Jan. 2021, www.frontiersin.org/journals/oncology/articles/10.3389/fonc.2021.605606/full.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19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0F47A-F74E-15AB-3476-A8DA48D74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mt-tRNAs and mt-</a:t>
            </a:r>
            <a:r>
              <a:rPr lang="en-US" dirty="0" err="1"/>
              <a:t>tsRNAs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3AB71-E643-3339-8A2D-2DECEBF3F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This study mostly focuses on expression levels related to </a:t>
            </a:r>
          </a:p>
          <a:p>
            <a:pPr marL="0" indent="0">
              <a:buNone/>
            </a:pPr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 err="1"/>
              <a:t>mtRNAs</a:t>
            </a:r>
            <a:r>
              <a:rPr lang="en-US" sz="2800" dirty="0"/>
              <a:t> (mitochondrial transfer RNAs) </a:t>
            </a:r>
          </a:p>
          <a:p>
            <a:pPr marL="514350" indent="-514350">
              <a:buAutoNum type="arabicPeriod"/>
            </a:pPr>
            <a:r>
              <a:rPr lang="en-US" sz="2800" dirty="0"/>
              <a:t>mt-</a:t>
            </a:r>
            <a:r>
              <a:rPr lang="en-US" sz="2800" dirty="0" err="1"/>
              <a:t>tsRNAs</a:t>
            </a:r>
            <a:r>
              <a:rPr lang="en-US" sz="2800" dirty="0"/>
              <a:t> (mitochondrial  transfer small RNAs)</a:t>
            </a:r>
          </a:p>
          <a:p>
            <a:endParaRPr lang="en-US" dirty="0"/>
          </a:p>
          <a:p>
            <a:r>
              <a:rPr lang="en-US" dirty="0"/>
              <a:t>m</a:t>
            </a:r>
            <a:r>
              <a:rPr lang="en-US" sz="2800" dirty="0"/>
              <a:t>t-</a:t>
            </a:r>
            <a:r>
              <a:rPr lang="en-US" sz="2800" dirty="0" err="1"/>
              <a:t>tsRNAs</a:t>
            </a:r>
            <a:r>
              <a:rPr lang="en-US" sz="2800" dirty="0"/>
              <a:t> are usually made from </a:t>
            </a:r>
            <a:r>
              <a:rPr lang="en-US" sz="2800" dirty="0" err="1"/>
              <a:t>mtRNAs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dirty="0"/>
              <a:t>Previous research has established that expression levels in each are related to metabolic changes and processes like oxidative stress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Sometimes, mt-tRNA levels rise, then fragment into mt-</a:t>
            </a:r>
            <a:r>
              <a:rPr lang="en-US" sz="2800" dirty="0" err="1"/>
              <a:t>tsRNA</a:t>
            </a:r>
            <a:r>
              <a:rPr lang="en-US" dirty="0" err="1"/>
              <a:t>s</a:t>
            </a:r>
            <a:r>
              <a:rPr lang="en-US" dirty="0"/>
              <a:t> (inverse relationship)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881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856DA-0B52-602A-0138-5F075EC34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mt-tRNAs and mt-</a:t>
            </a:r>
            <a:r>
              <a:rPr lang="en-US" dirty="0" err="1"/>
              <a:t>tsRNAs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04D2-53CE-16AD-32BF-488CE1C91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Functions of both not clearly established, especially mt-</a:t>
            </a:r>
            <a:r>
              <a:rPr lang="en-US" dirty="0" err="1"/>
              <a:t>tsRNAs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Besides mitochondrial translation, more possible mt-tRNA ancillary functions undiscovered (involved in </a:t>
            </a:r>
            <a:r>
              <a:rPr lang="en-US" dirty="0" err="1"/>
              <a:t>signalling</a:t>
            </a:r>
            <a:r>
              <a:rPr lang="en-US" dirty="0"/>
              <a:t> pathways)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mt-</a:t>
            </a:r>
            <a:r>
              <a:rPr lang="en-US" dirty="0" err="1"/>
              <a:t>tsRNAs</a:t>
            </a:r>
            <a:r>
              <a:rPr lang="en-US" dirty="0"/>
              <a:t> may simply be natural byproduct of mt-tRNA production or decomposition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More likely that mt-</a:t>
            </a:r>
            <a:r>
              <a:rPr lang="en-US" dirty="0" err="1"/>
              <a:t>tsRNAs</a:t>
            </a:r>
            <a:r>
              <a:rPr lang="en-US" dirty="0"/>
              <a:t> involved in complex regulation of mt-tRNA expression and transcription levels for other genes</a:t>
            </a:r>
          </a:p>
        </p:txBody>
      </p:sp>
    </p:spTree>
    <p:extLst>
      <p:ext uri="{BB962C8B-B14F-4D97-AF65-F5344CB8AC3E}">
        <p14:creationId xmlns:p14="http://schemas.microsoft.com/office/powerpoint/2010/main" val="3958492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E649D5-B223-E7EA-6FA4-53103E332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Aims of Study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B2A0348-8802-DBA2-4671-83E1DBF610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03671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1222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649D5-B223-E7EA-6FA4-53103E332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Mouse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198F1-867A-CE66-7F4B-990C4DCC6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58263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Two cohorts of male mice were fed either a high-fat diet (HFD) or low-fat diet (LFD) for 2 weeks beginning once they reached 6 weeks of age </a:t>
            </a:r>
          </a:p>
          <a:p>
            <a:endParaRPr lang="en-US" dirty="0"/>
          </a:p>
          <a:p>
            <a:r>
              <a:rPr lang="en-US" dirty="0"/>
              <a:t>IVF performed with epididymal spermatozoa and oocytes</a:t>
            </a:r>
          </a:p>
          <a:p>
            <a:endParaRPr lang="en-US" dirty="0"/>
          </a:p>
          <a:p>
            <a:r>
              <a:rPr lang="en-US" dirty="0"/>
              <a:t>RNA sequencing done on embryos with special emphasis on mt-tRNAs and mt-</a:t>
            </a:r>
            <a:r>
              <a:rPr lang="en-US" dirty="0" err="1"/>
              <a:t>tsRNAs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Profiled the transcriptomes of two-cell embryos to track parental origins of </a:t>
            </a:r>
            <a:r>
              <a:rPr lang="en-US" dirty="0" err="1"/>
              <a:t>mtRNAs</a:t>
            </a:r>
            <a:r>
              <a:rPr lang="en-US" dirty="0"/>
              <a:t> using SNPs</a:t>
            </a:r>
          </a:p>
        </p:txBody>
      </p:sp>
      <p:pic>
        <p:nvPicPr>
          <p:cNvPr id="4" name="Content Placeholder 4" descr="A diagram of a mouse&#10;&#10;Description automatically generated with medium confidence">
            <a:extLst>
              <a:ext uri="{FF2B5EF4-FFF2-40B4-BE49-F238E27FC236}">
                <a16:creationId xmlns:a16="http://schemas.microsoft.com/office/drawing/2014/main" id="{52F5E3FD-B54D-0552-D6EC-2B9590CBE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757" y="921809"/>
            <a:ext cx="3468750" cy="51772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10A7AF-4B02-DE5E-AE99-06A3983B36BA}"/>
              </a:ext>
            </a:extLst>
          </p:cNvPr>
          <p:cNvSpPr txBox="1"/>
          <p:nvPr/>
        </p:nvSpPr>
        <p:spPr>
          <a:xfrm>
            <a:off x="8240667" y="6163290"/>
            <a:ext cx="32918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/>
              </a:rPr>
              <a:t>Figure 3A: </a:t>
            </a:r>
            <a:r>
              <a:rPr lang="en-US" sz="1000" dirty="0">
                <a:effectLst/>
              </a:rPr>
              <a:t>Tomar, A., et al. “Epigenetic inheritance of diet-induced and sperm-borne mitochondrial RNAS.” </a:t>
            </a:r>
            <a:r>
              <a:rPr lang="en-US" sz="1000" i="1" dirty="0">
                <a:effectLst/>
              </a:rPr>
              <a:t>Nature</a:t>
            </a:r>
            <a:r>
              <a:rPr lang="en-US" sz="1000" dirty="0">
                <a:effectLst/>
              </a:rPr>
              <a:t>, vol. 630, no. 8017, 5 June 2024, pp. 720–727, https://doi.org/10.1038/s41586-024-07472-3.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595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8BB5-BDBE-BC86-2D69-FFFB9D793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28824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Bioinformatics Methods/Materials </a:t>
            </a:r>
          </a:p>
        </p:txBody>
      </p:sp>
    </p:spTree>
    <p:extLst>
      <p:ext uri="{BB962C8B-B14F-4D97-AF65-F5344CB8AC3E}">
        <p14:creationId xmlns:p14="http://schemas.microsoft.com/office/powerpoint/2010/main" val="2226235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</TotalTime>
  <Words>1510</Words>
  <Application>Microsoft Office PowerPoint</Application>
  <PresentationFormat>Widescreen</PresentationFormat>
  <Paragraphs>136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Harding</vt:lpstr>
      <vt:lpstr>Times New Roman</vt:lpstr>
      <vt:lpstr>Wingdings</vt:lpstr>
      <vt:lpstr>Office Theme</vt:lpstr>
      <vt:lpstr>Epigenetic inheritance of diet-induced and sperm-borne mitochondrial RNAs (Tomar, et. al, 2024)</vt:lpstr>
      <vt:lpstr>Background Information on sncRNAs</vt:lpstr>
      <vt:lpstr>Background Information on Spermatozoa</vt:lpstr>
      <vt:lpstr>Importance of sncRNAs</vt:lpstr>
      <vt:lpstr>mt-tRNAs and mt-tsRNAs</vt:lpstr>
      <vt:lpstr>Importance of mt-tRNAs and mt-tsRNAs</vt:lpstr>
      <vt:lpstr>Aims of Study</vt:lpstr>
      <vt:lpstr>Mouse Experiments</vt:lpstr>
      <vt:lpstr>Bioinformatics Methods/Materials </vt:lpstr>
      <vt:lpstr>Machines Used</vt:lpstr>
      <vt:lpstr>Programs Used</vt:lpstr>
      <vt:lpstr>PowerPoint Presentation</vt:lpstr>
      <vt:lpstr>Reads Mapping</vt:lpstr>
      <vt:lpstr>Experiments and Results</vt:lpstr>
      <vt:lpstr>Findings</vt:lpstr>
      <vt:lpstr>Findings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Final Tests on Human Spermatozoa</vt:lpstr>
      <vt:lpstr>Importance of Findings</vt:lpstr>
      <vt:lpstr>Future Directions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Rom Peles</dc:creator>
  <cp:lastModifiedBy>Rom Peles</cp:lastModifiedBy>
  <cp:revision>6</cp:revision>
  <dcterms:created xsi:type="dcterms:W3CDTF">2024-10-03T02:25:22Z</dcterms:created>
  <dcterms:modified xsi:type="dcterms:W3CDTF">2024-10-28T04:10:51Z</dcterms:modified>
</cp:coreProperties>
</file>