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handoutMasterIdLst>
    <p:handoutMasterId r:id="rId34"/>
  </p:handoutMasterIdLst>
  <p:sldIdLst>
    <p:sldId id="279" r:id="rId2"/>
    <p:sldId id="289" r:id="rId3"/>
    <p:sldId id="280" r:id="rId4"/>
    <p:sldId id="263" r:id="rId5"/>
    <p:sldId id="272" r:id="rId6"/>
    <p:sldId id="275" r:id="rId7"/>
    <p:sldId id="277" r:id="rId8"/>
    <p:sldId id="278" r:id="rId9"/>
    <p:sldId id="284" r:id="rId10"/>
    <p:sldId id="285" r:id="rId11"/>
    <p:sldId id="269" r:id="rId12"/>
    <p:sldId id="274" r:id="rId13"/>
    <p:sldId id="266" r:id="rId14"/>
    <p:sldId id="273" r:id="rId15"/>
    <p:sldId id="292" r:id="rId16"/>
    <p:sldId id="298" r:id="rId17"/>
    <p:sldId id="302" r:id="rId18"/>
    <p:sldId id="290" r:id="rId19"/>
    <p:sldId id="297" r:id="rId20"/>
    <p:sldId id="303" r:id="rId21"/>
    <p:sldId id="295" r:id="rId22"/>
    <p:sldId id="270" r:id="rId23"/>
    <p:sldId id="296" r:id="rId24"/>
    <p:sldId id="291" r:id="rId25"/>
    <p:sldId id="281" r:id="rId26"/>
    <p:sldId id="299" r:id="rId27"/>
    <p:sldId id="288" r:id="rId28"/>
    <p:sldId id="300" r:id="rId29"/>
    <p:sldId id="276" r:id="rId30"/>
    <p:sldId id="262" r:id="rId31"/>
    <p:sldId id="30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470"/>
    <a:srgbClr val="011134"/>
    <a:srgbClr val="16210B"/>
    <a:srgbClr val="2A3C16"/>
    <a:srgbClr val="1F2D10"/>
    <a:srgbClr val="405C22"/>
    <a:srgbClr val="59812F"/>
    <a:srgbClr val="4C6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CD52D-7958-4B0B-BAB5-EA7CDE76ED07}" v="70" dt="2024-10-28T21:24:57.558"/>
    <p1510:client id="{8B984158-B827-6049-801F-6D56FB35877F}" v="43" dt="2024-10-28T19:40:07.9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0"/>
    <p:restoredTop sz="94660"/>
  </p:normalViewPr>
  <p:slideViewPr>
    <p:cSldViewPr snapToGrid="0">
      <p:cViewPr varScale="1">
        <p:scale>
          <a:sx n="85" d="100"/>
          <a:sy n="85" d="100"/>
        </p:scale>
        <p:origin x="200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CE877-B984-2E48-A533-877971AFEDC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B9C819-FC55-6E48-8F03-FD33F40A2081}">
      <dgm:prSet/>
      <dgm:spPr/>
      <dgm:t>
        <a:bodyPr/>
        <a:lstStyle/>
        <a:p>
          <a:r>
            <a:rPr lang="en-US"/>
            <a:t>Illumina</a:t>
          </a:r>
        </a:p>
      </dgm:t>
    </dgm:pt>
    <dgm:pt modelId="{86E5A741-D3FC-CB43-8AA1-82259A1AFEBB}" type="parTrans" cxnId="{C8D9C96A-734E-D94A-A3C7-0037DA967DE1}">
      <dgm:prSet/>
      <dgm:spPr/>
      <dgm:t>
        <a:bodyPr/>
        <a:lstStyle/>
        <a:p>
          <a:endParaRPr lang="en-US"/>
        </a:p>
      </dgm:t>
    </dgm:pt>
    <dgm:pt modelId="{58D6A438-C826-B146-AA4C-73CA83EB6FAD}" type="sibTrans" cxnId="{C8D9C96A-734E-D94A-A3C7-0037DA967DE1}">
      <dgm:prSet/>
      <dgm:spPr/>
      <dgm:t>
        <a:bodyPr/>
        <a:lstStyle/>
        <a:p>
          <a:endParaRPr lang="en-US"/>
        </a:p>
      </dgm:t>
    </dgm:pt>
    <dgm:pt modelId="{A6A44044-E364-134D-8CD1-67D1A96497E5}">
      <dgm:prSet/>
      <dgm:spPr/>
      <dgm:t>
        <a:bodyPr/>
        <a:lstStyle/>
        <a:p>
          <a:r>
            <a:rPr lang="en-US"/>
            <a:t>R.9.4.1 Nanopore</a:t>
          </a:r>
        </a:p>
      </dgm:t>
    </dgm:pt>
    <dgm:pt modelId="{966F6EC8-88D4-7B41-8F37-6372843984E1}" type="parTrans" cxnId="{60204409-2C36-ED42-A0B8-FDAE681D329B}">
      <dgm:prSet/>
      <dgm:spPr/>
      <dgm:t>
        <a:bodyPr/>
        <a:lstStyle/>
        <a:p>
          <a:endParaRPr lang="en-US"/>
        </a:p>
      </dgm:t>
    </dgm:pt>
    <dgm:pt modelId="{885E42A9-C880-3F47-9183-78AE2FEA1912}" type="sibTrans" cxnId="{60204409-2C36-ED42-A0B8-FDAE681D329B}">
      <dgm:prSet/>
      <dgm:spPr/>
      <dgm:t>
        <a:bodyPr/>
        <a:lstStyle/>
        <a:p>
          <a:endParaRPr lang="en-US"/>
        </a:p>
      </dgm:t>
    </dgm:pt>
    <dgm:pt modelId="{FE78D3BB-1A72-1243-81D3-8938084DCF92}">
      <dgm:prSet/>
      <dgm:spPr/>
      <dgm:t>
        <a:bodyPr/>
        <a:lstStyle/>
        <a:p>
          <a:r>
            <a:rPr lang="en-US"/>
            <a:t>PacBio HiFi</a:t>
          </a:r>
        </a:p>
      </dgm:t>
    </dgm:pt>
    <dgm:pt modelId="{FCE4623A-E3BB-A34C-9ED3-455343CE2930}" type="parTrans" cxnId="{E87C8F3B-7AE9-EB4C-8918-629F7DE09516}">
      <dgm:prSet/>
      <dgm:spPr/>
      <dgm:t>
        <a:bodyPr/>
        <a:lstStyle/>
        <a:p>
          <a:endParaRPr lang="en-US"/>
        </a:p>
      </dgm:t>
    </dgm:pt>
    <dgm:pt modelId="{8B6721FF-53BB-1B48-B6DB-173F063BE640}" type="sibTrans" cxnId="{E87C8F3B-7AE9-EB4C-8918-629F7DE09516}">
      <dgm:prSet/>
      <dgm:spPr/>
      <dgm:t>
        <a:bodyPr/>
        <a:lstStyle/>
        <a:p>
          <a:endParaRPr lang="en-US"/>
        </a:p>
      </dgm:t>
    </dgm:pt>
    <dgm:pt modelId="{15948451-BCF7-574F-8161-887AA99D10D7}" type="pres">
      <dgm:prSet presAssocID="{D24CE877-B984-2E48-A533-877971AFEDC1}" presName="linearFlow" presStyleCnt="0">
        <dgm:presLayoutVars>
          <dgm:dir/>
          <dgm:resizeHandles val="exact"/>
        </dgm:presLayoutVars>
      </dgm:prSet>
      <dgm:spPr/>
    </dgm:pt>
    <dgm:pt modelId="{4D8A3657-B73F-6449-BFD3-02A0EBD75329}" type="pres">
      <dgm:prSet presAssocID="{ADB9C819-FC55-6E48-8F03-FD33F40A2081}" presName="composite" presStyleCnt="0"/>
      <dgm:spPr/>
    </dgm:pt>
    <dgm:pt modelId="{FC0CE210-92ED-D443-A018-35AE1655775A}" type="pres">
      <dgm:prSet presAssocID="{ADB9C819-FC55-6E48-8F03-FD33F40A2081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29391ED-BBB5-6741-87F7-A8CD8974446A}" type="pres">
      <dgm:prSet presAssocID="{ADB9C819-FC55-6E48-8F03-FD33F40A2081}" presName="txShp" presStyleLbl="node1" presStyleIdx="0" presStyleCnt="3">
        <dgm:presLayoutVars>
          <dgm:bulletEnabled val="1"/>
        </dgm:presLayoutVars>
      </dgm:prSet>
      <dgm:spPr/>
    </dgm:pt>
    <dgm:pt modelId="{356B75DB-E273-2849-99BB-EB1F423FE5A4}" type="pres">
      <dgm:prSet presAssocID="{58D6A438-C826-B146-AA4C-73CA83EB6FAD}" presName="spacing" presStyleCnt="0"/>
      <dgm:spPr/>
    </dgm:pt>
    <dgm:pt modelId="{3F3C1103-1F23-A248-8F2E-48306CF6B006}" type="pres">
      <dgm:prSet presAssocID="{A6A44044-E364-134D-8CD1-67D1A96497E5}" presName="composite" presStyleCnt="0"/>
      <dgm:spPr/>
    </dgm:pt>
    <dgm:pt modelId="{414D849A-BD78-9942-B5D4-6529629CDA09}" type="pres">
      <dgm:prSet presAssocID="{A6A44044-E364-134D-8CD1-67D1A96497E5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D9173DB-33DB-5041-8333-A2A101BBF28D}" type="pres">
      <dgm:prSet presAssocID="{A6A44044-E364-134D-8CD1-67D1A96497E5}" presName="txShp" presStyleLbl="node1" presStyleIdx="1" presStyleCnt="3">
        <dgm:presLayoutVars>
          <dgm:bulletEnabled val="1"/>
        </dgm:presLayoutVars>
      </dgm:prSet>
      <dgm:spPr/>
    </dgm:pt>
    <dgm:pt modelId="{D2F7AEF1-C70C-0B46-B0A8-BE73F2EEE1E1}" type="pres">
      <dgm:prSet presAssocID="{885E42A9-C880-3F47-9183-78AE2FEA1912}" presName="spacing" presStyleCnt="0"/>
      <dgm:spPr/>
    </dgm:pt>
    <dgm:pt modelId="{8137E9BB-8511-F249-A8CD-3D6CCE001EF2}" type="pres">
      <dgm:prSet presAssocID="{FE78D3BB-1A72-1243-81D3-8938084DCF92}" presName="composite" presStyleCnt="0"/>
      <dgm:spPr/>
    </dgm:pt>
    <dgm:pt modelId="{F086904D-2A54-3740-AD96-832B37E7F445}" type="pres">
      <dgm:prSet presAssocID="{FE78D3BB-1A72-1243-81D3-8938084DCF92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DC64AE5-A5E4-394F-BEA3-636784D953E8}" type="pres">
      <dgm:prSet presAssocID="{FE78D3BB-1A72-1243-81D3-8938084DCF92}" presName="txShp" presStyleLbl="node1" presStyleIdx="2" presStyleCnt="3">
        <dgm:presLayoutVars>
          <dgm:bulletEnabled val="1"/>
        </dgm:presLayoutVars>
      </dgm:prSet>
      <dgm:spPr/>
    </dgm:pt>
  </dgm:ptLst>
  <dgm:cxnLst>
    <dgm:cxn modelId="{60204409-2C36-ED42-A0B8-FDAE681D329B}" srcId="{D24CE877-B984-2E48-A533-877971AFEDC1}" destId="{A6A44044-E364-134D-8CD1-67D1A96497E5}" srcOrd="1" destOrd="0" parTransId="{966F6EC8-88D4-7B41-8F37-6372843984E1}" sibTransId="{885E42A9-C880-3F47-9183-78AE2FEA1912}"/>
    <dgm:cxn modelId="{31FF2438-EF56-724E-BC0A-A298E464657C}" type="presOf" srcId="{ADB9C819-FC55-6E48-8F03-FD33F40A2081}" destId="{329391ED-BBB5-6741-87F7-A8CD8974446A}" srcOrd="0" destOrd="0" presId="urn:microsoft.com/office/officeart/2005/8/layout/vList3"/>
    <dgm:cxn modelId="{E87C8F3B-7AE9-EB4C-8918-629F7DE09516}" srcId="{D24CE877-B984-2E48-A533-877971AFEDC1}" destId="{FE78D3BB-1A72-1243-81D3-8938084DCF92}" srcOrd="2" destOrd="0" parTransId="{FCE4623A-E3BB-A34C-9ED3-455343CE2930}" sibTransId="{8B6721FF-53BB-1B48-B6DB-173F063BE640}"/>
    <dgm:cxn modelId="{E889EA5B-18B8-4F4D-8D06-5C6DDF533598}" type="presOf" srcId="{FE78D3BB-1A72-1243-81D3-8938084DCF92}" destId="{9DC64AE5-A5E4-394F-BEA3-636784D953E8}" srcOrd="0" destOrd="0" presId="urn:microsoft.com/office/officeart/2005/8/layout/vList3"/>
    <dgm:cxn modelId="{C8D9C96A-734E-D94A-A3C7-0037DA967DE1}" srcId="{D24CE877-B984-2E48-A533-877971AFEDC1}" destId="{ADB9C819-FC55-6E48-8F03-FD33F40A2081}" srcOrd="0" destOrd="0" parTransId="{86E5A741-D3FC-CB43-8AA1-82259A1AFEBB}" sibTransId="{58D6A438-C826-B146-AA4C-73CA83EB6FAD}"/>
    <dgm:cxn modelId="{489AC8A9-61BB-2F49-BF1D-CAE4FA3CE0B3}" type="presOf" srcId="{A6A44044-E364-134D-8CD1-67D1A96497E5}" destId="{3D9173DB-33DB-5041-8333-A2A101BBF28D}" srcOrd="0" destOrd="0" presId="urn:microsoft.com/office/officeart/2005/8/layout/vList3"/>
    <dgm:cxn modelId="{C78C49D2-9F48-2146-AB24-1012E27DF59F}" type="presOf" srcId="{D24CE877-B984-2E48-A533-877971AFEDC1}" destId="{15948451-BCF7-574F-8161-887AA99D10D7}" srcOrd="0" destOrd="0" presId="urn:microsoft.com/office/officeart/2005/8/layout/vList3"/>
    <dgm:cxn modelId="{DB415DAF-8557-3645-B4E7-DA6B355DFC32}" type="presParOf" srcId="{15948451-BCF7-574F-8161-887AA99D10D7}" destId="{4D8A3657-B73F-6449-BFD3-02A0EBD75329}" srcOrd="0" destOrd="0" presId="urn:microsoft.com/office/officeart/2005/8/layout/vList3"/>
    <dgm:cxn modelId="{479E0E73-F8E5-CC4A-AF3B-0BF0530A4D9C}" type="presParOf" srcId="{4D8A3657-B73F-6449-BFD3-02A0EBD75329}" destId="{FC0CE210-92ED-D443-A018-35AE1655775A}" srcOrd="0" destOrd="0" presId="urn:microsoft.com/office/officeart/2005/8/layout/vList3"/>
    <dgm:cxn modelId="{2444EC5D-0233-3748-BD6C-B20A17D27EBD}" type="presParOf" srcId="{4D8A3657-B73F-6449-BFD3-02A0EBD75329}" destId="{329391ED-BBB5-6741-87F7-A8CD8974446A}" srcOrd="1" destOrd="0" presId="urn:microsoft.com/office/officeart/2005/8/layout/vList3"/>
    <dgm:cxn modelId="{361AC590-532F-7647-9CC9-8F549E170810}" type="presParOf" srcId="{15948451-BCF7-574F-8161-887AA99D10D7}" destId="{356B75DB-E273-2849-99BB-EB1F423FE5A4}" srcOrd="1" destOrd="0" presId="urn:microsoft.com/office/officeart/2005/8/layout/vList3"/>
    <dgm:cxn modelId="{BFE74EF0-72EF-4145-A489-DE462F50F2CE}" type="presParOf" srcId="{15948451-BCF7-574F-8161-887AA99D10D7}" destId="{3F3C1103-1F23-A248-8F2E-48306CF6B006}" srcOrd="2" destOrd="0" presId="urn:microsoft.com/office/officeart/2005/8/layout/vList3"/>
    <dgm:cxn modelId="{DEC53517-8DD5-814A-A9F5-4DBEB1C37B56}" type="presParOf" srcId="{3F3C1103-1F23-A248-8F2E-48306CF6B006}" destId="{414D849A-BD78-9942-B5D4-6529629CDA09}" srcOrd="0" destOrd="0" presId="urn:microsoft.com/office/officeart/2005/8/layout/vList3"/>
    <dgm:cxn modelId="{E25D8FEB-39E1-A449-A6C1-D2CC9F70481C}" type="presParOf" srcId="{3F3C1103-1F23-A248-8F2E-48306CF6B006}" destId="{3D9173DB-33DB-5041-8333-A2A101BBF28D}" srcOrd="1" destOrd="0" presId="urn:microsoft.com/office/officeart/2005/8/layout/vList3"/>
    <dgm:cxn modelId="{28DDC185-98C3-DC4B-86F4-8212643DFF2D}" type="presParOf" srcId="{15948451-BCF7-574F-8161-887AA99D10D7}" destId="{D2F7AEF1-C70C-0B46-B0A8-BE73F2EEE1E1}" srcOrd="3" destOrd="0" presId="urn:microsoft.com/office/officeart/2005/8/layout/vList3"/>
    <dgm:cxn modelId="{E2015926-F477-104F-A43F-D244738FF720}" type="presParOf" srcId="{15948451-BCF7-574F-8161-887AA99D10D7}" destId="{8137E9BB-8511-F249-A8CD-3D6CCE001EF2}" srcOrd="4" destOrd="0" presId="urn:microsoft.com/office/officeart/2005/8/layout/vList3"/>
    <dgm:cxn modelId="{087B7C00-85D0-DE45-A0C6-BD1E16B56A75}" type="presParOf" srcId="{8137E9BB-8511-F249-A8CD-3D6CCE001EF2}" destId="{F086904D-2A54-3740-AD96-832B37E7F445}" srcOrd="0" destOrd="0" presId="urn:microsoft.com/office/officeart/2005/8/layout/vList3"/>
    <dgm:cxn modelId="{A5025B7B-FBFB-404F-8F45-BDD9ED242B23}" type="presParOf" srcId="{8137E9BB-8511-F249-A8CD-3D6CCE001EF2}" destId="{9DC64AE5-A5E4-394F-BEA3-636784D953E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F4CA5D-94DB-4071-A33D-04D4D7C4248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0F128B-839B-43BA-B234-63D6C5CAD1BF}">
      <dgm:prSet/>
      <dgm:spPr/>
      <dgm:t>
        <a:bodyPr/>
        <a:lstStyle/>
        <a:p>
          <a:r>
            <a:rPr lang="en-US"/>
            <a:t>Main improvement of R10.4 vs R9.4.1 is with homopolymer reads</a:t>
          </a:r>
        </a:p>
      </dgm:t>
    </dgm:pt>
    <dgm:pt modelId="{054E15A7-AD38-44D7-ADF6-198C3A7D4717}" type="parTrans" cxnId="{5A023015-BAB5-4A38-8AF1-7395ECE64DEA}">
      <dgm:prSet/>
      <dgm:spPr/>
      <dgm:t>
        <a:bodyPr/>
        <a:lstStyle/>
        <a:p>
          <a:endParaRPr lang="en-US"/>
        </a:p>
      </dgm:t>
    </dgm:pt>
    <dgm:pt modelId="{1504D074-FBB8-4319-8238-F28A869BDD65}" type="sibTrans" cxnId="{5A023015-BAB5-4A38-8AF1-7395ECE64DEA}">
      <dgm:prSet/>
      <dgm:spPr/>
      <dgm:t>
        <a:bodyPr/>
        <a:lstStyle/>
        <a:p>
          <a:endParaRPr lang="en-US"/>
        </a:p>
      </dgm:t>
    </dgm:pt>
    <dgm:pt modelId="{06767227-B01E-4455-A256-114A4B62FDCB}">
      <dgm:prSet/>
      <dgm:spPr/>
      <dgm:t>
        <a:bodyPr/>
        <a:lstStyle/>
        <a:p>
          <a:r>
            <a:rPr lang="en-US"/>
            <a:t>Improved accuracy with with homopolymers 10bp or less</a:t>
          </a:r>
        </a:p>
      </dgm:t>
    </dgm:pt>
    <dgm:pt modelId="{1C7158E5-5FD4-4EB4-89C9-E7E598C2F30E}" type="parTrans" cxnId="{AC5D721D-A429-4980-B862-6BE08FB1643C}">
      <dgm:prSet/>
      <dgm:spPr/>
      <dgm:t>
        <a:bodyPr/>
        <a:lstStyle/>
        <a:p>
          <a:endParaRPr lang="en-US"/>
        </a:p>
      </dgm:t>
    </dgm:pt>
    <dgm:pt modelId="{0B46FD2C-65C6-4156-8D4F-403E39C8FDAF}" type="sibTrans" cxnId="{AC5D721D-A429-4980-B862-6BE08FB1643C}">
      <dgm:prSet/>
      <dgm:spPr/>
      <dgm:t>
        <a:bodyPr/>
        <a:lstStyle/>
        <a:p>
          <a:endParaRPr lang="en-US"/>
        </a:p>
      </dgm:t>
    </dgm:pt>
    <dgm:pt modelId="{D49AF9ED-0587-464E-A979-4B29F2515372}">
      <dgm:prSet/>
      <dgm:spPr/>
      <dgm:t>
        <a:bodyPr/>
        <a:lstStyle/>
        <a:p>
          <a:r>
            <a:rPr lang="en-US"/>
            <a:t>Very few (~1%) genomes in this study contained homopolymers more than 10bp at regular frequency</a:t>
          </a:r>
        </a:p>
      </dgm:t>
    </dgm:pt>
    <dgm:pt modelId="{51E0E5EB-2949-4D47-A94E-99C9FEBB27EF}" type="parTrans" cxnId="{D830B853-1146-4268-8101-60A846707EEB}">
      <dgm:prSet/>
      <dgm:spPr/>
      <dgm:t>
        <a:bodyPr/>
        <a:lstStyle/>
        <a:p>
          <a:endParaRPr lang="en-US"/>
        </a:p>
      </dgm:t>
    </dgm:pt>
    <dgm:pt modelId="{E80C5860-B128-43BF-871E-A6A15E463BBB}" type="sibTrans" cxnId="{D830B853-1146-4268-8101-60A846707EEB}">
      <dgm:prSet/>
      <dgm:spPr/>
      <dgm:t>
        <a:bodyPr/>
        <a:lstStyle/>
        <a:p>
          <a:endParaRPr lang="en-US"/>
        </a:p>
      </dgm:t>
    </dgm:pt>
    <dgm:pt modelId="{A9D6F2CC-ACAE-C34B-8B04-895197F3EC51}" type="pres">
      <dgm:prSet presAssocID="{2AF4CA5D-94DB-4071-A33D-04D4D7C4248E}" presName="vert0" presStyleCnt="0">
        <dgm:presLayoutVars>
          <dgm:dir/>
          <dgm:animOne val="branch"/>
          <dgm:animLvl val="lvl"/>
        </dgm:presLayoutVars>
      </dgm:prSet>
      <dgm:spPr/>
    </dgm:pt>
    <dgm:pt modelId="{8AEE798D-88BF-5A49-A988-BD35DE0374F9}" type="pres">
      <dgm:prSet presAssocID="{D80F128B-839B-43BA-B234-63D6C5CAD1BF}" presName="thickLine" presStyleLbl="alignNode1" presStyleIdx="0" presStyleCnt="3"/>
      <dgm:spPr/>
    </dgm:pt>
    <dgm:pt modelId="{072E599C-28C9-4947-8213-3D62A666EF0F}" type="pres">
      <dgm:prSet presAssocID="{D80F128B-839B-43BA-B234-63D6C5CAD1BF}" presName="horz1" presStyleCnt="0"/>
      <dgm:spPr/>
    </dgm:pt>
    <dgm:pt modelId="{BEA86C40-380C-6C41-B786-BAFCC6BA43D8}" type="pres">
      <dgm:prSet presAssocID="{D80F128B-839B-43BA-B234-63D6C5CAD1BF}" presName="tx1" presStyleLbl="revTx" presStyleIdx="0" presStyleCnt="3"/>
      <dgm:spPr/>
    </dgm:pt>
    <dgm:pt modelId="{26DE02E3-E7CB-C745-ABC6-5777953FDE80}" type="pres">
      <dgm:prSet presAssocID="{D80F128B-839B-43BA-B234-63D6C5CAD1BF}" presName="vert1" presStyleCnt="0"/>
      <dgm:spPr/>
    </dgm:pt>
    <dgm:pt modelId="{AB5D2E59-D56B-A749-A3EA-6A84BEA2C5CF}" type="pres">
      <dgm:prSet presAssocID="{06767227-B01E-4455-A256-114A4B62FDCB}" presName="thickLine" presStyleLbl="alignNode1" presStyleIdx="1" presStyleCnt="3"/>
      <dgm:spPr/>
    </dgm:pt>
    <dgm:pt modelId="{759CA807-3729-004A-B87A-98EBF9A8A721}" type="pres">
      <dgm:prSet presAssocID="{06767227-B01E-4455-A256-114A4B62FDCB}" presName="horz1" presStyleCnt="0"/>
      <dgm:spPr/>
    </dgm:pt>
    <dgm:pt modelId="{CE60CEFC-37B1-1F4C-A009-475D70EC1E11}" type="pres">
      <dgm:prSet presAssocID="{06767227-B01E-4455-A256-114A4B62FDCB}" presName="tx1" presStyleLbl="revTx" presStyleIdx="1" presStyleCnt="3"/>
      <dgm:spPr/>
    </dgm:pt>
    <dgm:pt modelId="{125BCE22-6014-3844-847A-95247E1EB03A}" type="pres">
      <dgm:prSet presAssocID="{06767227-B01E-4455-A256-114A4B62FDCB}" presName="vert1" presStyleCnt="0"/>
      <dgm:spPr/>
    </dgm:pt>
    <dgm:pt modelId="{797756DE-FDBE-224A-AAB6-79BE66D6877A}" type="pres">
      <dgm:prSet presAssocID="{D49AF9ED-0587-464E-A979-4B29F2515372}" presName="thickLine" presStyleLbl="alignNode1" presStyleIdx="2" presStyleCnt="3"/>
      <dgm:spPr/>
    </dgm:pt>
    <dgm:pt modelId="{72351978-E402-7846-AF57-3CDE667CC5E8}" type="pres">
      <dgm:prSet presAssocID="{D49AF9ED-0587-464E-A979-4B29F2515372}" presName="horz1" presStyleCnt="0"/>
      <dgm:spPr/>
    </dgm:pt>
    <dgm:pt modelId="{25861140-0DE3-284B-8B39-5E84003FD0AF}" type="pres">
      <dgm:prSet presAssocID="{D49AF9ED-0587-464E-A979-4B29F2515372}" presName="tx1" presStyleLbl="revTx" presStyleIdx="2" presStyleCnt="3"/>
      <dgm:spPr/>
    </dgm:pt>
    <dgm:pt modelId="{D845E7E5-421C-4546-9F27-09BCCD53B197}" type="pres">
      <dgm:prSet presAssocID="{D49AF9ED-0587-464E-A979-4B29F2515372}" presName="vert1" presStyleCnt="0"/>
      <dgm:spPr/>
    </dgm:pt>
  </dgm:ptLst>
  <dgm:cxnLst>
    <dgm:cxn modelId="{5A023015-BAB5-4A38-8AF1-7395ECE64DEA}" srcId="{2AF4CA5D-94DB-4071-A33D-04D4D7C4248E}" destId="{D80F128B-839B-43BA-B234-63D6C5CAD1BF}" srcOrd="0" destOrd="0" parTransId="{054E15A7-AD38-44D7-ADF6-198C3A7D4717}" sibTransId="{1504D074-FBB8-4319-8238-F28A869BDD65}"/>
    <dgm:cxn modelId="{AC5D721D-A429-4980-B862-6BE08FB1643C}" srcId="{2AF4CA5D-94DB-4071-A33D-04D4D7C4248E}" destId="{06767227-B01E-4455-A256-114A4B62FDCB}" srcOrd="1" destOrd="0" parTransId="{1C7158E5-5FD4-4EB4-89C9-E7E598C2F30E}" sibTransId="{0B46FD2C-65C6-4156-8D4F-403E39C8FDAF}"/>
    <dgm:cxn modelId="{26E0D94A-3071-F64D-9A67-6316F08A3C5F}" type="presOf" srcId="{06767227-B01E-4455-A256-114A4B62FDCB}" destId="{CE60CEFC-37B1-1F4C-A009-475D70EC1E11}" srcOrd="0" destOrd="0" presId="urn:microsoft.com/office/officeart/2008/layout/LinedList"/>
    <dgm:cxn modelId="{67017B6C-2421-3D42-8AE3-5075251FD68A}" type="presOf" srcId="{2AF4CA5D-94DB-4071-A33D-04D4D7C4248E}" destId="{A9D6F2CC-ACAE-C34B-8B04-895197F3EC51}" srcOrd="0" destOrd="0" presId="urn:microsoft.com/office/officeart/2008/layout/LinedList"/>
    <dgm:cxn modelId="{D41BA16E-0BFD-7742-BF74-F34A0421EC2C}" type="presOf" srcId="{D49AF9ED-0587-464E-A979-4B29F2515372}" destId="{25861140-0DE3-284B-8B39-5E84003FD0AF}" srcOrd="0" destOrd="0" presId="urn:microsoft.com/office/officeart/2008/layout/LinedList"/>
    <dgm:cxn modelId="{D830B853-1146-4268-8101-60A846707EEB}" srcId="{2AF4CA5D-94DB-4071-A33D-04D4D7C4248E}" destId="{D49AF9ED-0587-464E-A979-4B29F2515372}" srcOrd="2" destOrd="0" parTransId="{51E0E5EB-2949-4D47-A94E-99C9FEBB27EF}" sibTransId="{E80C5860-B128-43BF-871E-A6A15E463BBB}"/>
    <dgm:cxn modelId="{4BA8A755-E5B8-3747-A8E4-1D9D63BF4BF6}" type="presOf" srcId="{D80F128B-839B-43BA-B234-63D6C5CAD1BF}" destId="{BEA86C40-380C-6C41-B786-BAFCC6BA43D8}" srcOrd="0" destOrd="0" presId="urn:microsoft.com/office/officeart/2008/layout/LinedList"/>
    <dgm:cxn modelId="{70D432C5-1D04-8946-B533-ED2A583436ED}" type="presParOf" srcId="{A9D6F2CC-ACAE-C34B-8B04-895197F3EC51}" destId="{8AEE798D-88BF-5A49-A988-BD35DE0374F9}" srcOrd="0" destOrd="0" presId="urn:microsoft.com/office/officeart/2008/layout/LinedList"/>
    <dgm:cxn modelId="{CF69E070-58E6-804A-A258-BDE8EF8B8D4C}" type="presParOf" srcId="{A9D6F2CC-ACAE-C34B-8B04-895197F3EC51}" destId="{072E599C-28C9-4947-8213-3D62A666EF0F}" srcOrd="1" destOrd="0" presId="urn:microsoft.com/office/officeart/2008/layout/LinedList"/>
    <dgm:cxn modelId="{A670C016-8EBA-B546-A633-23B9769C5A15}" type="presParOf" srcId="{072E599C-28C9-4947-8213-3D62A666EF0F}" destId="{BEA86C40-380C-6C41-B786-BAFCC6BA43D8}" srcOrd="0" destOrd="0" presId="urn:microsoft.com/office/officeart/2008/layout/LinedList"/>
    <dgm:cxn modelId="{85763A20-8A56-FD44-944F-04047B435075}" type="presParOf" srcId="{072E599C-28C9-4947-8213-3D62A666EF0F}" destId="{26DE02E3-E7CB-C745-ABC6-5777953FDE80}" srcOrd="1" destOrd="0" presId="urn:microsoft.com/office/officeart/2008/layout/LinedList"/>
    <dgm:cxn modelId="{BD788569-0981-B248-AF07-9D0DBB58EEFA}" type="presParOf" srcId="{A9D6F2CC-ACAE-C34B-8B04-895197F3EC51}" destId="{AB5D2E59-D56B-A749-A3EA-6A84BEA2C5CF}" srcOrd="2" destOrd="0" presId="urn:microsoft.com/office/officeart/2008/layout/LinedList"/>
    <dgm:cxn modelId="{B1B455C1-2692-1E4A-BB0F-11201C2E15DD}" type="presParOf" srcId="{A9D6F2CC-ACAE-C34B-8B04-895197F3EC51}" destId="{759CA807-3729-004A-B87A-98EBF9A8A721}" srcOrd="3" destOrd="0" presId="urn:microsoft.com/office/officeart/2008/layout/LinedList"/>
    <dgm:cxn modelId="{523F83DB-16F7-8142-AE1D-F19A64892C52}" type="presParOf" srcId="{759CA807-3729-004A-B87A-98EBF9A8A721}" destId="{CE60CEFC-37B1-1F4C-A009-475D70EC1E11}" srcOrd="0" destOrd="0" presId="urn:microsoft.com/office/officeart/2008/layout/LinedList"/>
    <dgm:cxn modelId="{49B3C445-6408-9242-B5D3-CBED53754965}" type="presParOf" srcId="{759CA807-3729-004A-B87A-98EBF9A8A721}" destId="{125BCE22-6014-3844-847A-95247E1EB03A}" srcOrd="1" destOrd="0" presId="urn:microsoft.com/office/officeart/2008/layout/LinedList"/>
    <dgm:cxn modelId="{64E6F4CE-46E7-1C40-BAD5-C5D0DBF774FC}" type="presParOf" srcId="{A9D6F2CC-ACAE-C34B-8B04-895197F3EC51}" destId="{797756DE-FDBE-224A-AAB6-79BE66D6877A}" srcOrd="4" destOrd="0" presId="urn:microsoft.com/office/officeart/2008/layout/LinedList"/>
    <dgm:cxn modelId="{E5D9E1B5-B778-EA4E-8C83-AB0473C6CC49}" type="presParOf" srcId="{A9D6F2CC-ACAE-C34B-8B04-895197F3EC51}" destId="{72351978-E402-7846-AF57-3CDE667CC5E8}" srcOrd="5" destOrd="0" presId="urn:microsoft.com/office/officeart/2008/layout/LinedList"/>
    <dgm:cxn modelId="{5CECD60E-FA36-CC48-A6A9-0352F58B428D}" type="presParOf" srcId="{72351978-E402-7846-AF57-3CDE667CC5E8}" destId="{25861140-0DE3-284B-8B39-5E84003FD0AF}" srcOrd="0" destOrd="0" presId="urn:microsoft.com/office/officeart/2008/layout/LinedList"/>
    <dgm:cxn modelId="{3E89BFA1-C4CB-F548-8951-4C44B1D48F34}" type="presParOf" srcId="{72351978-E402-7846-AF57-3CDE667CC5E8}" destId="{D845E7E5-421C-4546-9F27-09BCCD53B19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142980-0811-9240-8BFC-538EFA9AD41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B8043B0-E279-D94E-B63E-299FE0546D2E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More Economical</a:t>
          </a:r>
        </a:p>
      </dgm:t>
    </dgm:pt>
    <dgm:pt modelId="{50772BE6-F47F-4C4F-9B4B-F87C8D92DD50}" type="parTrans" cxnId="{24173D01-0CFC-E949-B519-D14D65FF6575}">
      <dgm:prSet/>
      <dgm:spPr/>
      <dgm:t>
        <a:bodyPr/>
        <a:lstStyle/>
        <a:p>
          <a:endParaRPr lang="en-US"/>
        </a:p>
      </dgm:t>
    </dgm:pt>
    <dgm:pt modelId="{31BF0647-A1A7-E64C-8096-C02475AA6F1D}" type="sibTrans" cxnId="{24173D01-0CFC-E949-B519-D14D65FF6575}">
      <dgm:prSet/>
      <dgm:spPr/>
      <dgm:t>
        <a:bodyPr/>
        <a:lstStyle/>
        <a:p>
          <a:endParaRPr lang="en-US"/>
        </a:p>
      </dgm:t>
    </dgm:pt>
    <dgm:pt modelId="{5BE2D651-7F9A-FC4A-81BF-BDAFEAAB580D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Simplistic </a:t>
          </a:r>
        </a:p>
      </dgm:t>
    </dgm:pt>
    <dgm:pt modelId="{22D47420-2C3C-7840-B638-1F5DBFF3D4E2}" type="parTrans" cxnId="{9067883F-1AEA-0746-A634-8649EB3F40CF}">
      <dgm:prSet/>
      <dgm:spPr/>
      <dgm:t>
        <a:bodyPr/>
        <a:lstStyle/>
        <a:p>
          <a:endParaRPr lang="en-US"/>
        </a:p>
      </dgm:t>
    </dgm:pt>
    <dgm:pt modelId="{1870827A-67B2-DD46-9DB3-44AA0EA177BD}" type="sibTrans" cxnId="{9067883F-1AEA-0746-A634-8649EB3F40CF}">
      <dgm:prSet/>
      <dgm:spPr/>
      <dgm:t>
        <a:bodyPr/>
        <a:lstStyle/>
        <a:p>
          <a:endParaRPr lang="en-US"/>
        </a:p>
      </dgm:t>
    </dgm:pt>
    <dgm:pt modelId="{D5FB5218-DDCE-5048-B90B-03C60C0DBEC8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Metagenomic Friendly</a:t>
          </a:r>
        </a:p>
      </dgm:t>
    </dgm:pt>
    <dgm:pt modelId="{373D00F4-ADFD-B542-B78D-9BB4E3CDF444}" type="parTrans" cxnId="{ADF5E6B9-09A1-8F48-AA9D-C18FC41AD7B6}">
      <dgm:prSet/>
      <dgm:spPr/>
      <dgm:t>
        <a:bodyPr/>
        <a:lstStyle/>
        <a:p>
          <a:endParaRPr lang="en-US"/>
        </a:p>
      </dgm:t>
    </dgm:pt>
    <dgm:pt modelId="{E6C66702-2C97-E94B-B8A5-C7E7E4008D01}" type="sibTrans" cxnId="{ADF5E6B9-09A1-8F48-AA9D-C18FC41AD7B6}">
      <dgm:prSet/>
      <dgm:spPr/>
      <dgm:t>
        <a:bodyPr/>
        <a:lstStyle/>
        <a:p>
          <a:endParaRPr lang="en-US"/>
        </a:p>
      </dgm:t>
    </dgm:pt>
    <dgm:pt modelId="{C35ABFD6-61AA-4F3C-8A17-CE493A59EACE}" type="pres">
      <dgm:prSet presAssocID="{0F142980-0811-9240-8BFC-538EFA9AD417}" presName="root" presStyleCnt="0">
        <dgm:presLayoutVars>
          <dgm:dir/>
          <dgm:resizeHandles val="exact"/>
        </dgm:presLayoutVars>
      </dgm:prSet>
      <dgm:spPr/>
    </dgm:pt>
    <dgm:pt modelId="{DBAEDAB8-15B1-478C-93E7-BAAB3C093CB4}" type="pres">
      <dgm:prSet presAssocID="{8B8043B0-E279-D94E-B63E-299FE0546D2E}" presName="compNode" presStyleCnt="0"/>
      <dgm:spPr/>
    </dgm:pt>
    <dgm:pt modelId="{300C5E71-63D4-4B8A-8C2F-F88FD818DC79}" type="pres">
      <dgm:prSet presAssocID="{8B8043B0-E279-D94E-B63E-299FE0546D2E}" presName="iconBgRect" presStyleLbl="bgShp" presStyleIdx="0" presStyleCnt="3"/>
      <dgm:spPr/>
    </dgm:pt>
    <dgm:pt modelId="{2BDF49FE-EAD1-423C-B109-4B93595357A7}" type="pres">
      <dgm:prSet presAssocID="{8B8043B0-E279-D94E-B63E-299FE0546D2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30AB74D-A06F-4BAF-B24B-3DBBBCF98998}" type="pres">
      <dgm:prSet presAssocID="{8B8043B0-E279-D94E-B63E-299FE0546D2E}" presName="spaceRect" presStyleCnt="0"/>
      <dgm:spPr/>
    </dgm:pt>
    <dgm:pt modelId="{754AEB71-DC7F-486F-9916-F7A0C0E37E89}" type="pres">
      <dgm:prSet presAssocID="{8B8043B0-E279-D94E-B63E-299FE0546D2E}" presName="textRect" presStyleLbl="revTx" presStyleIdx="0" presStyleCnt="3">
        <dgm:presLayoutVars>
          <dgm:chMax val="1"/>
          <dgm:chPref val="1"/>
        </dgm:presLayoutVars>
      </dgm:prSet>
      <dgm:spPr/>
    </dgm:pt>
    <dgm:pt modelId="{79F19F9C-C04A-4565-BB3F-3C84512BD9D0}" type="pres">
      <dgm:prSet presAssocID="{31BF0647-A1A7-E64C-8096-C02475AA6F1D}" presName="sibTrans" presStyleCnt="0"/>
      <dgm:spPr/>
    </dgm:pt>
    <dgm:pt modelId="{B0F2EE4D-9770-415E-8332-F755C4279380}" type="pres">
      <dgm:prSet presAssocID="{5BE2D651-7F9A-FC4A-81BF-BDAFEAAB580D}" presName="compNode" presStyleCnt="0"/>
      <dgm:spPr/>
    </dgm:pt>
    <dgm:pt modelId="{CCB15D2A-3C13-4E3E-93BA-E2E68025FDC0}" type="pres">
      <dgm:prSet presAssocID="{5BE2D651-7F9A-FC4A-81BF-BDAFEAAB580D}" presName="iconBgRect" presStyleLbl="bgShp" presStyleIdx="1" presStyleCnt="3"/>
      <dgm:spPr/>
    </dgm:pt>
    <dgm:pt modelId="{B3D253FC-88FF-4863-B81C-E2F3DA03AAB2}" type="pres">
      <dgm:prSet presAssocID="{5BE2D651-7F9A-FC4A-81BF-BDAFEAAB580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9C3E96F-321D-4E32-BA24-C1B3F5280DE2}" type="pres">
      <dgm:prSet presAssocID="{5BE2D651-7F9A-FC4A-81BF-BDAFEAAB580D}" presName="spaceRect" presStyleCnt="0"/>
      <dgm:spPr/>
    </dgm:pt>
    <dgm:pt modelId="{3FEBAB94-D7EC-4CB3-BFBE-1C351905D3F6}" type="pres">
      <dgm:prSet presAssocID="{5BE2D651-7F9A-FC4A-81BF-BDAFEAAB580D}" presName="textRect" presStyleLbl="revTx" presStyleIdx="1" presStyleCnt="3">
        <dgm:presLayoutVars>
          <dgm:chMax val="1"/>
          <dgm:chPref val="1"/>
        </dgm:presLayoutVars>
      </dgm:prSet>
      <dgm:spPr/>
    </dgm:pt>
    <dgm:pt modelId="{569E46D5-6920-40CB-83D1-C14A30D1FD20}" type="pres">
      <dgm:prSet presAssocID="{1870827A-67B2-DD46-9DB3-44AA0EA177BD}" presName="sibTrans" presStyleCnt="0"/>
      <dgm:spPr/>
    </dgm:pt>
    <dgm:pt modelId="{95CF820D-A61C-4BA0-9307-5537040085BA}" type="pres">
      <dgm:prSet presAssocID="{D5FB5218-DDCE-5048-B90B-03C60C0DBEC8}" presName="compNode" presStyleCnt="0"/>
      <dgm:spPr/>
    </dgm:pt>
    <dgm:pt modelId="{9F31CBED-10DB-4810-B28D-4F17BB51922E}" type="pres">
      <dgm:prSet presAssocID="{D5FB5218-DDCE-5048-B90B-03C60C0DBEC8}" presName="iconBgRect" presStyleLbl="bgShp" presStyleIdx="2" presStyleCnt="3"/>
      <dgm:spPr/>
    </dgm:pt>
    <dgm:pt modelId="{3044549F-99B8-4AF6-9688-A6CFA6732F00}" type="pres">
      <dgm:prSet presAssocID="{D5FB5218-DDCE-5048-B90B-03C60C0DBEC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6182C73-609C-487B-867E-ED7FAC8D5FB9}" type="pres">
      <dgm:prSet presAssocID="{D5FB5218-DDCE-5048-B90B-03C60C0DBEC8}" presName="spaceRect" presStyleCnt="0"/>
      <dgm:spPr/>
    </dgm:pt>
    <dgm:pt modelId="{FA93DD0B-AA76-4165-81E0-E27C23E2B93E}" type="pres">
      <dgm:prSet presAssocID="{D5FB5218-DDCE-5048-B90B-03C60C0DBEC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4173D01-0CFC-E949-B519-D14D65FF6575}" srcId="{0F142980-0811-9240-8BFC-538EFA9AD417}" destId="{8B8043B0-E279-D94E-B63E-299FE0546D2E}" srcOrd="0" destOrd="0" parTransId="{50772BE6-F47F-4C4F-9B4B-F87C8D92DD50}" sibTransId="{31BF0647-A1A7-E64C-8096-C02475AA6F1D}"/>
    <dgm:cxn modelId="{F3903714-C480-5649-84AD-DF5F8C34DBB8}" type="presOf" srcId="{D5FB5218-DDCE-5048-B90B-03C60C0DBEC8}" destId="{FA93DD0B-AA76-4165-81E0-E27C23E2B93E}" srcOrd="0" destOrd="0" presId="urn:microsoft.com/office/officeart/2018/5/layout/IconCircleLabelList"/>
    <dgm:cxn modelId="{03970319-FE22-9447-AF82-AD97E384B6F5}" type="presOf" srcId="{0F142980-0811-9240-8BFC-538EFA9AD417}" destId="{C35ABFD6-61AA-4F3C-8A17-CE493A59EACE}" srcOrd="0" destOrd="0" presId="urn:microsoft.com/office/officeart/2018/5/layout/IconCircleLabelList"/>
    <dgm:cxn modelId="{64979028-BF2F-3749-ABC1-BE0F13F95FEA}" type="presOf" srcId="{8B8043B0-E279-D94E-B63E-299FE0546D2E}" destId="{754AEB71-DC7F-486F-9916-F7A0C0E37E89}" srcOrd="0" destOrd="0" presId="urn:microsoft.com/office/officeart/2018/5/layout/IconCircleLabelList"/>
    <dgm:cxn modelId="{9067883F-1AEA-0746-A634-8649EB3F40CF}" srcId="{0F142980-0811-9240-8BFC-538EFA9AD417}" destId="{5BE2D651-7F9A-FC4A-81BF-BDAFEAAB580D}" srcOrd="1" destOrd="0" parTransId="{22D47420-2C3C-7840-B638-1F5DBFF3D4E2}" sibTransId="{1870827A-67B2-DD46-9DB3-44AA0EA177BD}"/>
    <dgm:cxn modelId="{A842B6B3-F8C6-B24C-B4CA-4327FBFE271B}" type="presOf" srcId="{5BE2D651-7F9A-FC4A-81BF-BDAFEAAB580D}" destId="{3FEBAB94-D7EC-4CB3-BFBE-1C351905D3F6}" srcOrd="0" destOrd="0" presId="urn:microsoft.com/office/officeart/2018/5/layout/IconCircleLabelList"/>
    <dgm:cxn modelId="{ADF5E6B9-09A1-8F48-AA9D-C18FC41AD7B6}" srcId="{0F142980-0811-9240-8BFC-538EFA9AD417}" destId="{D5FB5218-DDCE-5048-B90B-03C60C0DBEC8}" srcOrd="2" destOrd="0" parTransId="{373D00F4-ADFD-B542-B78D-9BB4E3CDF444}" sibTransId="{E6C66702-2C97-E94B-B8A5-C7E7E4008D01}"/>
    <dgm:cxn modelId="{E2E5EEDE-6048-F248-93D9-2282563A22CD}" type="presParOf" srcId="{C35ABFD6-61AA-4F3C-8A17-CE493A59EACE}" destId="{DBAEDAB8-15B1-478C-93E7-BAAB3C093CB4}" srcOrd="0" destOrd="0" presId="urn:microsoft.com/office/officeart/2018/5/layout/IconCircleLabelList"/>
    <dgm:cxn modelId="{6F61F28A-5189-C348-BF99-F4AC884F0AE5}" type="presParOf" srcId="{DBAEDAB8-15B1-478C-93E7-BAAB3C093CB4}" destId="{300C5E71-63D4-4B8A-8C2F-F88FD818DC79}" srcOrd="0" destOrd="0" presId="urn:microsoft.com/office/officeart/2018/5/layout/IconCircleLabelList"/>
    <dgm:cxn modelId="{C3345213-5BED-1947-94C2-FA68BCAC04CC}" type="presParOf" srcId="{DBAEDAB8-15B1-478C-93E7-BAAB3C093CB4}" destId="{2BDF49FE-EAD1-423C-B109-4B93595357A7}" srcOrd="1" destOrd="0" presId="urn:microsoft.com/office/officeart/2018/5/layout/IconCircleLabelList"/>
    <dgm:cxn modelId="{6DA9A7B6-8010-CD45-9678-EEA925961A8C}" type="presParOf" srcId="{DBAEDAB8-15B1-478C-93E7-BAAB3C093CB4}" destId="{630AB74D-A06F-4BAF-B24B-3DBBBCF98998}" srcOrd="2" destOrd="0" presId="urn:microsoft.com/office/officeart/2018/5/layout/IconCircleLabelList"/>
    <dgm:cxn modelId="{4306458B-77B9-4A4A-A4A6-911800F36DFA}" type="presParOf" srcId="{DBAEDAB8-15B1-478C-93E7-BAAB3C093CB4}" destId="{754AEB71-DC7F-486F-9916-F7A0C0E37E89}" srcOrd="3" destOrd="0" presId="urn:microsoft.com/office/officeart/2018/5/layout/IconCircleLabelList"/>
    <dgm:cxn modelId="{64403793-4733-4E43-A3BE-DD6A04A1447D}" type="presParOf" srcId="{C35ABFD6-61AA-4F3C-8A17-CE493A59EACE}" destId="{79F19F9C-C04A-4565-BB3F-3C84512BD9D0}" srcOrd="1" destOrd="0" presId="urn:microsoft.com/office/officeart/2018/5/layout/IconCircleLabelList"/>
    <dgm:cxn modelId="{3DF61EBA-DDA6-7F41-BF77-D28613B20278}" type="presParOf" srcId="{C35ABFD6-61AA-4F3C-8A17-CE493A59EACE}" destId="{B0F2EE4D-9770-415E-8332-F755C4279380}" srcOrd="2" destOrd="0" presId="urn:microsoft.com/office/officeart/2018/5/layout/IconCircleLabelList"/>
    <dgm:cxn modelId="{115B4AA1-447D-D445-99BA-4E92DFC4BA43}" type="presParOf" srcId="{B0F2EE4D-9770-415E-8332-F755C4279380}" destId="{CCB15D2A-3C13-4E3E-93BA-E2E68025FDC0}" srcOrd="0" destOrd="0" presId="urn:microsoft.com/office/officeart/2018/5/layout/IconCircleLabelList"/>
    <dgm:cxn modelId="{D2982465-F8B5-DC47-939A-F873446FE632}" type="presParOf" srcId="{B0F2EE4D-9770-415E-8332-F755C4279380}" destId="{B3D253FC-88FF-4863-B81C-E2F3DA03AAB2}" srcOrd="1" destOrd="0" presId="urn:microsoft.com/office/officeart/2018/5/layout/IconCircleLabelList"/>
    <dgm:cxn modelId="{702E6DBC-FB99-0344-82C9-369064B8DFFB}" type="presParOf" srcId="{B0F2EE4D-9770-415E-8332-F755C4279380}" destId="{F9C3E96F-321D-4E32-BA24-C1B3F5280DE2}" srcOrd="2" destOrd="0" presId="urn:microsoft.com/office/officeart/2018/5/layout/IconCircleLabelList"/>
    <dgm:cxn modelId="{3BE9311D-B70B-1948-9689-D48968A6E0CA}" type="presParOf" srcId="{B0F2EE4D-9770-415E-8332-F755C4279380}" destId="{3FEBAB94-D7EC-4CB3-BFBE-1C351905D3F6}" srcOrd="3" destOrd="0" presId="urn:microsoft.com/office/officeart/2018/5/layout/IconCircleLabelList"/>
    <dgm:cxn modelId="{316AACFD-79AD-F040-8F82-DDD2417D75BA}" type="presParOf" srcId="{C35ABFD6-61AA-4F3C-8A17-CE493A59EACE}" destId="{569E46D5-6920-40CB-83D1-C14A30D1FD20}" srcOrd="3" destOrd="0" presId="urn:microsoft.com/office/officeart/2018/5/layout/IconCircleLabelList"/>
    <dgm:cxn modelId="{88C6192D-B1CC-534D-92DC-2592995ABC8D}" type="presParOf" srcId="{C35ABFD6-61AA-4F3C-8A17-CE493A59EACE}" destId="{95CF820D-A61C-4BA0-9307-5537040085BA}" srcOrd="4" destOrd="0" presId="urn:microsoft.com/office/officeart/2018/5/layout/IconCircleLabelList"/>
    <dgm:cxn modelId="{49E1E5EB-A086-014C-B234-921A8856E7CA}" type="presParOf" srcId="{95CF820D-A61C-4BA0-9307-5537040085BA}" destId="{9F31CBED-10DB-4810-B28D-4F17BB51922E}" srcOrd="0" destOrd="0" presId="urn:microsoft.com/office/officeart/2018/5/layout/IconCircleLabelList"/>
    <dgm:cxn modelId="{2F8BADF2-4D76-9142-9452-57A016F0620C}" type="presParOf" srcId="{95CF820D-A61C-4BA0-9307-5537040085BA}" destId="{3044549F-99B8-4AF6-9688-A6CFA6732F00}" srcOrd="1" destOrd="0" presId="urn:microsoft.com/office/officeart/2018/5/layout/IconCircleLabelList"/>
    <dgm:cxn modelId="{0AEF8304-7650-C043-BC54-AB3893A7772C}" type="presParOf" srcId="{95CF820D-A61C-4BA0-9307-5537040085BA}" destId="{76182C73-609C-487B-867E-ED7FAC8D5FB9}" srcOrd="2" destOrd="0" presId="urn:microsoft.com/office/officeart/2018/5/layout/IconCircleLabelList"/>
    <dgm:cxn modelId="{3A898156-46B2-2E4D-AC43-7721CAE83C59}" type="presParOf" srcId="{95CF820D-A61C-4BA0-9307-5537040085BA}" destId="{FA93DD0B-AA76-4165-81E0-E27C23E2B93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DCB160-2CEC-491A-9A4B-CF0F656B3412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05144AA-09B7-4BAB-A6DC-9A9B6FFE706B}">
      <dgm:prSet/>
      <dgm:spPr/>
      <dgm:t>
        <a:bodyPr/>
        <a:lstStyle/>
        <a:p>
          <a:r>
            <a:rPr lang="en-US"/>
            <a:t>Oxford Nanopore 10.4 with high coverage produces results comparable to the accuracy standard, PacBio </a:t>
          </a:r>
          <a:r>
            <a:rPr lang="en-US">
              <a:latin typeface="Century Gothic" panose="020B0502020202020204"/>
            </a:rPr>
            <a:t>HiFi</a:t>
          </a:r>
          <a:endParaRPr lang="en-US"/>
        </a:p>
      </dgm:t>
    </dgm:pt>
    <dgm:pt modelId="{DE17BD77-2512-45C2-A073-B0A8DA48048C}" type="parTrans" cxnId="{E1BBE61D-B2CB-4D21-B96B-AB95114DEB3C}">
      <dgm:prSet/>
      <dgm:spPr/>
      <dgm:t>
        <a:bodyPr/>
        <a:lstStyle/>
        <a:p>
          <a:endParaRPr lang="en-US"/>
        </a:p>
      </dgm:t>
    </dgm:pt>
    <dgm:pt modelId="{D906E0DA-65A1-4CDC-AD04-20FB86FB7632}" type="sibTrans" cxnId="{E1BBE61D-B2CB-4D21-B96B-AB95114DEB3C}">
      <dgm:prSet/>
      <dgm:spPr/>
      <dgm:t>
        <a:bodyPr/>
        <a:lstStyle/>
        <a:p>
          <a:endParaRPr lang="en-US"/>
        </a:p>
      </dgm:t>
    </dgm:pt>
    <dgm:pt modelId="{C69127B0-4E29-479F-8CE4-16471D9CF508}">
      <dgm:prSet/>
      <dgm:spPr/>
      <dgm:t>
        <a:bodyPr/>
        <a:lstStyle/>
        <a:p>
          <a:r>
            <a:rPr lang="en-US"/>
            <a:t>Nanopore 10.4 is much more affordable than HiFi </a:t>
          </a:r>
        </a:p>
      </dgm:t>
    </dgm:pt>
    <dgm:pt modelId="{F103A323-B8FE-44FB-A20D-BC8A23EF0D51}" type="parTrans" cxnId="{50030277-45A0-41CB-A743-3EBFFEE7DE06}">
      <dgm:prSet/>
      <dgm:spPr/>
      <dgm:t>
        <a:bodyPr/>
        <a:lstStyle/>
        <a:p>
          <a:endParaRPr lang="en-US"/>
        </a:p>
      </dgm:t>
    </dgm:pt>
    <dgm:pt modelId="{48BD66D2-542C-4262-86BD-299D0596342E}" type="sibTrans" cxnId="{50030277-45A0-41CB-A743-3EBFFEE7DE06}">
      <dgm:prSet/>
      <dgm:spPr/>
      <dgm:t>
        <a:bodyPr/>
        <a:lstStyle/>
        <a:p>
          <a:endParaRPr lang="en-US"/>
        </a:p>
      </dgm:t>
    </dgm:pt>
    <dgm:pt modelId="{FB1ABE07-F31F-431B-975E-C34C580E72DA}">
      <dgm:prSet/>
      <dgm:spPr/>
      <dgm:t>
        <a:bodyPr/>
        <a:lstStyle/>
        <a:p>
          <a:pPr rtl="0"/>
          <a:r>
            <a:rPr lang="en-US"/>
            <a:t>Better results than previous </a:t>
          </a:r>
          <a:r>
            <a:rPr lang="en-US">
              <a:latin typeface="Century Gothic" panose="020B0502020202020204"/>
            </a:rPr>
            <a:t>similar cost</a:t>
          </a:r>
          <a:r>
            <a:rPr lang="en-US"/>
            <a:t> methods</a:t>
          </a:r>
        </a:p>
      </dgm:t>
    </dgm:pt>
    <dgm:pt modelId="{A074C94F-4E9D-45E8-9E24-4366F496F5A6}" type="parTrans" cxnId="{5360DFFB-98A3-4782-914A-C2421EFE8B74}">
      <dgm:prSet/>
      <dgm:spPr/>
      <dgm:t>
        <a:bodyPr/>
        <a:lstStyle/>
        <a:p>
          <a:endParaRPr lang="en-US"/>
        </a:p>
      </dgm:t>
    </dgm:pt>
    <dgm:pt modelId="{3ABAA9A7-D587-4A11-B273-9677ACF93195}" type="sibTrans" cxnId="{5360DFFB-98A3-4782-914A-C2421EFE8B74}">
      <dgm:prSet/>
      <dgm:spPr/>
      <dgm:t>
        <a:bodyPr/>
        <a:lstStyle/>
        <a:p>
          <a:endParaRPr lang="en-US"/>
        </a:p>
      </dgm:t>
    </dgm:pt>
    <dgm:pt modelId="{22FBB7AD-FCF5-4D49-8CD7-195D75902A3C}">
      <dgm:prSet/>
      <dgm:spPr/>
      <dgm:t>
        <a:bodyPr/>
        <a:lstStyle/>
        <a:p>
          <a:r>
            <a:rPr lang="en-US"/>
            <a:t>More accessible to researchers allows for higher quality research</a:t>
          </a:r>
        </a:p>
      </dgm:t>
    </dgm:pt>
    <dgm:pt modelId="{D499062A-8E9D-4BF9-8C70-DBD63D9DD665}" type="parTrans" cxnId="{0F5151F1-2FD7-4060-A320-570D0802501A}">
      <dgm:prSet/>
      <dgm:spPr/>
      <dgm:t>
        <a:bodyPr/>
        <a:lstStyle/>
        <a:p>
          <a:endParaRPr lang="en-US"/>
        </a:p>
      </dgm:t>
    </dgm:pt>
    <dgm:pt modelId="{5B9B24CC-BB9B-4031-8088-53FFD3755610}" type="sibTrans" cxnId="{0F5151F1-2FD7-4060-A320-570D0802501A}">
      <dgm:prSet/>
      <dgm:spPr/>
      <dgm:t>
        <a:bodyPr/>
        <a:lstStyle/>
        <a:p>
          <a:endParaRPr lang="en-US"/>
        </a:p>
      </dgm:t>
    </dgm:pt>
    <dgm:pt modelId="{7B57E04A-B1C5-294E-BBD6-153930541CCB}" type="pres">
      <dgm:prSet presAssocID="{A5DCB160-2CEC-491A-9A4B-CF0F656B3412}" presName="vert0" presStyleCnt="0">
        <dgm:presLayoutVars>
          <dgm:dir/>
          <dgm:animOne val="branch"/>
          <dgm:animLvl val="lvl"/>
        </dgm:presLayoutVars>
      </dgm:prSet>
      <dgm:spPr/>
    </dgm:pt>
    <dgm:pt modelId="{AB350020-BA35-F44D-B0B7-FE4F85F2EA98}" type="pres">
      <dgm:prSet presAssocID="{105144AA-09B7-4BAB-A6DC-9A9B6FFE706B}" presName="thickLine" presStyleLbl="alignNode1" presStyleIdx="0" presStyleCnt="4"/>
      <dgm:spPr/>
    </dgm:pt>
    <dgm:pt modelId="{00C01465-E100-D043-BE6B-F39BF691B3AC}" type="pres">
      <dgm:prSet presAssocID="{105144AA-09B7-4BAB-A6DC-9A9B6FFE706B}" presName="horz1" presStyleCnt="0"/>
      <dgm:spPr/>
    </dgm:pt>
    <dgm:pt modelId="{33A88E90-0D55-EE48-B4AA-B5D769C49BC0}" type="pres">
      <dgm:prSet presAssocID="{105144AA-09B7-4BAB-A6DC-9A9B6FFE706B}" presName="tx1" presStyleLbl="revTx" presStyleIdx="0" presStyleCnt="4"/>
      <dgm:spPr/>
    </dgm:pt>
    <dgm:pt modelId="{223D8936-FE4E-E145-A614-694827D9FD49}" type="pres">
      <dgm:prSet presAssocID="{105144AA-09B7-4BAB-A6DC-9A9B6FFE706B}" presName="vert1" presStyleCnt="0"/>
      <dgm:spPr/>
    </dgm:pt>
    <dgm:pt modelId="{652AD817-D3E4-FB4F-B619-D19924ED7716}" type="pres">
      <dgm:prSet presAssocID="{C69127B0-4E29-479F-8CE4-16471D9CF508}" presName="thickLine" presStyleLbl="alignNode1" presStyleIdx="1" presStyleCnt="4"/>
      <dgm:spPr/>
    </dgm:pt>
    <dgm:pt modelId="{DF3ACD58-E8ED-8249-9621-48021EF6E6D2}" type="pres">
      <dgm:prSet presAssocID="{C69127B0-4E29-479F-8CE4-16471D9CF508}" presName="horz1" presStyleCnt="0"/>
      <dgm:spPr/>
    </dgm:pt>
    <dgm:pt modelId="{AD58AB34-BA6F-5945-A994-B013E73B61E7}" type="pres">
      <dgm:prSet presAssocID="{C69127B0-4E29-479F-8CE4-16471D9CF508}" presName="tx1" presStyleLbl="revTx" presStyleIdx="1" presStyleCnt="4"/>
      <dgm:spPr/>
    </dgm:pt>
    <dgm:pt modelId="{86DCFDFF-8489-E045-85F2-5EE9F0C0053D}" type="pres">
      <dgm:prSet presAssocID="{C69127B0-4E29-479F-8CE4-16471D9CF508}" presName="vert1" presStyleCnt="0"/>
      <dgm:spPr/>
    </dgm:pt>
    <dgm:pt modelId="{1643FF7A-8B5A-7B40-B100-F9A14625755B}" type="pres">
      <dgm:prSet presAssocID="{FB1ABE07-F31F-431B-975E-C34C580E72DA}" presName="thickLine" presStyleLbl="alignNode1" presStyleIdx="2" presStyleCnt="4"/>
      <dgm:spPr/>
    </dgm:pt>
    <dgm:pt modelId="{E5363DAE-E577-784A-82DD-CDCC4CA46A0E}" type="pres">
      <dgm:prSet presAssocID="{FB1ABE07-F31F-431B-975E-C34C580E72DA}" presName="horz1" presStyleCnt="0"/>
      <dgm:spPr/>
    </dgm:pt>
    <dgm:pt modelId="{CBB22414-A0A3-DD43-B01B-88E65B5A2BFF}" type="pres">
      <dgm:prSet presAssocID="{FB1ABE07-F31F-431B-975E-C34C580E72DA}" presName="tx1" presStyleLbl="revTx" presStyleIdx="2" presStyleCnt="4"/>
      <dgm:spPr/>
    </dgm:pt>
    <dgm:pt modelId="{4BE4E615-A156-4947-A0B4-B554EF1740CB}" type="pres">
      <dgm:prSet presAssocID="{FB1ABE07-F31F-431B-975E-C34C580E72DA}" presName="vert1" presStyleCnt="0"/>
      <dgm:spPr/>
    </dgm:pt>
    <dgm:pt modelId="{DA9EBD7A-6030-DF47-881B-4DC6ADE581E5}" type="pres">
      <dgm:prSet presAssocID="{22FBB7AD-FCF5-4D49-8CD7-195D75902A3C}" presName="thickLine" presStyleLbl="alignNode1" presStyleIdx="3" presStyleCnt="4"/>
      <dgm:spPr/>
    </dgm:pt>
    <dgm:pt modelId="{4D0B29A8-0171-FA4F-AF14-74B2CDF451A7}" type="pres">
      <dgm:prSet presAssocID="{22FBB7AD-FCF5-4D49-8CD7-195D75902A3C}" presName="horz1" presStyleCnt="0"/>
      <dgm:spPr/>
    </dgm:pt>
    <dgm:pt modelId="{6750BA34-4369-1F45-BB29-27807BEFCF6F}" type="pres">
      <dgm:prSet presAssocID="{22FBB7AD-FCF5-4D49-8CD7-195D75902A3C}" presName="tx1" presStyleLbl="revTx" presStyleIdx="3" presStyleCnt="4"/>
      <dgm:spPr/>
    </dgm:pt>
    <dgm:pt modelId="{825C0B48-78E6-2F4B-BFCF-89157FEC811C}" type="pres">
      <dgm:prSet presAssocID="{22FBB7AD-FCF5-4D49-8CD7-195D75902A3C}" presName="vert1" presStyleCnt="0"/>
      <dgm:spPr/>
    </dgm:pt>
  </dgm:ptLst>
  <dgm:cxnLst>
    <dgm:cxn modelId="{E1BBE61D-B2CB-4D21-B96B-AB95114DEB3C}" srcId="{A5DCB160-2CEC-491A-9A4B-CF0F656B3412}" destId="{105144AA-09B7-4BAB-A6DC-9A9B6FFE706B}" srcOrd="0" destOrd="0" parTransId="{DE17BD77-2512-45C2-A073-B0A8DA48048C}" sibTransId="{D906E0DA-65A1-4CDC-AD04-20FB86FB7632}"/>
    <dgm:cxn modelId="{E48A7533-3F7B-6349-A69C-266353AAE3F9}" type="presOf" srcId="{22FBB7AD-FCF5-4D49-8CD7-195D75902A3C}" destId="{6750BA34-4369-1F45-BB29-27807BEFCF6F}" srcOrd="0" destOrd="0" presId="urn:microsoft.com/office/officeart/2008/layout/LinedList"/>
    <dgm:cxn modelId="{D4731250-196F-2045-8068-B8391D7494E3}" type="presOf" srcId="{FB1ABE07-F31F-431B-975E-C34C580E72DA}" destId="{CBB22414-A0A3-DD43-B01B-88E65B5A2BFF}" srcOrd="0" destOrd="0" presId="urn:microsoft.com/office/officeart/2008/layout/LinedList"/>
    <dgm:cxn modelId="{52797255-2810-CA48-8708-8B83D0E6FD01}" type="presOf" srcId="{A5DCB160-2CEC-491A-9A4B-CF0F656B3412}" destId="{7B57E04A-B1C5-294E-BBD6-153930541CCB}" srcOrd="0" destOrd="0" presId="urn:microsoft.com/office/officeart/2008/layout/LinedList"/>
    <dgm:cxn modelId="{50030277-45A0-41CB-A743-3EBFFEE7DE06}" srcId="{A5DCB160-2CEC-491A-9A4B-CF0F656B3412}" destId="{C69127B0-4E29-479F-8CE4-16471D9CF508}" srcOrd="1" destOrd="0" parTransId="{F103A323-B8FE-44FB-A20D-BC8A23EF0D51}" sibTransId="{48BD66D2-542C-4262-86BD-299D0596342E}"/>
    <dgm:cxn modelId="{5F5CC3C9-A0C7-1B41-9CB1-DD4A947B588B}" type="presOf" srcId="{105144AA-09B7-4BAB-A6DC-9A9B6FFE706B}" destId="{33A88E90-0D55-EE48-B4AA-B5D769C49BC0}" srcOrd="0" destOrd="0" presId="urn:microsoft.com/office/officeart/2008/layout/LinedList"/>
    <dgm:cxn modelId="{0F5151F1-2FD7-4060-A320-570D0802501A}" srcId="{A5DCB160-2CEC-491A-9A4B-CF0F656B3412}" destId="{22FBB7AD-FCF5-4D49-8CD7-195D75902A3C}" srcOrd="3" destOrd="0" parTransId="{D499062A-8E9D-4BF9-8C70-DBD63D9DD665}" sibTransId="{5B9B24CC-BB9B-4031-8088-53FFD3755610}"/>
    <dgm:cxn modelId="{F24AC0F2-5824-F547-8A6B-BF7129C0361C}" type="presOf" srcId="{C69127B0-4E29-479F-8CE4-16471D9CF508}" destId="{AD58AB34-BA6F-5945-A994-B013E73B61E7}" srcOrd="0" destOrd="0" presId="urn:microsoft.com/office/officeart/2008/layout/LinedList"/>
    <dgm:cxn modelId="{5360DFFB-98A3-4782-914A-C2421EFE8B74}" srcId="{A5DCB160-2CEC-491A-9A4B-CF0F656B3412}" destId="{FB1ABE07-F31F-431B-975E-C34C580E72DA}" srcOrd="2" destOrd="0" parTransId="{A074C94F-4E9D-45E8-9E24-4366F496F5A6}" sibTransId="{3ABAA9A7-D587-4A11-B273-9677ACF93195}"/>
    <dgm:cxn modelId="{BD0B0BA3-7FD4-0741-A52F-9D0543737421}" type="presParOf" srcId="{7B57E04A-B1C5-294E-BBD6-153930541CCB}" destId="{AB350020-BA35-F44D-B0B7-FE4F85F2EA98}" srcOrd="0" destOrd="0" presId="urn:microsoft.com/office/officeart/2008/layout/LinedList"/>
    <dgm:cxn modelId="{C838EB8A-51D5-0F43-8027-A80AAA53EE38}" type="presParOf" srcId="{7B57E04A-B1C5-294E-BBD6-153930541CCB}" destId="{00C01465-E100-D043-BE6B-F39BF691B3AC}" srcOrd="1" destOrd="0" presId="urn:microsoft.com/office/officeart/2008/layout/LinedList"/>
    <dgm:cxn modelId="{86468961-8AD9-D848-9A8A-58F50564788B}" type="presParOf" srcId="{00C01465-E100-D043-BE6B-F39BF691B3AC}" destId="{33A88E90-0D55-EE48-B4AA-B5D769C49BC0}" srcOrd="0" destOrd="0" presId="urn:microsoft.com/office/officeart/2008/layout/LinedList"/>
    <dgm:cxn modelId="{DE94B720-FC46-C74A-A014-1400EBE851DC}" type="presParOf" srcId="{00C01465-E100-D043-BE6B-F39BF691B3AC}" destId="{223D8936-FE4E-E145-A614-694827D9FD49}" srcOrd="1" destOrd="0" presId="urn:microsoft.com/office/officeart/2008/layout/LinedList"/>
    <dgm:cxn modelId="{6E108851-5715-F44D-90B1-C2A1C616DC5B}" type="presParOf" srcId="{7B57E04A-B1C5-294E-BBD6-153930541CCB}" destId="{652AD817-D3E4-FB4F-B619-D19924ED7716}" srcOrd="2" destOrd="0" presId="urn:microsoft.com/office/officeart/2008/layout/LinedList"/>
    <dgm:cxn modelId="{8C880F99-B3F0-4A4E-9201-87E59233F5DB}" type="presParOf" srcId="{7B57E04A-B1C5-294E-BBD6-153930541CCB}" destId="{DF3ACD58-E8ED-8249-9621-48021EF6E6D2}" srcOrd="3" destOrd="0" presId="urn:microsoft.com/office/officeart/2008/layout/LinedList"/>
    <dgm:cxn modelId="{DB79DE1D-6299-DD47-9FD7-352D892EE943}" type="presParOf" srcId="{DF3ACD58-E8ED-8249-9621-48021EF6E6D2}" destId="{AD58AB34-BA6F-5945-A994-B013E73B61E7}" srcOrd="0" destOrd="0" presId="urn:microsoft.com/office/officeart/2008/layout/LinedList"/>
    <dgm:cxn modelId="{875CFAD6-B703-B04B-B7C3-763250F5C045}" type="presParOf" srcId="{DF3ACD58-E8ED-8249-9621-48021EF6E6D2}" destId="{86DCFDFF-8489-E045-85F2-5EE9F0C0053D}" srcOrd="1" destOrd="0" presId="urn:microsoft.com/office/officeart/2008/layout/LinedList"/>
    <dgm:cxn modelId="{935D65B9-9C5E-C342-B679-CEEAFFCB3E87}" type="presParOf" srcId="{7B57E04A-B1C5-294E-BBD6-153930541CCB}" destId="{1643FF7A-8B5A-7B40-B100-F9A14625755B}" srcOrd="4" destOrd="0" presId="urn:microsoft.com/office/officeart/2008/layout/LinedList"/>
    <dgm:cxn modelId="{BD02FCCB-78E2-5F41-902C-50E5305CA103}" type="presParOf" srcId="{7B57E04A-B1C5-294E-BBD6-153930541CCB}" destId="{E5363DAE-E577-784A-82DD-CDCC4CA46A0E}" srcOrd="5" destOrd="0" presId="urn:microsoft.com/office/officeart/2008/layout/LinedList"/>
    <dgm:cxn modelId="{69DCF868-B195-A642-A21E-BA25D7B72630}" type="presParOf" srcId="{E5363DAE-E577-784A-82DD-CDCC4CA46A0E}" destId="{CBB22414-A0A3-DD43-B01B-88E65B5A2BFF}" srcOrd="0" destOrd="0" presId="urn:microsoft.com/office/officeart/2008/layout/LinedList"/>
    <dgm:cxn modelId="{9A3A16BB-0CCB-B346-BC40-61A9AEE01DDD}" type="presParOf" srcId="{E5363DAE-E577-784A-82DD-CDCC4CA46A0E}" destId="{4BE4E615-A156-4947-A0B4-B554EF1740CB}" srcOrd="1" destOrd="0" presId="urn:microsoft.com/office/officeart/2008/layout/LinedList"/>
    <dgm:cxn modelId="{76672C60-8288-7945-ADDF-89F06909C4D0}" type="presParOf" srcId="{7B57E04A-B1C5-294E-BBD6-153930541CCB}" destId="{DA9EBD7A-6030-DF47-881B-4DC6ADE581E5}" srcOrd="6" destOrd="0" presId="urn:microsoft.com/office/officeart/2008/layout/LinedList"/>
    <dgm:cxn modelId="{3293A1EF-2FBE-964F-88B5-3F0F207800CD}" type="presParOf" srcId="{7B57E04A-B1C5-294E-BBD6-153930541CCB}" destId="{4D0B29A8-0171-FA4F-AF14-74B2CDF451A7}" srcOrd="7" destOrd="0" presId="urn:microsoft.com/office/officeart/2008/layout/LinedList"/>
    <dgm:cxn modelId="{7C8B5689-B8C8-8C4E-B583-15AB64FE2960}" type="presParOf" srcId="{4D0B29A8-0171-FA4F-AF14-74B2CDF451A7}" destId="{6750BA34-4369-1F45-BB29-27807BEFCF6F}" srcOrd="0" destOrd="0" presId="urn:microsoft.com/office/officeart/2008/layout/LinedList"/>
    <dgm:cxn modelId="{70FD6D1A-6DAC-1A43-B6C1-4956EB37B019}" type="presParOf" srcId="{4D0B29A8-0171-FA4F-AF14-74B2CDF451A7}" destId="{825C0B48-78E6-2F4B-BFCF-89157FEC811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142980-0811-9240-8BFC-538EFA9AD417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8043B0-E279-D94E-B63E-299FE0546D2E}">
      <dgm:prSet phldrT="[Text]"/>
      <dgm:spPr/>
      <dgm:t>
        <a:bodyPr/>
        <a:lstStyle/>
        <a:p>
          <a:pPr>
            <a:defRPr cap="all"/>
          </a:pPr>
          <a:r>
            <a:rPr lang="en-US"/>
            <a:t>Homopolymers &gt;10 bp</a:t>
          </a:r>
        </a:p>
      </dgm:t>
    </dgm:pt>
    <dgm:pt modelId="{50772BE6-F47F-4C4F-9B4B-F87C8D92DD50}" type="parTrans" cxnId="{24173D01-0CFC-E949-B519-D14D65FF6575}">
      <dgm:prSet/>
      <dgm:spPr/>
      <dgm:t>
        <a:bodyPr/>
        <a:lstStyle/>
        <a:p>
          <a:endParaRPr lang="en-US"/>
        </a:p>
      </dgm:t>
    </dgm:pt>
    <dgm:pt modelId="{31BF0647-A1A7-E64C-8096-C02475AA6F1D}" type="sibTrans" cxnId="{24173D01-0CFC-E949-B519-D14D65FF6575}">
      <dgm:prSet/>
      <dgm:spPr/>
      <dgm:t>
        <a:bodyPr/>
        <a:lstStyle/>
        <a:p>
          <a:endParaRPr lang="en-US"/>
        </a:p>
      </dgm:t>
    </dgm:pt>
    <dgm:pt modelId="{5BE2D651-7F9A-FC4A-81BF-BDAFEAAB580D}">
      <dgm:prSet phldrT="[Text]"/>
      <dgm:spPr/>
      <dgm:t>
        <a:bodyPr/>
        <a:lstStyle/>
        <a:p>
          <a:pPr>
            <a:defRPr cap="all"/>
          </a:pPr>
          <a:r>
            <a:rPr lang="en-US" dirty="0"/>
            <a:t>Low coverage bins still require </a:t>
          </a:r>
          <a:r>
            <a:rPr lang="en-US" dirty="0" err="1"/>
            <a:t>illumina</a:t>
          </a:r>
          <a:r>
            <a:rPr lang="en-US" dirty="0"/>
            <a:t> polishing </a:t>
          </a:r>
        </a:p>
      </dgm:t>
    </dgm:pt>
    <dgm:pt modelId="{22D47420-2C3C-7840-B638-1F5DBFF3D4E2}" type="parTrans" cxnId="{9067883F-1AEA-0746-A634-8649EB3F40CF}">
      <dgm:prSet/>
      <dgm:spPr/>
      <dgm:t>
        <a:bodyPr/>
        <a:lstStyle/>
        <a:p>
          <a:endParaRPr lang="en-US"/>
        </a:p>
      </dgm:t>
    </dgm:pt>
    <dgm:pt modelId="{1870827A-67B2-DD46-9DB3-44AA0EA177BD}" type="sibTrans" cxnId="{9067883F-1AEA-0746-A634-8649EB3F40CF}">
      <dgm:prSet/>
      <dgm:spPr/>
      <dgm:t>
        <a:bodyPr/>
        <a:lstStyle/>
        <a:p>
          <a:endParaRPr lang="en-US"/>
        </a:p>
      </dgm:t>
    </dgm:pt>
    <dgm:pt modelId="{3379FA77-8F60-8C4C-8466-9675B6F9DEDC}">
      <dgm:prSet/>
      <dgm:spPr/>
      <dgm:t>
        <a:bodyPr/>
        <a:lstStyle/>
        <a:p>
          <a:r>
            <a:rPr lang="en-US"/>
            <a:t>LOWER THROUGHPUT THAN R9</a:t>
          </a:r>
        </a:p>
      </dgm:t>
    </dgm:pt>
    <dgm:pt modelId="{FC6C6464-E2FF-F740-BD35-884F446FD5DD}" type="parTrans" cxnId="{C19B6506-AA5C-0A46-8028-D897A2B5551B}">
      <dgm:prSet/>
      <dgm:spPr/>
      <dgm:t>
        <a:bodyPr/>
        <a:lstStyle/>
        <a:p>
          <a:endParaRPr lang="en-US"/>
        </a:p>
      </dgm:t>
    </dgm:pt>
    <dgm:pt modelId="{9346FAE6-B687-CE45-A0E4-369CBCA650CD}" type="sibTrans" cxnId="{C19B6506-AA5C-0A46-8028-D897A2B5551B}">
      <dgm:prSet/>
      <dgm:spPr/>
      <dgm:t>
        <a:bodyPr/>
        <a:lstStyle/>
        <a:p>
          <a:endParaRPr lang="en-US"/>
        </a:p>
      </dgm:t>
    </dgm:pt>
    <dgm:pt modelId="{126809A8-58A5-B94A-88A8-FB89716D8863}" type="pres">
      <dgm:prSet presAssocID="{0F142980-0811-9240-8BFC-538EFA9AD417}" presName="Name0" presStyleCnt="0">
        <dgm:presLayoutVars>
          <dgm:dir/>
          <dgm:animLvl val="lvl"/>
          <dgm:resizeHandles val="exact"/>
        </dgm:presLayoutVars>
      </dgm:prSet>
      <dgm:spPr/>
    </dgm:pt>
    <dgm:pt modelId="{DB4D74F7-8ABD-5E4F-9587-8BEDE1EB5963}" type="pres">
      <dgm:prSet presAssocID="{8B8043B0-E279-D94E-B63E-299FE0546D2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0DCE85D-9C04-2144-933E-086E728B25DB}" type="pres">
      <dgm:prSet presAssocID="{31BF0647-A1A7-E64C-8096-C02475AA6F1D}" presName="parTxOnlySpace" presStyleCnt="0"/>
      <dgm:spPr/>
    </dgm:pt>
    <dgm:pt modelId="{C892FAD6-3B69-CB4E-9AD1-D2209BC25B34}" type="pres">
      <dgm:prSet presAssocID="{5BE2D651-7F9A-FC4A-81BF-BDAFEAAB580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5D75ABE-AFE6-854A-BF36-8E555240E422}" type="pres">
      <dgm:prSet presAssocID="{1870827A-67B2-DD46-9DB3-44AA0EA177BD}" presName="parTxOnlySpace" presStyleCnt="0"/>
      <dgm:spPr/>
    </dgm:pt>
    <dgm:pt modelId="{C8E1B978-6BA3-BD45-B0EF-666E03327684}" type="pres">
      <dgm:prSet presAssocID="{3379FA77-8F60-8C4C-8466-9675B6F9DED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4173D01-0CFC-E949-B519-D14D65FF6575}" srcId="{0F142980-0811-9240-8BFC-538EFA9AD417}" destId="{8B8043B0-E279-D94E-B63E-299FE0546D2E}" srcOrd="0" destOrd="0" parTransId="{50772BE6-F47F-4C4F-9B4B-F87C8D92DD50}" sibTransId="{31BF0647-A1A7-E64C-8096-C02475AA6F1D}"/>
    <dgm:cxn modelId="{C19B6506-AA5C-0A46-8028-D897A2B5551B}" srcId="{0F142980-0811-9240-8BFC-538EFA9AD417}" destId="{3379FA77-8F60-8C4C-8466-9675B6F9DEDC}" srcOrd="2" destOrd="0" parTransId="{FC6C6464-E2FF-F740-BD35-884F446FD5DD}" sibTransId="{9346FAE6-B687-CE45-A0E4-369CBCA650CD}"/>
    <dgm:cxn modelId="{9067883F-1AEA-0746-A634-8649EB3F40CF}" srcId="{0F142980-0811-9240-8BFC-538EFA9AD417}" destId="{5BE2D651-7F9A-FC4A-81BF-BDAFEAAB580D}" srcOrd="1" destOrd="0" parTransId="{22D47420-2C3C-7840-B638-1F5DBFF3D4E2}" sibTransId="{1870827A-67B2-DD46-9DB3-44AA0EA177BD}"/>
    <dgm:cxn modelId="{C2E82748-D4DB-C04D-B9F0-4A21BA820C43}" type="presOf" srcId="{5BE2D651-7F9A-FC4A-81BF-BDAFEAAB580D}" destId="{C892FAD6-3B69-CB4E-9AD1-D2209BC25B34}" srcOrd="0" destOrd="0" presId="urn:microsoft.com/office/officeart/2005/8/layout/chevron1"/>
    <dgm:cxn modelId="{20C75C72-208E-AD42-AFC8-58FB7684C14B}" type="presOf" srcId="{8B8043B0-E279-D94E-B63E-299FE0546D2E}" destId="{DB4D74F7-8ABD-5E4F-9587-8BEDE1EB5963}" srcOrd="0" destOrd="0" presId="urn:microsoft.com/office/officeart/2005/8/layout/chevron1"/>
    <dgm:cxn modelId="{CF5668B3-AE4E-C543-8166-BD0527FCDDBC}" type="presOf" srcId="{3379FA77-8F60-8C4C-8466-9675B6F9DEDC}" destId="{C8E1B978-6BA3-BD45-B0EF-666E03327684}" srcOrd="0" destOrd="0" presId="urn:microsoft.com/office/officeart/2005/8/layout/chevron1"/>
    <dgm:cxn modelId="{E86DC1D2-92C3-C342-B45D-EF15317857FE}" type="presOf" srcId="{0F142980-0811-9240-8BFC-538EFA9AD417}" destId="{126809A8-58A5-B94A-88A8-FB89716D8863}" srcOrd="0" destOrd="0" presId="urn:microsoft.com/office/officeart/2005/8/layout/chevron1"/>
    <dgm:cxn modelId="{0A045D66-B7AB-064B-AEC6-71C28A147C42}" type="presParOf" srcId="{126809A8-58A5-B94A-88A8-FB89716D8863}" destId="{DB4D74F7-8ABD-5E4F-9587-8BEDE1EB5963}" srcOrd="0" destOrd="0" presId="urn:microsoft.com/office/officeart/2005/8/layout/chevron1"/>
    <dgm:cxn modelId="{0D8AD144-8175-4840-A539-DD11C25B7E63}" type="presParOf" srcId="{126809A8-58A5-B94A-88A8-FB89716D8863}" destId="{80DCE85D-9C04-2144-933E-086E728B25DB}" srcOrd="1" destOrd="0" presId="urn:microsoft.com/office/officeart/2005/8/layout/chevron1"/>
    <dgm:cxn modelId="{506681A4-ED0E-804D-86DC-182338E35A26}" type="presParOf" srcId="{126809A8-58A5-B94A-88A8-FB89716D8863}" destId="{C892FAD6-3B69-CB4E-9AD1-D2209BC25B34}" srcOrd="2" destOrd="0" presId="urn:microsoft.com/office/officeart/2005/8/layout/chevron1"/>
    <dgm:cxn modelId="{39AF1273-4674-BE44-BF3B-B78114D16F8B}" type="presParOf" srcId="{126809A8-58A5-B94A-88A8-FB89716D8863}" destId="{E5D75ABE-AFE6-854A-BF36-8E555240E422}" srcOrd="3" destOrd="0" presId="urn:microsoft.com/office/officeart/2005/8/layout/chevron1"/>
    <dgm:cxn modelId="{7AF1A67E-AD5D-FE4C-B244-6A25DABFE3BD}" type="presParOf" srcId="{126809A8-58A5-B94A-88A8-FB89716D8863}" destId="{C8E1B978-6BA3-BD45-B0EF-666E0332768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7C509F-D69B-42A5-88D8-C6ED41A62B4F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54E783F-3FD8-44CF-ACED-42E7205B4A15}">
      <dgm:prSet/>
      <dgm:spPr/>
      <dgm:t>
        <a:bodyPr/>
        <a:lstStyle/>
        <a:p>
          <a:r>
            <a:rPr lang="en-US"/>
            <a:t>Limited range of metagenomic samples</a:t>
          </a:r>
        </a:p>
      </dgm:t>
    </dgm:pt>
    <dgm:pt modelId="{5E5E10C3-BD81-4C67-8A8D-8E342EE38A3D}" type="parTrans" cxnId="{A85F626F-F580-4CBE-9178-FF44149EB827}">
      <dgm:prSet/>
      <dgm:spPr/>
      <dgm:t>
        <a:bodyPr/>
        <a:lstStyle/>
        <a:p>
          <a:endParaRPr lang="en-US"/>
        </a:p>
      </dgm:t>
    </dgm:pt>
    <dgm:pt modelId="{745DF520-22CC-4CDA-80B4-1E22174FF792}" type="sibTrans" cxnId="{A85F626F-F580-4CBE-9178-FF44149EB827}">
      <dgm:prSet/>
      <dgm:spPr/>
      <dgm:t>
        <a:bodyPr/>
        <a:lstStyle/>
        <a:p>
          <a:endParaRPr lang="en-US"/>
        </a:p>
      </dgm:t>
    </dgm:pt>
    <dgm:pt modelId="{9F73E86F-9D6A-44BF-8BD8-B48E51D62C38}">
      <dgm:prSet/>
      <dgm:spPr/>
      <dgm:t>
        <a:bodyPr/>
        <a:lstStyle/>
        <a:p>
          <a:r>
            <a:rPr lang="en-US"/>
            <a:t>Some apple to oranges comparison</a:t>
          </a:r>
        </a:p>
      </dgm:t>
    </dgm:pt>
    <dgm:pt modelId="{8D09FEF0-8E31-440D-ADD4-F0FC742FDEC1}" type="parTrans" cxnId="{8E86EE81-C6CD-4B85-BB43-C9D1AE94BDD1}">
      <dgm:prSet/>
      <dgm:spPr/>
      <dgm:t>
        <a:bodyPr/>
        <a:lstStyle/>
        <a:p>
          <a:endParaRPr lang="en-US"/>
        </a:p>
      </dgm:t>
    </dgm:pt>
    <dgm:pt modelId="{B3923592-9467-419D-AFF9-2CCD5891E6A6}" type="sibTrans" cxnId="{8E86EE81-C6CD-4B85-BB43-C9D1AE94BDD1}">
      <dgm:prSet/>
      <dgm:spPr/>
      <dgm:t>
        <a:bodyPr/>
        <a:lstStyle/>
        <a:p>
          <a:endParaRPr lang="en-US"/>
        </a:p>
      </dgm:t>
    </dgm:pt>
    <dgm:pt modelId="{126E9DA1-2F30-4F12-90FE-558596B9D8D1}" type="pres">
      <dgm:prSet presAssocID="{E87C509F-D69B-42A5-88D8-C6ED41A62B4F}" presName="vert0" presStyleCnt="0">
        <dgm:presLayoutVars>
          <dgm:dir/>
          <dgm:animOne val="branch"/>
          <dgm:animLvl val="lvl"/>
        </dgm:presLayoutVars>
      </dgm:prSet>
      <dgm:spPr/>
    </dgm:pt>
    <dgm:pt modelId="{A1FA9964-B360-4104-8482-45795377EE2C}" type="pres">
      <dgm:prSet presAssocID="{C54E783F-3FD8-44CF-ACED-42E7205B4A15}" presName="thickLine" presStyleLbl="alignNode1" presStyleIdx="0" presStyleCnt="2"/>
      <dgm:spPr/>
    </dgm:pt>
    <dgm:pt modelId="{2C9A22C7-76ED-4C01-8620-1073320AF71E}" type="pres">
      <dgm:prSet presAssocID="{C54E783F-3FD8-44CF-ACED-42E7205B4A15}" presName="horz1" presStyleCnt="0"/>
      <dgm:spPr/>
    </dgm:pt>
    <dgm:pt modelId="{7494B7CB-4AA6-440F-8FDC-7F1E5C2D7EFD}" type="pres">
      <dgm:prSet presAssocID="{C54E783F-3FD8-44CF-ACED-42E7205B4A15}" presName="tx1" presStyleLbl="revTx" presStyleIdx="0" presStyleCnt="2"/>
      <dgm:spPr/>
    </dgm:pt>
    <dgm:pt modelId="{2C15E269-3BE0-4D63-AC8E-0937AB482B40}" type="pres">
      <dgm:prSet presAssocID="{C54E783F-3FD8-44CF-ACED-42E7205B4A15}" presName="vert1" presStyleCnt="0"/>
      <dgm:spPr/>
    </dgm:pt>
    <dgm:pt modelId="{A5DEE30A-2BF1-48E9-BF44-265923B2185B}" type="pres">
      <dgm:prSet presAssocID="{9F73E86F-9D6A-44BF-8BD8-B48E51D62C38}" presName="thickLine" presStyleLbl="alignNode1" presStyleIdx="1" presStyleCnt="2"/>
      <dgm:spPr/>
    </dgm:pt>
    <dgm:pt modelId="{51AB5461-DDB9-4439-8D47-F39E2EC226F9}" type="pres">
      <dgm:prSet presAssocID="{9F73E86F-9D6A-44BF-8BD8-B48E51D62C38}" presName="horz1" presStyleCnt="0"/>
      <dgm:spPr/>
    </dgm:pt>
    <dgm:pt modelId="{35E99C4E-B46D-429E-A41D-6757DA3FD0AE}" type="pres">
      <dgm:prSet presAssocID="{9F73E86F-9D6A-44BF-8BD8-B48E51D62C38}" presName="tx1" presStyleLbl="revTx" presStyleIdx="1" presStyleCnt="2"/>
      <dgm:spPr/>
    </dgm:pt>
    <dgm:pt modelId="{1BADCB5D-FB86-431B-BCCC-71A2C017BCBC}" type="pres">
      <dgm:prSet presAssocID="{9F73E86F-9D6A-44BF-8BD8-B48E51D62C38}" presName="vert1" presStyleCnt="0"/>
      <dgm:spPr/>
    </dgm:pt>
  </dgm:ptLst>
  <dgm:cxnLst>
    <dgm:cxn modelId="{A85F626F-F580-4CBE-9178-FF44149EB827}" srcId="{E87C509F-D69B-42A5-88D8-C6ED41A62B4F}" destId="{C54E783F-3FD8-44CF-ACED-42E7205B4A15}" srcOrd="0" destOrd="0" parTransId="{5E5E10C3-BD81-4C67-8A8D-8E342EE38A3D}" sibTransId="{745DF520-22CC-4CDA-80B4-1E22174FF792}"/>
    <dgm:cxn modelId="{8E86EE81-C6CD-4B85-BB43-C9D1AE94BDD1}" srcId="{E87C509F-D69B-42A5-88D8-C6ED41A62B4F}" destId="{9F73E86F-9D6A-44BF-8BD8-B48E51D62C38}" srcOrd="1" destOrd="0" parTransId="{8D09FEF0-8E31-440D-ADD4-F0FC742FDEC1}" sibTransId="{B3923592-9467-419D-AFF9-2CCD5891E6A6}"/>
    <dgm:cxn modelId="{5E941D84-C0AE-2E42-9CAF-E26A810CDDD0}" type="presOf" srcId="{9F73E86F-9D6A-44BF-8BD8-B48E51D62C38}" destId="{35E99C4E-B46D-429E-A41D-6757DA3FD0AE}" srcOrd="0" destOrd="0" presId="urn:microsoft.com/office/officeart/2008/layout/LinedList"/>
    <dgm:cxn modelId="{C6934088-830E-7B4C-B274-3EBCE675C670}" type="presOf" srcId="{C54E783F-3FD8-44CF-ACED-42E7205B4A15}" destId="{7494B7CB-4AA6-440F-8FDC-7F1E5C2D7EFD}" srcOrd="0" destOrd="0" presId="urn:microsoft.com/office/officeart/2008/layout/LinedList"/>
    <dgm:cxn modelId="{9C973691-B351-6848-9667-46403680124B}" type="presOf" srcId="{E87C509F-D69B-42A5-88D8-C6ED41A62B4F}" destId="{126E9DA1-2F30-4F12-90FE-558596B9D8D1}" srcOrd="0" destOrd="0" presId="urn:microsoft.com/office/officeart/2008/layout/LinedList"/>
    <dgm:cxn modelId="{5B3B50B1-DA39-8A4B-BFAA-7508C3634532}" type="presParOf" srcId="{126E9DA1-2F30-4F12-90FE-558596B9D8D1}" destId="{A1FA9964-B360-4104-8482-45795377EE2C}" srcOrd="0" destOrd="0" presId="urn:microsoft.com/office/officeart/2008/layout/LinedList"/>
    <dgm:cxn modelId="{EF875129-E84E-464A-BC65-93B8E843D4BA}" type="presParOf" srcId="{126E9DA1-2F30-4F12-90FE-558596B9D8D1}" destId="{2C9A22C7-76ED-4C01-8620-1073320AF71E}" srcOrd="1" destOrd="0" presId="urn:microsoft.com/office/officeart/2008/layout/LinedList"/>
    <dgm:cxn modelId="{FF7DEC59-690F-0D4C-80AE-6D52D5B0CB4C}" type="presParOf" srcId="{2C9A22C7-76ED-4C01-8620-1073320AF71E}" destId="{7494B7CB-4AA6-440F-8FDC-7F1E5C2D7EFD}" srcOrd="0" destOrd="0" presId="urn:microsoft.com/office/officeart/2008/layout/LinedList"/>
    <dgm:cxn modelId="{48C6EFF8-4CB1-C64D-82D2-050D0A8D982C}" type="presParOf" srcId="{2C9A22C7-76ED-4C01-8620-1073320AF71E}" destId="{2C15E269-3BE0-4D63-AC8E-0937AB482B40}" srcOrd="1" destOrd="0" presId="urn:microsoft.com/office/officeart/2008/layout/LinedList"/>
    <dgm:cxn modelId="{E3D3069D-C36A-834E-B02A-B1E8E9D67DA5}" type="presParOf" srcId="{126E9DA1-2F30-4F12-90FE-558596B9D8D1}" destId="{A5DEE30A-2BF1-48E9-BF44-265923B2185B}" srcOrd="2" destOrd="0" presId="urn:microsoft.com/office/officeart/2008/layout/LinedList"/>
    <dgm:cxn modelId="{8B2B54CD-74A7-1143-A8D9-C39665C99101}" type="presParOf" srcId="{126E9DA1-2F30-4F12-90FE-558596B9D8D1}" destId="{51AB5461-DDB9-4439-8D47-F39E2EC226F9}" srcOrd="3" destOrd="0" presId="urn:microsoft.com/office/officeart/2008/layout/LinedList"/>
    <dgm:cxn modelId="{9D114213-DE86-8A4B-9BBE-13C887441BDF}" type="presParOf" srcId="{51AB5461-DDB9-4439-8D47-F39E2EC226F9}" destId="{35E99C4E-B46D-429E-A41D-6757DA3FD0AE}" srcOrd="0" destOrd="0" presId="urn:microsoft.com/office/officeart/2008/layout/LinedList"/>
    <dgm:cxn modelId="{843ED39D-C913-1746-97A4-7D39DFCE6D30}" type="presParOf" srcId="{51AB5461-DDB9-4439-8D47-F39E2EC226F9}" destId="{1BADCB5D-FB86-431B-BCCC-71A2C017BCB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391ED-BBB5-6741-87F7-A8CD8974446A}">
      <dsp:nvSpPr>
        <dsp:cNvPr id="0" name=""/>
        <dsp:cNvSpPr/>
      </dsp:nvSpPr>
      <dsp:spPr>
        <a:xfrm rot="10800000">
          <a:off x="1363785" y="1900"/>
          <a:ext cx="4465869" cy="9556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434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Illumina</a:t>
          </a:r>
        </a:p>
      </dsp:txBody>
      <dsp:txXfrm rot="10800000">
        <a:off x="1602708" y="1900"/>
        <a:ext cx="4226946" cy="955693"/>
      </dsp:txXfrm>
    </dsp:sp>
    <dsp:sp modelId="{FC0CE210-92ED-D443-A018-35AE1655775A}">
      <dsp:nvSpPr>
        <dsp:cNvPr id="0" name=""/>
        <dsp:cNvSpPr/>
      </dsp:nvSpPr>
      <dsp:spPr>
        <a:xfrm>
          <a:off x="885938" y="1900"/>
          <a:ext cx="955693" cy="9556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173DB-33DB-5041-8333-A2A101BBF28D}">
      <dsp:nvSpPr>
        <dsp:cNvPr id="0" name=""/>
        <dsp:cNvSpPr/>
      </dsp:nvSpPr>
      <dsp:spPr>
        <a:xfrm rot="10800000">
          <a:off x="1363785" y="1242874"/>
          <a:ext cx="4465869" cy="9556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434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R.9.4.1 Nanopore</a:t>
          </a:r>
        </a:p>
      </dsp:txBody>
      <dsp:txXfrm rot="10800000">
        <a:off x="1602708" y="1242874"/>
        <a:ext cx="4226946" cy="955693"/>
      </dsp:txXfrm>
    </dsp:sp>
    <dsp:sp modelId="{414D849A-BD78-9942-B5D4-6529629CDA09}">
      <dsp:nvSpPr>
        <dsp:cNvPr id="0" name=""/>
        <dsp:cNvSpPr/>
      </dsp:nvSpPr>
      <dsp:spPr>
        <a:xfrm>
          <a:off x="885938" y="1242874"/>
          <a:ext cx="955693" cy="95569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64AE5-A5E4-394F-BEA3-636784D953E8}">
      <dsp:nvSpPr>
        <dsp:cNvPr id="0" name=""/>
        <dsp:cNvSpPr/>
      </dsp:nvSpPr>
      <dsp:spPr>
        <a:xfrm rot="10800000">
          <a:off x="1363785" y="2483849"/>
          <a:ext cx="4465869" cy="9556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434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PacBio HiFi</a:t>
          </a:r>
        </a:p>
      </dsp:txBody>
      <dsp:txXfrm rot="10800000">
        <a:off x="1602708" y="2483849"/>
        <a:ext cx="4226946" cy="955693"/>
      </dsp:txXfrm>
    </dsp:sp>
    <dsp:sp modelId="{F086904D-2A54-3740-AD96-832B37E7F445}">
      <dsp:nvSpPr>
        <dsp:cNvPr id="0" name=""/>
        <dsp:cNvSpPr/>
      </dsp:nvSpPr>
      <dsp:spPr>
        <a:xfrm>
          <a:off x="885938" y="2483849"/>
          <a:ext cx="955693" cy="95569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E798D-88BF-5A49-A988-BD35DE0374F9}">
      <dsp:nvSpPr>
        <dsp:cNvPr id="0" name=""/>
        <dsp:cNvSpPr/>
      </dsp:nvSpPr>
      <dsp:spPr>
        <a:xfrm>
          <a:off x="0" y="1307"/>
          <a:ext cx="112553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86C40-380C-6C41-B786-BAFCC6BA43D8}">
      <dsp:nvSpPr>
        <dsp:cNvPr id="0" name=""/>
        <dsp:cNvSpPr/>
      </dsp:nvSpPr>
      <dsp:spPr>
        <a:xfrm>
          <a:off x="0" y="1307"/>
          <a:ext cx="11255398" cy="8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Main improvement of R10.4 vs R9.4.1 is with homopolymer reads</a:t>
          </a:r>
        </a:p>
      </dsp:txBody>
      <dsp:txXfrm>
        <a:off x="0" y="1307"/>
        <a:ext cx="11255398" cy="891680"/>
      </dsp:txXfrm>
    </dsp:sp>
    <dsp:sp modelId="{AB5D2E59-D56B-A749-A3EA-6A84BEA2C5CF}">
      <dsp:nvSpPr>
        <dsp:cNvPr id="0" name=""/>
        <dsp:cNvSpPr/>
      </dsp:nvSpPr>
      <dsp:spPr>
        <a:xfrm>
          <a:off x="0" y="892987"/>
          <a:ext cx="112553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0CEFC-37B1-1F4C-A009-475D70EC1E11}">
      <dsp:nvSpPr>
        <dsp:cNvPr id="0" name=""/>
        <dsp:cNvSpPr/>
      </dsp:nvSpPr>
      <dsp:spPr>
        <a:xfrm>
          <a:off x="0" y="892987"/>
          <a:ext cx="11255398" cy="8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Improved accuracy with with homopolymers 10bp or less</a:t>
          </a:r>
        </a:p>
      </dsp:txBody>
      <dsp:txXfrm>
        <a:off x="0" y="892987"/>
        <a:ext cx="11255398" cy="891680"/>
      </dsp:txXfrm>
    </dsp:sp>
    <dsp:sp modelId="{797756DE-FDBE-224A-AAB6-79BE66D6877A}">
      <dsp:nvSpPr>
        <dsp:cNvPr id="0" name=""/>
        <dsp:cNvSpPr/>
      </dsp:nvSpPr>
      <dsp:spPr>
        <a:xfrm>
          <a:off x="0" y="1784668"/>
          <a:ext cx="112553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61140-0DE3-284B-8B39-5E84003FD0AF}">
      <dsp:nvSpPr>
        <dsp:cNvPr id="0" name=""/>
        <dsp:cNvSpPr/>
      </dsp:nvSpPr>
      <dsp:spPr>
        <a:xfrm>
          <a:off x="0" y="1784668"/>
          <a:ext cx="11255398" cy="8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Very few (~1%) genomes in this study contained homopolymers more than 10bp at regular frequency</a:t>
          </a:r>
        </a:p>
      </dsp:txBody>
      <dsp:txXfrm>
        <a:off x="0" y="1784668"/>
        <a:ext cx="11255398" cy="891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C5E71-63D4-4B8A-8C2F-F88FD818DC79}">
      <dsp:nvSpPr>
        <dsp:cNvPr id="0" name=""/>
        <dsp:cNvSpPr/>
      </dsp:nvSpPr>
      <dsp:spPr>
        <a:xfrm>
          <a:off x="624000" y="163717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F49FE-EAD1-423C-B109-4B93595357A7}">
      <dsp:nvSpPr>
        <dsp:cNvPr id="0" name=""/>
        <dsp:cNvSpPr/>
      </dsp:nvSpPr>
      <dsp:spPr>
        <a:xfrm>
          <a:off x="1004250" y="543968"/>
          <a:ext cx="1023749" cy="10237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4AEB71-DC7F-486F-9916-F7A0C0E37E89}">
      <dsp:nvSpPr>
        <dsp:cNvPr id="0" name=""/>
        <dsp:cNvSpPr/>
      </dsp:nvSpPr>
      <dsp:spPr>
        <a:xfrm>
          <a:off x="53625" y="2503718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More Economical</a:t>
          </a:r>
        </a:p>
      </dsp:txBody>
      <dsp:txXfrm>
        <a:off x="53625" y="2503718"/>
        <a:ext cx="2925000" cy="720000"/>
      </dsp:txXfrm>
    </dsp:sp>
    <dsp:sp modelId="{CCB15D2A-3C13-4E3E-93BA-E2E68025FDC0}">
      <dsp:nvSpPr>
        <dsp:cNvPr id="0" name=""/>
        <dsp:cNvSpPr/>
      </dsp:nvSpPr>
      <dsp:spPr>
        <a:xfrm>
          <a:off x="4060875" y="163717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253FC-88FF-4863-B81C-E2F3DA03AAB2}">
      <dsp:nvSpPr>
        <dsp:cNvPr id="0" name=""/>
        <dsp:cNvSpPr/>
      </dsp:nvSpPr>
      <dsp:spPr>
        <a:xfrm>
          <a:off x="4441125" y="543968"/>
          <a:ext cx="1023749" cy="10237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EBAB94-D7EC-4CB3-BFBE-1C351905D3F6}">
      <dsp:nvSpPr>
        <dsp:cNvPr id="0" name=""/>
        <dsp:cNvSpPr/>
      </dsp:nvSpPr>
      <dsp:spPr>
        <a:xfrm>
          <a:off x="3490500" y="2503718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Simplistic </a:t>
          </a:r>
        </a:p>
      </dsp:txBody>
      <dsp:txXfrm>
        <a:off x="3490500" y="2503718"/>
        <a:ext cx="2925000" cy="720000"/>
      </dsp:txXfrm>
    </dsp:sp>
    <dsp:sp modelId="{9F31CBED-10DB-4810-B28D-4F17BB51922E}">
      <dsp:nvSpPr>
        <dsp:cNvPr id="0" name=""/>
        <dsp:cNvSpPr/>
      </dsp:nvSpPr>
      <dsp:spPr>
        <a:xfrm>
          <a:off x="7497750" y="163717"/>
          <a:ext cx="1784250" cy="17842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4549F-99B8-4AF6-9688-A6CFA6732F00}">
      <dsp:nvSpPr>
        <dsp:cNvPr id="0" name=""/>
        <dsp:cNvSpPr/>
      </dsp:nvSpPr>
      <dsp:spPr>
        <a:xfrm>
          <a:off x="7878000" y="543968"/>
          <a:ext cx="1023749" cy="10237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3DD0B-AA76-4165-81E0-E27C23E2B93E}">
      <dsp:nvSpPr>
        <dsp:cNvPr id="0" name=""/>
        <dsp:cNvSpPr/>
      </dsp:nvSpPr>
      <dsp:spPr>
        <a:xfrm>
          <a:off x="6927375" y="2503718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Metagenomic Friendly</a:t>
          </a:r>
        </a:p>
      </dsp:txBody>
      <dsp:txXfrm>
        <a:off x="6927375" y="2503718"/>
        <a:ext cx="2925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50020-BA35-F44D-B0B7-FE4F85F2EA98}">
      <dsp:nvSpPr>
        <dsp:cNvPr id="0" name=""/>
        <dsp:cNvSpPr/>
      </dsp:nvSpPr>
      <dsp:spPr>
        <a:xfrm>
          <a:off x="0" y="0"/>
          <a:ext cx="604613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88E90-0D55-EE48-B4AA-B5D769C49BC0}">
      <dsp:nvSpPr>
        <dsp:cNvPr id="0" name=""/>
        <dsp:cNvSpPr/>
      </dsp:nvSpPr>
      <dsp:spPr>
        <a:xfrm>
          <a:off x="0" y="0"/>
          <a:ext cx="6046132" cy="1151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Oxford Nanopore 10.4 with high coverage produces results comparable to the accuracy standard, PacBio </a:t>
          </a:r>
          <a:r>
            <a:rPr lang="en-US" sz="2300" kern="1200">
              <a:latin typeface="Century Gothic" panose="020B0502020202020204"/>
            </a:rPr>
            <a:t>HiFi</a:t>
          </a:r>
          <a:endParaRPr lang="en-US" sz="2300" kern="1200"/>
        </a:p>
      </dsp:txBody>
      <dsp:txXfrm>
        <a:off x="0" y="0"/>
        <a:ext cx="6046132" cy="1151466"/>
      </dsp:txXfrm>
    </dsp:sp>
    <dsp:sp modelId="{652AD817-D3E4-FB4F-B619-D19924ED7716}">
      <dsp:nvSpPr>
        <dsp:cNvPr id="0" name=""/>
        <dsp:cNvSpPr/>
      </dsp:nvSpPr>
      <dsp:spPr>
        <a:xfrm>
          <a:off x="0" y="1151466"/>
          <a:ext cx="6046132" cy="0"/>
        </a:xfrm>
        <a:prstGeom prst="line">
          <a:avLst/>
        </a:prstGeom>
        <a:gradFill rotWithShape="0">
          <a:gsLst>
            <a:gs pos="0">
              <a:schemeClr val="accent5">
                <a:hueOff val="-225322"/>
                <a:satOff val="-6032"/>
                <a:lumOff val="-2092"/>
                <a:alphaOff val="0"/>
                <a:tint val="96000"/>
                <a:lumMod val="104000"/>
              </a:schemeClr>
            </a:gs>
            <a:gs pos="100000">
              <a:schemeClr val="accent5">
                <a:hueOff val="-225322"/>
                <a:satOff val="-6032"/>
                <a:lumOff val="-2092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225322"/>
              <a:satOff val="-6032"/>
              <a:lumOff val="-2092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58AB34-BA6F-5945-A994-B013E73B61E7}">
      <dsp:nvSpPr>
        <dsp:cNvPr id="0" name=""/>
        <dsp:cNvSpPr/>
      </dsp:nvSpPr>
      <dsp:spPr>
        <a:xfrm>
          <a:off x="0" y="1151466"/>
          <a:ext cx="6046132" cy="1151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Nanopore 10.4 is much more affordable than HiFi </a:t>
          </a:r>
        </a:p>
      </dsp:txBody>
      <dsp:txXfrm>
        <a:off x="0" y="1151466"/>
        <a:ext cx="6046132" cy="1151466"/>
      </dsp:txXfrm>
    </dsp:sp>
    <dsp:sp modelId="{1643FF7A-8B5A-7B40-B100-F9A14625755B}">
      <dsp:nvSpPr>
        <dsp:cNvPr id="0" name=""/>
        <dsp:cNvSpPr/>
      </dsp:nvSpPr>
      <dsp:spPr>
        <a:xfrm>
          <a:off x="0" y="2302933"/>
          <a:ext cx="6046132" cy="0"/>
        </a:xfrm>
        <a:prstGeom prst="line">
          <a:avLst/>
        </a:prstGeom>
        <a:gradFill rotWithShape="0">
          <a:gsLst>
            <a:gs pos="0">
              <a:schemeClr val="accent5">
                <a:hueOff val="-450643"/>
                <a:satOff val="-12063"/>
                <a:lumOff val="-4185"/>
                <a:alphaOff val="0"/>
                <a:tint val="96000"/>
                <a:lumMod val="104000"/>
              </a:schemeClr>
            </a:gs>
            <a:gs pos="100000">
              <a:schemeClr val="accent5">
                <a:hueOff val="-450643"/>
                <a:satOff val="-12063"/>
                <a:lumOff val="-4185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450643"/>
              <a:satOff val="-12063"/>
              <a:lumOff val="-4185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B22414-A0A3-DD43-B01B-88E65B5A2BFF}">
      <dsp:nvSpPr>
        <dsp:cNvPr id="0" name=""/>
        <dsp:cNvSpPr/>
      </dsp:nvSpPr>
      <dsp:spPr>
        <a:xfrm>
          <a:off x="0" y="2302933"/>
          <a:ext cx="6046132" cy="1151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Better results than previous </a:t>
          </a:r>
          <a:r>
            <a:rPr lang="en-US" sz="2300" kern="1200">
              <a:latin typeface="Century Gothic" panose="020B0502020202020204"/>
            </a:rPr>
            <a:t>similar cost</a:t>
          </a:r>
          <a:r>
            <a:rPr lang="en-US" sz="2300" kern="1200"/>
            <a:t> methods</a:t>
          </a:r>
        </a:p>
      </dsp:txBody>
      <dsp:txXfrm>
        <a:off x="0" y="2302933"/>
        <a:ext cx="6046132" cy="1151466"/>
      </dsp:txXfrm>
    </dsp:sp>
    <dsp:sp modelId="{DA9EBD7A-6030-DF47-881B-4DC6ADE581E5}">
      <dsp:nvSpPr>
        <dsp:cNvPr id="0" name=""/>
        <dsp:cNvSpPr/>
      </dsp:nvSpPr>
      <dsp:spPr>
        <a:xfrm>
          <a:off x="0" y="3454399"/>
          <a:ext cx="6046132" cy="0"/>
        </a:xfrm>
        <a:prstGeom prst="line">
          <a:avLst/>
        </a:prstGeom>
        <a:gradFill rotWithShape="0">
          <a:gsLst>
            <a:gs pos="0">
              <a:schemeClr val="accent5">
                <a:hueOff val="-675965"/>
                <a:satOff val="-18095"/>
                <a:lumOff val="-6277"/>
                <a:alphaOff val="0"/>
                <a:tint val="96000"/>
                <a:lumMod val="104000"/>
              </a:schemeClr>
            </a:gs>
            <a:gs pos="100000">
              <a:schemeClr val="accent5">
                <a:hueOff val="-675965"/>
                <a:satOff val="-18095"/>
                <a:lumOff val="-6277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-675965"/>
              <a:satOff val="-18095"/>
              <a:lumOff val="-6277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50BA34-4369-1F45-BB29-27807BEFCF6F}">
      <dsp:nvSpPr>
        <dsp:cNvPr id="0" name=""/>
        <dsp:cNvSpPr/>
      </dsp:nvSpPr>
      <dsp:spPr>
        <a:xfrm>
          <a:off x="0" y="3454399"/>
          <a:ext cx="6046132" cy="1151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More accessible to researchers allows for higher quality research</a:t>
          </a:r>
        </a:p>
      </dsp:txBody>
      <dsp:txXfrm>
        <a:off x="0" y="3454399"/>
        <a:ext cx="6046132" cy="11514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D74F7-8ABD-5E4F-9587-8BEDE1EB5963}">
      <dsp:nvSpPr>
        <dsp:cNvPr id="0" name=""/>
        <dsp:cNvSpPr/>
      </dsp:nvSpPr>
      <dsp:spPr>
        <a:xfrm>
          <a:off x="2907" y="886579"/>
          <a:ext cx="3542125" cy="141685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Homopolymers &gt;10 bp</a:t>
          </a:r>
        </a:p>
      </dsp:txBody>
      <dsp:txXfrm>
        <a:off x="711332" y="886579"/>
        <a:ext cx="2125275" cy="1416850"/>
      </dsp:txXfrm>
    </dsp:sp>
    <dsp:sp modelId="{C892FAD6-3B69-CB4E-9AD1-D2209BC25B34}">
      <dsp:nvSpPr>
        <dsp:cNvPr id="0" name=""/>
        <dsp:cNvSpPr/>
      </dsp:nvSpPr>
      <dsp:spPr>
        <a:xfrm>
          <a:off x="3190820" y="886579"/>
          <a:ext cx="3542125" cy="141685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Low coverage bins still require </a:t>
          </a:r>
          <a:r>
            <a:rPr lang="en-US" sz="1800" kern="1200" dirty="0" err="1"/>
            <a:t>illumina</a:t>
          </a:r>
          <a:r>
            <a:rPr lang="en-US" sz="1800" kern="1200" dirty="0"/>
            <a:t> polishing </a:t>
          </a:r>
        </a:p>
      </dsp:txBody>
      <dsp:txXfrm>
        <a:off x="3899245" y="886579"/>
        <a:ext cx="2125275" cy="1416850"/>
      </dsp:txXfrm>
    </dsp:sp>
    <dsp:sp modelId="{C8E1B978-6BA3-BD45-B0EF-666E03327684}">
      <dsp:nvSpPr>
        <dsp:cNvPr id="0" name=""/>
        <dsp:cNvSpPr/>
      </dsp:nvSpPr>
      <dsp:spPr>
        <a:xfrm>
          <a:off x="6378733" y="886579"/>
          <a:ext cx="3542125" cy="141685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LOWER THROUGHPUT THAN R9</a:t>
          </a:r>
        </a:p>
      </dsp:txBody>
      <dsp:txXfrm>
        <a:off x="7087158" y="886579"/>
        <a:ext cx="2125275" cy="14168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A9964-B360-4104-8482-45795377EE2C}">
      <dsp:nvSpPr>
        <dsp:cNvPr id="0" name=""/>
        <dsp:cNvSpPr/>
      </dsp:nvSpPr>
      <dsp:spPr>
        <a:xfrm>
          <a:off x="0" y="0"/>
          <a:ext cx="604613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94B7CB-4AA6-440F-8FDC-7F1E5C2D7EFD}">
      <dsp:nvSpPr>
        <dsp:cNvPr id="0" name=""/>
        <dsp:cNvSpPr/>
      </dsp:nvSpPr>
      <dsp:spPr>
        <a:xfrm>
          <a:off x="0" y="0"/>
          <a:ext cx="6046132" cy="2302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Limited range of metagenomic samples</a:t>
          </a:r>
        </a:p>
      </dsp:txBody>
      <dsp:txXfrm>
        <a:off x="0" y="0"/>
        <a:ext cx="6046132" cy="2302933"/>
      </dsp:txXfrm>
    </dsp:sp>
    <dsp:sp modelId="{A5DEE30A-2BF1-48E9-BF44-265923B2185B}">
      <dsp:nvSpPr>
        <dsp:cNvPr id="0" name=""/>
        <dsp:cNvSpPr/>
      </dsp:nvSpPr>
      <dsp:spPr>
        <a:xfrm>
          <a:off x="0" y="2302933"/>
          <a:ext cx="6046132" cy="0"/>
        </a:xfrm>
        <a:prstGeom prst="line">
          <a:avLst/>
        </a:prstGeom>
        <a:gradFill rotWithShape="0">
          <a:gsLst>
            <a:gs pos="0">
              <a:schemeClr val="accent2">
                <a:hueOff val="-490875"/>
                <a:satOff val="38812"/>
                <a:lumOff val="-784"/>
                <a:alphaOff val="0"/>
                <a:tint val="96000"/>
                <a:lumMod val="104000"/>
              </a:schemeClr>
            </a:gs>
            <a:gs pos="100000">
              <a:schemeClr val="accent2">
                <a:hueOff val="-490875"/>
                <a:satOff val="38812"/>
                <a:lumOff val="-784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490875"/>
              <a:satOff val="38812"/>
              <a:lumOff val="-784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E99C4E-B46D-429E-A41D-6757DA3FD0AE}">
      <dsp:nvSpPr>
        <dsp:cNvPr id="0" name=""/>
        <dsp:cNvSpPr/>
      </dsp:nvSpPr>
      <dsp:spPr>
        <a:xfrm>
          <a:off x="0" y="2302933"/>
          <a:ext cx="6046132" cy="2302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Some apple to oranges comparison</a:t>
          </a:r>
        </a:p>
      </dsp:txBody>
      <dsp:txXfrm>
        <a:off x="0" y="2302933"/>
        <a:ext cx="6046132" cy="2302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E547D-1406-4A6F-8F93-E441204CE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67F8A-B889-49B3-AC77-5DDF11A08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2889B-A0AC-4482-8592-5C96F230942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FD4F-C0E7-421C-AF77-6F9CC963C9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4AB9F-6726-4FB1-8769-82E23336C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29299-61FF-4B93-ADA6-2FD5975D6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7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B223-FFC0-462A-A3B8-EAA7CE0F8CB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49E9A-41F7-4779-A581-48A7C374A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30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1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6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67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0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90E2-7FCE-3BD2-47AE-89266DFC9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C0008-8BE8-00C2-9643-977D71E90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89021-84F4-BEDF-0410-D02AF3F6E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A6709-2B45-99B7-A987-D1400CDE5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0A788-DA0F-A9EF-787A-E41917C83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20BF4-8067-E33D-D0FA-CCAA071F5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C236CF-C8EE-A02F-F9B4-0C66B0C1C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C3886-2F3C-D66C-CD52-40792D019D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5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83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23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48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7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41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3496-77FF-E91C-70B3-2A275721A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0D8738-2B66-3014-6A28-001038743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92327-FB07-7EF8-A18B-3A36C435E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974B3-717B-57DC-47FC-30FEB4E79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2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0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1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69996-8ABC-0E72-D63B-D4CFDD108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392D9-B205-7D99-D3F5-1FD9EF522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8F8DD-FB7B-D83E-134E-D230A8757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E2D3A-4019-2F62-89AF-64A294B96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6C45D-96FF-F224-88FB-A71DE2E64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92070-F394-280C-B5B5-32610CD8B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9ED05-8F6E-11FE-92AB-6D39B599D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D56FD-0146-8471-2DD6-ED6BCC5B6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F263D-0938-7FA7-96F4-18EE30D88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FF57B-6593-1B16-A2B3-B507F0D72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57924-FC62-C04D-6249-49A1E9AC5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D6EEC-799C-8358-84B1-2FE2D5C81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10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FA67F-2B52-6EA6-9008-D749F5C1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C3D8DB-590B-5D65-2057-EA778BE9C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3A9E4-CBC7-3AAC-D55C-72009FB32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A8045-F554-1730-D20B-A5B8E5DAB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67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BA6DA-AD55-4400-A518-DF015AF8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AC8EA-8116-3C28-2FDA-30B360147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D8CD8-F414-114F-E433-3400AB6CE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C96DA-2391-78D1-62DE-FCF187594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1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0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9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3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81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02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1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3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4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4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1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7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9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7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8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96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noporetech.com/platform/accurac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doi.org/10.1038/s41592-022-01539-7" TargetMode="Externa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doi.org/10.1038/s41592-022-01539-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lickr.com/photos/sanofi-pasteur/5279644251/in/photostrea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hyperlink" Target="https://doi.org/10.1038/s41592-022-01539-7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doi.org/10.1038/s41592-022-01539-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8/s41592-022-01539-7" TargetMode="Externa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hyperlink" Target="https://doi.org/10.1038/s41592-022-01539-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cb.com/technology/hifi-sequencing/" TargetMode="External"/><Relationship Id="rId5" Type="http://schemas.openxmlformats.org/officeDocument/2006/relationships/hyperlink" Target="https://nanoporetech.com/platform/accuracy" TargetMode="External"/><Relationship Id="rId4" Type="http://schemas.openxmlformats.org/officeDocument/2006/relationships/hyperlink" Target="https://doi.org/10.1038/s41592-022-01539-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nio.com/no/vitenskap/mikroskopi-bilder/brucellose/petri-rett-innhold-ruges-inkubator-abortus-bakterier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www.flickr.com/photos/youbelonginlongmont/6359258189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disseccionari.blogspot.com/2017/01/fantasies-animades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EA87BC-3D8E-F974-3DEB-AB4A601FD347}"/>
              </a:ext>
            </a:extLst>
          </p:cNvPr>
          <p:cNvSpPr txBox="1"/>
          <p:nvPr/>
        </p:nvSpPr>
        <p:spPr>
          <a:xfrm>
            <a:off x="733777" y="6418112"/>
            <a:ext cx="875312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-apple-system"/>
              </a:rPr>
              <a:t>Parker Tyson – BSC4434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68866-EE6C-7B9E-99AC-8285595BCE1A}"/>
              </a:ext>
            </a:extLst>
          </p:cNvPr>
          <p:cNvSpPr txBox="1"/>
          <p:nvPr/>
        </p:nvSpPr>
        <p:spPr>
          <a:xfrm>
            <a:off x="730957" y="632178"/>
            <a:ext cx="10687754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-apple-system"/>
              </a:rPr>
              <a:t>Oxford Nanopore R10.4 long-read sequencing enables the generation of near-finished bacterial genomes from pure cultures and metagenomes without short-read or reference polishing. </a:t>
            </a:r>
            <a:endParaRPr lang="en-US" sz="2800" dirty="0">
              <a:latin typeface="Century Gothic" panose="020B0502020202020204"/>
            </a:endParaRPr>
          </a:p>
          <a:p>
            <a:endParaRPr lang="en-US" sz="2800" i="1" dirty="0">
              <a:latin typeface="-apple-system"/>
            </a:endParaRPr>
          </a:p>
          <a:p>
            <a:r>
              <a:rPr lang="en-US" sz="2800" dirty="0">
                <a:latin typeface="-apple-system"/>
              </a:rPr>
              <a:t>Mantas </a:t>
            </a:r>
            <a:r>
              <a:rPr lang="en-US" sz="2800" dirty="0" err="1">
                <a:latin typeface="-apple-system"/>
              </a:rPr>
              <a:t>Sereika</a:t>
            </a:r>
            <a:r>
              <a:rPr lang="en-US" sz="2800" dirty="0">
                <a:latin typeface="-apple-system"/>
              </a:rPr>
              <a:t>, Rasmus Hansen Kirkegaard, </a:t>
            </a:r>
            <a:r>
              <a:rPr lang="en-US" sz="2800" dirty="0" err="1">
                <a:latin typeface="-apple-system"/>
              </a:rPr>
              <a:t>Søren</a:t>
            </a:r>
            <a:r>
              <a:rPr lang="en-US" sz="2800" dirty="0">
                <a:latin typeface="-apple-system"/>
              </a:rPr>
              <a:t> Michael Karst, Thomas </a:t>
            </a:r>
            <a:r>
              <a:rPr lang="en-US" sz="2800" dirty="0" err="1">
                <a:latin typeface="-apple-system"/>
              </a:rPr>
              <a:t>Yssing</a:t>
            </a:r>
            <a:r>
              <a:rPr lang="en-US" sz="2800" dirty="0">
                <a:latin typeface="-apple-system"/>
              </a:rPr>
              <a:t> Michaelsen, Emil </a:t>
            </a:r>
            <a:r>
              <a:rPr lang="en-US" sz="2800" dirty="0" err="1">
                <a:latin typeface="-apple-system"/>
              </a:rPr>
              <a:t>Aarre</a:t>
            </a:r>
            <a:r>
              <a:rPr lang="en-US" sz="2800" dirty="0">
                <a:latin typeface="-apple-system"/>
              </a:rPr>
              <a:t> </a:t>
            </a:r>
            <a:r>
              <a:rPr lang="en-US" sz="2800" dirty="0" err="1">
                <a:latin typeface="-apple-system"/>
              </a:rPr>
              <a:t>Sørensen</a:t>
            </a:r>
            <a:r>
              <a:rPr lang="en-US" sz="2800" dirty="0">
                <a:latin typeface="-apple-system"/>
              </a:rPr>
              <a:t>, Rasmus Dam </a:t>
            </a:r>
            <a:r>
              <a:rPr lang="en-US" sz="2800" dirty="0" err="1">
                <a:latin typeface="-apple-system"/>
              </a:rPr>
              <a:t>Wollenberg</a:t>
            </a:r>
            <a:r>
              <a:rPr lang="en-US" sz="2800" dirty="0">
                <a:latin typeface="-apple-system"/>
              </a:rPr>
              <a:t> and Mads Albertson</a:t>
            </a:r>
          </a:p>
          <a:p>
            <a:endParaRPr lang="en-US" sz="2800" i="1" dirty="0">
              <a:latin typeface="-apple-system"/>
            </a:endParaRPr>
          </a:p>
          <a:p>
            <a:r>
              <a:rPr lang="en-US" sz="2800" i="1" dirty="0">
                <a:latin typeface="-apple-system"/>
              </a:rPr>
              <a:t>Nature Methods</a:t>
            </a:r>
            <a:r>
              <a:rPr lang="en-US" sz="2800" dirty="0">
                <a:latin typeface="-apple-system"/>
              </a:rPr>
              <a:t> 19, 823–826 (2022) </a:t>
            </a:r>
            <a:endParaRPr lang="en-US" sz="2800" dirty="0">
              <a:latin typeface="Century Gothic" panose="020B0502020202020204"/>
            </a:endParaRPr>
          </a:p>
          <a:p>
            <a:endParaRPr lang="en-US" sz="2800" dirty="0">
              <a:latin typeface="-apple-system"/>
            </a:endParaRPr>
          </a:p>
          <a:p>
            <a:r>
              <a:rPr lang="en-US" sz="2800" dirty="0">
                <a:latin typeface="-apple-system"/>
              </a:rPr>
              <a:t>https://</a:t>
            </a:r>
            <a:r>
              <a:rPr lang="en-US" sz="2800" dirty="0" err="1">
                <a:latin typeface="-apple-system"/>
              </a:rPr>
              <a:t>doi.org</a:t>
            </a:r>
            <a:r>
              <a:rPr lang="en-US" sz="2800" dirty="0">
                <a:latin typeface="-apple-system"/>
              </a:rPr>
              <a:t>/10.1038/s41592-022-01539-7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3676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B2607-6638-BE74-4679-AF8592A4D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3A7587F-BE35-E215-1116-66AAFA4090ED}"/>
              </a:ext>
            </a:extLst>
          </p:cNvPr>
          <p:cNvSpPr txBox="1"/>
          <p:nvPr/>
        </p:nvSpPr>
        <p:spPr>
          <a:xfrm>
            <a:off x="451555" y="6116577"/>
            <a:ext cx="1132309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>
                <a:effectLst/>
              </a:rPr>
              <a:t>Sequencing technology: Sequencing by synthesis</a:t>
            </a:r>
            <a:r>
              <a:rPr lang="en-US" sz="1600">
                <a:effectLst/>
              </a:rPr>
              <a:t>. Sequencing Technology | Sequencing by synthesis. (n.d.). https://www.illumina.com/science/technology/next-generation-sequencing/sequencing-technology.html </a:t>
            </a:r>
          </a:p>
          <a:p>
            <a:endParaRPr lang="en-US" sz="1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2DD1FE-23A8-7E7E-3C92-FCE8C4EF596E}"/>
              </a:ext>
            </a:extLst>
          </p:cNvPr>
          <p:cNvSpPr/>
          <p:nvPr/>
        </p:nvSpPr>
        <p:spPr>
          <a:xfrm>
            <a:off x="2087553" y="362815"/>
            <a:ext cx="8013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Oxford 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R10.4 Nanopore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BD4ACD-03A5-8CB9-8F1D-F215F22AD54C}"/>
              </a:ext>
            </a:extLst>
          </p:cNvPr>
          <p:cNvSpPr txBox="1"/>
          <p:nvPr/>
        </p:nvSpPr>
        <p:spPr>
          <a:xfrm>
            <a:off x="449705" y="1708146"/>
            <a:ext cx="1163236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Comparable accuracy to HiFi at coverages 40 or greater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Long read length – good for homopolymer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Great value (~1/5 of HiFi)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Minimal improvement with Illumina polishing </a:t>
            </a:r>
          </a:p>
        </p:txBody>
      </p:sp>
    </p:spTree>
    <p:extLst>
      <p:ext uri="{BB962C8B-B14F-4D97-AF65-F5344CB8AC3E}">
        <p14:creationId xmlns:p14="http://schemas.microsoft.com/office/powerpoint/2010/main" val="84464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08F965-B293-47B3-B684-4631A57C9685}"/>
              </a:ext>
            </a:extLst>
          </p:cNvPr>
          <p:cNvSpPr txBox="1"/>
          <p:nvPr/>
        </p:nvSpPr>
        <p:spPr>
          <a:xfrm>
            <a:off x="206403" y="6327000"/>
            <a:ext cx="815263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i="1">
                <a:effectLst/>
              </a:rPr>
              <a:t>How </a:t>
            </a:r>
            <a:r>
              <a:rPr lang="en-US" sz="1400" i="1" err="1">
                <a:effectLst/>
              </a:rPr>
              <a:t>basecalling</a:t>
            </a:r>
            <a:r>
              <a:rPr lang="en-US" sz="1400" i="1">
                <a:effectLst/>
              </a:rPr>
              <a:t> works: Oxford Nanopore Technologies</a:t>
            </a:r>
            <a:r>
              <a:rPr lang="en-US" sz="1400">
                <a:effectLst/>
              </a:rPr>
              <a:t>. Oxford Nanopore Technologies. (n.d.). https://nanoporetech.com/platform/technology/basecalling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25092C-43AF-1D3C-D7CA-F9FEDF96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670" y="56444"/>
            <a:ext cx="10559370" cy="718457"/>
          </a:xfrm>
        </p:spPr>
        <p:txBody>
          <a:bodyPr>
            <a:normAutofit/>
          </a:bodyPr>
          <a:lstStyle/>
          <a:p>
            <a:r>
              <a:rPr lang="en-US"/>
              <a:t>How Oxford Nanopore Sequencing works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12A58A-EC38-4E58-5D09-DF30642C5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7" y="945673"/>
            <a:ext cx="6406668" cy="3605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C20757-3AF9-BBDB-A385-AAB8A5330FF8}"/>
              </a:ext>
            </a:extLst>
          </p:cNvPr>
          <p:cNvSpPr txBox="1"/>
          <p:nvPr/>
        </p:nvSpPr>
        <p:spPr>
          <a:xfrm>
            <a:off x="8354359" y="937172"/>
            <a:ext cx="3837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Electric current flows through a “nanopore”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43F0DA-9456-3673-6861-839A3FE0181E}"/>
              </a:ext>
            </a:extLst>
          </p:cNvPr>
          <p:cNvSpPr/>
          <p:nvPr/>
        </p:nvSpPr>
        <p:spPr>
          <a:xfrm>
            <a:off x="7240467" y="804104"/>
            <a:ext cx="914400" cy="914400"/>
          </a:xfrm>
          <a:prstGeom prst="ellipse">
            <a:avLst/>
          </a:prstGeom>
          <a:solidFill>
            <a:srgbClr val="59812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9DEFC524-67AC-C8DD-98A2-763C43F3B8FB}"/>
              </a:ext>
            </a:extLst>
          </p:cNvPr>
          <p:cNvSpPr/>
          <p:nvPr/>
        </p:nvSpPr>
        <p:spPr>
          <a:xfrm>
            <a:off x="7455351" y="1883107"/>
            <a:ext cx="484632" cy="495767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DBAF2C-F4A6-7889-151B-F1B590B30584}"/>
              </a:ext>
            </a:extLst>
          </p:cNvPr>
          <p:cNvSpPr/>
          <p:nvPr/>
        </p:nvSpPr>
        <p:spPr>
          <a:xfrm>
            <a:off x="7241109" y="2523365"/>
            <a:ext cx="914400" cy="914400"/>
          </a:xfrm>
          <a:prstGeom prst="ellipse">
            <a:avLst/>
          </a:prstGeom>
          <a:solidFill>
            <a:srgbClr val="405C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A91D8D-8651-2555-D221-67185287A530}"/>
              </a:ext>
            </a:extLst>
          </p:cNvPr>
          <p:cNvSpPr txBox="1"/>
          <p:nvPr/>
        </p:nvSpPr>
        <p:spPr>
          <a:xfrm>
            <a:off x="7858765" y="2402111"/>
            <a:ext cx="4126832" cy="13286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>
              <a:lnSpc>
                <a:spcPct val="115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2400" kern="100">
                <a:effectLst/>
                <a:ea typeface="Aptos" panose="020B0004020202020204" pitchFamily="34" charset="0"/>
                <a:cs typeface="Times New Roman"/>
              </a:rPr>
              <a:t>Long reads of DNA or RNA </a:t>
            </a:r>
            <a:r>
              <a:rPr lang="en-US" sz="2400" kern="100">
                <a:ea typeface="Aptos" panose="020B0004020202020204" pitchFamily="34" charset="0"/>
                <a:cs typeface="Times New Roman"/>
              </a:rPr>
              <a:t>are fed</a:t>
            </a:r>
            <a:r>
              <a:rPr lang="en-US" sz="2400" kern="100">
                <a:effectLst/>
                <a:ea typeface="Aptos" panose="020B0004020202020204" pitchFamily="34" charset="0"/>
                <a:cs typeface="Times New Roman"/>
              </a:rPr>
              <a:t> through the nanopore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F7549BE9-F0D4-E2E5-4109-E56D79BE7FC5}"/>
              </a:ext>
            </a:extLst>
          </p:cNvPr>
          <p:cNvSpPr/>
          <p:nvPr/>
        </p:nvSpPr>
        <p:spPr>
          <a:xfrm>
            <a:off x="7455351" y="3559019"/>
            <a:ext cx="403414" cy="1212256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722D1F-A48A-AD62-9DB9-58DE28404CE5}"/>
              </a:ext>
            </a:extLst>
          </p:cNvPr>
          <p:cNvSpPr/>
          <p:nvPr/>
        </p:nvSpPr>
        <p:spPr>
          <a:xfrm>
            <a:off x="7236812" y="4951885"/>
            <a:ext cx="914400" cy="914400"/>
          </a:xfrm>
          <a:prstGeom prst="ellipse">
            <a:avLst/>
          </a:prstGeom>
          <a:solidFill>
            <a:srgbClr val="2A3C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DBB971-CDE4-5C4E-9E5B-89894F508C11}"/>
              </a:ext>
            </a:extLst>
          </p:cNvPr>
          <p:cNvSpPr txBox="1"/>
          <p:nvPr/>
        </p:nvSpPr>
        <p:spPr>
          <a:xfrm>
            <a:off x="7858765" y="4222294"/>
            <a:ext cx="3837640" cy="217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2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Changes in current are measured as nucleotides travel through the nanopore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004C34-2B6A-BC6E-FBE3-2B64FB2DFD99}"/>
              </a:ext>
            </a:extLst>
          </p:cNvPr>
          <p:cNvSpPr/>
          <p:nvPr/>
        </p:nvSpPr>
        <p:spPr>
          <a:xfrm>
            <a:off x="881743" y="4951885"/>
            <a:ext cx="5448612" cy="1371600"/>
          </a:xfrm>
          <a:prstGeom prst="roundRect">
            <a:avLst/>
          </a:prstGeom>
          <a:solidFill>
            <a:srgbClr val="16210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2D4EDE-B727-95DD-11F4-DEBCC5FA9B5B}"/>
              </a:ext>
            </a:extLst>
          </p:cNvPr>
          <p:cNvSpPr txBox="1"/>
          <p:nvPr/>
        </p:nvSpPr>
        <p:spPr>
          <a:xfrm>
            <a:off x="664340" y="4803582"/>
            <a:ext cx="5666015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>
              <a:effectLst/>
            </a:endParaRP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Each nucleotide has a unique electrical current signature allowing for identification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2758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EF12-E408-0179-47C1-5613A79A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66" y="389744"/>
            <a:ext cx="9801067" cy="637082"/>
          </a:xfrm>
        </p:spPr>
        <p:txBody>
          <a:bodyPr/>
          <a:lstStyle/>
          <a:p>
            <a:pPr algn="ctr"/>
            <a:r>
              <a:rPr lang="en-US"/>
              <a:t>R9 Nanopore</a:t>
            </a:r>
          </a:p>
        </p:txBody>
      </p:sp>
      <p:pic>
        <p:nvPicPr>
          <p:cNvPr id="5" name="Content Placeholder 4" descr="A blue and white lines and dots&#10;&#10;Description automatically generated">
            <a:extLst>
              <a:ext uri="{FF2B5EF4-FFF2-40B4-BE49-F238E27FC236}">
                <a16:creationId xmlns:a16="http://schemas.microsoft.com/office/drawing/2014/main" id="{888FFE50-061F-DADF-76EB-270D05430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0" y="1487201"/>
            <a:ext cx="6464623" cy="3883598"/>
          </a:xfr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BA7E63A3-9C6B-8FB6-3C78-37340B858D71}"/>
              </a:ext>
            </a:extLst>
          </p:cNvPr>
          <p:cNvSpPr/>
          <p:nvPr/>
        </p:nvSpPr>
        <p:spPr>
          <a:xfrm rot="18825158">
            <a:off x="1193254" y="1078560"/>
            <a:ext cx="484632" cy="25720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8B164FE-C9E4-A63D-D1A0-550949D398D1}"/>
              </a:ext>
            </a:extLst>
          </p:cNvPr>
          <p:cNvSpPr/>
          <p:nvPr/>
        </p:nvSpPr>
        <p:spPr>
          <a:xfrm rot="8601049">
            <a:off x="4304684" y="3258122"/>
            <a:ext cx="484632" cy="25720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CBCAC20-96F1-8860-0218-9D4E74A24E3F}"/>
              </a:ext>
            </a:extLst>
          </p:cNvPr>
          <p:cNvSpPr/>
          <p:nvPr/>
        </p:nvSpPr>
        <p:spPr>
          <a:xfrm>
            <a:off x="0" y="1026181"/>
            <a:ext cx="1287532" cy="4610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F9B4A-2142-1622-36DA-AC738673531D}"/>
              </a:ext>
            </a:extLst>
          </p:cNvPr>
          <p:cNvSpPr txBox="1"/>
          <p:nvPr/>
        </p:nvSpPr>
        <p:spPr>
          <a:xfrm>
            <a:off x="0" y="1025536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Reader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CA85DC1-9E42-4203-946C-A78718EE7251}"/>
              </a:ext>
            </a:extLst>
          </p:cNvPr>
          <p:cNvSpPr/>
          <p:nvPr/>
        </p:nvSpPr>
        <p:spPr>
          <a:xfrm>
            <a:off x="4955498" y="5720614"/>
            <a:ext cx="1280410" cy="461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34D0B-8900-7335-962B-F920C6E18216}"/>
              </a:ext>
            </a:extLst>
          </p:cNvPr>
          <p:cNvSpPr txBox="1"/>
          <p:nvPr/>
        </p:nvSpPr>
        <p:spPr>
          <a:xfrm>
            <a:off x="4955498" y="5720614"/>
            <a:ext cx="1460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Reader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5FAAF0-9BD2-9961-F3E5-FFFEF942EC05}"/>
              </a:ext>
            </a:extLst>
          </p:cNvPr>
          <p:cNvSpPr txBox="1"/>
          <p:nvPr/>
        </p:nvSpPr>
        <p:spPr>
          <a:xfrm>
            <a:off x="7615096" y="4005560"/>
            <a:ext cx="4237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One reader in nanopore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1BB2BC-2DDB-EF8F-2B67-DC34E56C0905}"/>
              </a:ext>
            </a:extLst>
          </p:cNvPr>
          <p:cNvSpPr txBox="1"/>
          <p:nvPr/>
        </p:nvSpPr>
        <p:spPr>
          <a:xfrm>
            <a:off x="7615096" y="1941853"/>
            <a:ext cx="4237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~96% Modal Accuracy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931CB-F2F5-6809-14BA-B803BC868968}"/>
              </a:ext>
            </a:extLst>
          </p:cNvPr>
          <p:cNvSpPr txBox="1"/>
          <p:nvPr/>
        </p:nvSpPr>
        <p:spPr>
          <a:xfrm>
            <a:off x="495768" y="6293600"/>
            <a:ext cx="1118673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Oxford Nanopore Technologies. (n.d.). </a:t>
            </a:r>
            <a:r>
              <a:rPr lang="en-US" sz="1400" i="1"/>
              <a:t>Accuracy</a:t>
            </a:r>
            <a:r>
              <a:rPr lang="en-US" sz="1400"/>
              <a:t>. Oxford Nanopore Technologies. </a:t>
            </a:r>
            <a:r>
              <a:rPr lang="en-US" sz="1400">
                <a:hlinkClick r:id="rId4"/>
              </a:rPr>
              <a:t>https://nanoporetech.com/platform/accuracy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47511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NA render">
            <a:extLst>
              <a:ext uri="{FF2B5EF4-FFF2-40B4-BE49-F238E27FC236}">
                <a16:creationId xmlns:a16="http://schemas.microsoft.com/office/drawing/2014/main" id="{657621D3-F13E-FBE6-7BD7-B427DC2EA5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67252"/>
            <a:ext cx="1219198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A5ABBD-F2F8-74D2-EDD3-21919A17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070" y="-376188"/>
            <a:ext cx="9611533" cy="12403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Nanopore R10.4 Improvements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89E9F0-8BFF-E1D1-2102-91BEEE8BD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84" y="1443613"/>
            <a:ext cx="4005653" cy="41495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905614-55DE-1109-C313-556641F02978}"/>
              </a:ext>
            </a:extLst>
          </p:cNvPr>
          <p:cNvSpPr txBox="1"/>
          <p:nvPr/>
        </p:nvSpPr>
        <p:spPr>
          <a:xfrm flipH="1">
            <a:off x="268324" y="2220822"/>
            <a:ext cx="52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671114-F092-E49E-7E0A-D683A16BE8C0}"/>
              </a:ext>
            </a:extLst>
          </p:cNvPr>
          <p:cNvSpPr txBox="1"/>
          <p:nvPr/>
        </p:nvSpPr>
        <p:spPr>
          <a:xfrm>
            <a:off x="213693" y="4603832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047265-13C9-69D3-3B37-937C4A2D6825}"/>
              </a:ext>
            </a:extLst>
          </p:cNvPr>
          <p:cNvSpPr txBox="1"/>
          <p:nvPr/>
        </p:nvSpPr>
        <p:spPr>
          <a:xfrm>
            <a:off x="206403" y="6157668"/>
            <a:ext cx="1177919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>
                <a:effectLst/>
              </a:rPr>
              <a:t>How </a:t>
            </a:r>
            <a:r>
              <a:rPr lang="en-US" sz="1600" i="1" err="1">
                <a:effectLst/>
              </a:rPr>
              <a:t>basecalling</a:t>
            </a:r>
            <a:r>
              <a:rPr lang="en-US" sz="1600" i="1">
                <a:effectLst/>
              </a:rPr>
              <a:t> works: Oxford Nanopore Technologies</a:t>
            </a:r>
            <a:r>
              <a:rPr lang="en-US" sz="1600">
                <a:effectLst/>
              </a:rPr>
              <a:t>. Oxford Nanopore Technologies. (n.d.). https://nanoporetech.com/platform/technology/basecalling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634828-84A8-D28A-F55E-1CC9A2FBD409}"/>
              </a:ext>
            </a:extLst>
          </p:cNvPr>
          <p:cNvSpPr txBox="1"/>
          <p:nvPr/>
        </p:nvSpPr>
        <p:spPr>
          <a:xfrm>
            <a:off x="526528" y="7513195"/>
            <a:ext cx="5291528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entury Gothic"/>
              </a:rPr>
              <a:t>Historically long-read nanopore sequencing was poor due to high error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small">
                <a:latin typeface="Century Gothic"/>
              </a:rPr>
              <a:t>Oxford nanopore r10.4 long-read sequencing enables the generation of near-finished bacterial genomes from pure cultures and metagenomes without short-read or reference polishing</a:t>
            </a:r>
            <a:endParaRPr lang="en-US" sz="2400">
              <a:latin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small">
                <a:latin typeface="Century Gothic"/>
              </a:rPr>
              <a:t>Increased modal accuracy ~98%</a:t>
            </a:r>
            <a:endParaRPr lang="en-US" sz="2400">
              <a:latin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0379E-301E-1AFD-C7E0-D89A4A9139E4}"/>
              </a:ext>
            </a:extLst>
          </p:cNvPr>
          <p:cNvSpPr txBox="1"/>
          <p:nvPr/>
        </p:nvSpPr>
        <p:spPr>
          <a:xfrm>
            <a:off x="5147733" y="1803401"/>
            <a:ext cx="666608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 sz="2400" dirty="0">
                <a:cs typeface="Arial"/>
              </a:rPr>
              <a:t>Historically long-read nanopore sequencing was poor due to high error rate​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cs typeface="Arial"/>
              </a:rPr>
              <a:t>Oxford nanopore R10.4 long-read sequencing enables the generation of near-finished bacterial genomes from pure cultures and metagenomes without short-read or reference polishing​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cs typeface="Arial"/>
              </a:rPr>
              <a:t>Increased modal accuracy ~98%​</a:t>
            </a:r>
          </a:p>
        </p:txBody>
      </p:sp>
    </p:spTree>
    <p:extLst>
      <p:ext uri="{BB962C8B-B14F-4D97-AF65-F5344CB8AC3E}">
        <p14:creationId xmlns:p14="http://schemas.microsoft.com/office/powerpoint/2010/main" val="381659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8FFF-A6A7-7C01-2A9E-0B42D606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32216"/>
            <a:ext cx="9905998" cy="634584"/>
          </a:xfrm>
        </p:spPr>
        <p:txBody>
          <a:bodyPr/>
          <a:lstStyle/>
          <a:p>
            <a:pPr algn="ctr"/>
            <a:r>
              <a:rPr lang="en-US"/>
              <a:t>R10.4 and Homopolymers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25672-5216-2761-50BD-94474008931D}"/>
              </a:ext>
            </a:extLst>
          </p:cNvPr>
          <p:cNvSpPr txBox="1"/>
          <p:nvPr/>
        </p:nvSpPr>
        <p:spPr>
          <a:xfrm>
            <a:off x="423333" y="5916557"/>
            <a:ext cx="11768667" cy="845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Sereika, M., Kirkegaard, R.H., Karst, S.M. </a:t>
            </a:r>
            <a:r>
              <a:rPr lang="en-US" sz="1600" b="0" i="1">
                <a:solidFill>
                  <a:schemeClr val="tx1">
                    <a:lumMod val="85000"/>
                  </a:schemeClr>
                </a:solidFill>
                <a:effectLst/>
              </a:rPr>
              <a:t>et al.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 Oxford Nanopore R10.4 long-read sequencing enables the generation of near-finished bacterial genomes from pure cultures and metagenomes without short-read or reference polishing. </a:t>
            </a:r>
            <a:r>
              <a:rPr lang="en-US" sz="1600" b="0" i="1">
                <a:solidFill>
                  <a:schemeClr val="tx1">
                    <a:lumMod val="85000"/>
                  </a:schemeClr>
                </a:solidFill>
                <a:effectLst/>
              </a:rPr>
              <a:t>Nat Methods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 </a:t>
            </a:r>
            <a:r>
              <a:rPr lang="en-US" sz="1600" b="1" i="0">
                <a:solidFill>
                  <a:schemeClr val="tx1">
                    <a:lumMod val="85000"/>
                  </a:schemeClr>
                </a:solidFill>
                <a:effectLst/>
              </a:rPr>
              <a:t>19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, 823–826 (2022). 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https://doi.org/10.1038/s41592-022-01539-7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endParaRPr lang="en-US" sz="1600">
              <a:solidFill>
                <a:schemeClr val="tx1">
                  <a:lumMod val="85000"/>
                </a:schemeClr>
              </a:solidFill>
            </a:endParaRPr>
          </a:p>
        </p:txBody>
      </p:sp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AC26D432-1DCE-2F51-ED6E-E898DD05E7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215939"/>
              </p:ext>
            </p:extLst>
          </p:nvPr>
        </p:nvGraphicFramePr>
        <p:xfrm>
          <a:off x="422173" y="2232641"/>
          <a:ext cx="11255398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63790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2741-692E-9C7B-8F47-D528AF16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D7CE9-4356-87E6-D101-BF207118A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012" y="5516211"/>
            <a:ext cx="8676222" cy="722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500"/>
              <a:t>Oxford Nanopore R10.4 long-read sequencing enables the generation of near-finished bacterial genomes from pure cultures and metagenomes without short-read or reference polishing. </a:t>
            </a:r>
          </a:p>
          <a:p>
            <a:pPr algn="ctr">
              <a:lnSpc>
                <a:spcPct val="90000"/>
              </a:lnSpc>
            </a:pPr>
            <a:endParaRPr lang="en-US" sz="1500"/>
          </a:p>
        </p:txBody>
      </p:sp>
      <p:pic>
        <p:nvPicPr>
          <p:cNvPr id="9" name="Picture 8" descr="Futuristic DNA helix in black background">
            <a:extLst>
              <a:ext uri="{FF2B5EF4-FFF2-40B4-BE49-F238E27FC236}">
                <a16:creationId xmlns:a16="http://schemas.microsoft.com/office/drawing/2014/main" id="{7D7AB5C8-D1DE-95E6-8786-4FEB27161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1" b="21290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87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0FBB9-F1A3-E213-E78F-8C5ECD7B2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10A60A-CE55-BE75-24DC-66BC8EBB67CF}"/>
              </a:ext>
            </a:extLst>
          </p:cNvPr>
          <p:cNvSpPr txBox="1"/>
          <p:nvPr/>
        </p:nvSpPr>
        <p:spPr>
          <a:xfrm>
            <a:off x="1306882" y="976247"/>
            <a:ext cx="9575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Microbial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/>
              <a:t>Zymo</a:t>
            </a:r>
            <a:r>
              <a:rPr lang="en-US" sz="2400"/>
              <a:t> DNA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Sludge biomass from Fredericia Wastewater Treatment Plant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ECB9C-BF87-1573-7AA1-470CAE54B035}"/>
              </a:ext>
            </a:extLst>
          </p:cNvPr>
          <p:cNvSpPr txBox="1"/>
          <p:nvPr/>
        </p:nvSpPr>
        <p:spPr>
          <a:xfrm>
            <a:off x="1306881" y="2276649"/>
            <a:ext cx="5354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DNA Extraction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Qiagen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Then size selection below 10 </a:t>
            </a:r>
            <a:r>
              <a:rPr lang="en-US" sz="2400" err="1"/>
              <a:t>kbp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7F892-833C-8B03-1C23-BDAE4ED16FE7}"/>
              </a:ext>
            </a:extLst>
          </p:cNvPr>
          <p:cNvSpPr txBox="1"/>
          <p:nvPr/>
        </p:nvSpPr>
        <p:spPr>
          <a:xfrm>
            <a:off x="1306880" y="3577051"/>
            <a:ext cx="89691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DNA QC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Concentrations were measured with Qubit dsDNA HS</a:t>
            </a:r>
            <a:br>
              <a:rPr lang="en-US" sz="2400"/>
            </a:br>
            <a:r>
              <a:rPr lang="en-US" sz="2400"/>
              <a:t>kit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DNA size/distribution via Agilent 2200 </a:t>
            </a:r>
            <a:r>
              <a:rPr lang="en-US" sz="2400" err="1"/>
              <a:t>Tapestation</a:t>
            </a:r>
            <a:r>
              <a:rPr lang="en-US" sz="2400"/>
              <a:t> 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DNA purity through </a:t>
            </a:r>
            <a:r>
              <a:rPr lang="en-US" sz="2400" err="1"/>
              <a:t>NanoDrop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9136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C9BD1-EFED-56B1-BA2D-D8A0C22E7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03EDA1-4E5D-5E57-08D2-66A80FA4B3FD}"/>
              </a:ext>
            </a:extLst>
          </p:cNvPr>
          <p:cNvSpPr txBox="1"/>
          <p:nvPr/>
        </p:nvSpPr>
        <p:spPr>
          <a:xfrm>
            <a:off x="1306880" y="812453"/>
            <a:ext cx="5319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Reference Genome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NCBI </a:t>
            </a:r>
            <a:r>
              <a:rPr lang="en-US" sz="2400" dirty="0" err="1"/>
              <a:t>RefSeq</a:t>
            </a:r>
            <a:r>
              <a:rPr lang="en-US" sz="2400" dirty="0"/>
              <a:t> genome database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CBC26-5CEC-9A66-2E5C-7BAF07D13795}"/>
              </a:ext>
            </a:extLst>
          </p:cNvPr>
          <p:cNvSpPr txBox="1"/>
          <p:nvPr/>
        </p:nvSpPr>
        <p:spPr>
          <a:xfrm>
            <a:off x="1306880" y="1826692"/>
            <a:ext cx="3348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Genome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CheckM</a:t>
            </a:r>
            <a:r>
              <a:rPr lang="en-US" sz="2400" dirty="0"/>
              <a:t>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QUAST Tool (indels)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9741E9-6F5A-FAA5-CFB9-222A2D62B145}"/>
              </a:ext>
            </a:extLst>
          </p:cNvPr>
          <p:cNvSpPr txBox="1"/>
          <p:nvPr/>
        </p:nvSpPr>
        <p:spPr>
          <a:xfrm>
            <a:off x="1306880" y="3210263"/>
            <a:ext cx="24032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Read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Bowtie2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Minimap2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07FAE-700B-B9A3-6A68-F1BBB61C027B}"/>
              </a:ext>
            </a:extLst>
          </p:cNvPr>
          <p:cNvSpPr txBox="1"/>
          <p:nvPr/>
        </p:nvSpPr>
        <p:spPr>
          <a:xfrm>
            <a:off x="1312828" y="4779923"/>
            <a:ext cx="20858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Binning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MetaBAT2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MaxBin2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Vamb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9763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dna strand&#10;&#10;Description automatically generated">
            <a:extLst>
              <a:ext uri="{FF2B5EF4-FFF2-40B4-BE49-F238E27FC236}">
                <a16:creationId xmlns:a16="http://schemas.microsoft.com/office/drawing/2014/main" id="{910F8CF5-42F9-4120-DE67-D0C7A895AE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rcRect t="12520" b="125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12741-692E-9C7B-8F47-D528AF16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609601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D7CE9-4356-87E6-D101-BF207118A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012" y="3886200"/>
            <a:ext cx="8676222" cy="1905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100"/>
              <a:t>Oxford Nanopore R10.4 long-read sequencing enables the generation of near-finished bacterial genomes from pure cultures and metagenomes without short-read or reference polishing. </a:t>
            </a:r>
          </a:p>
          <a:p>
            <a:pPr algn="ctr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4264429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A21743-3178-15CF-F9DB-C628A1FB5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C862B2C-9D36-CADA-68E5-3C3F68D66AFC}"/>
              </a:ext>
            </a:extLst>
          </p:cNvPr>
          <p:cNvSpPr txBox="1"/>
          <p:nvPr/>
        </p:nvSpPr>
        <p:spPr>
          <a:xfrm>
            <a:off x="6096985" y="5425324"/>
            <a:ext cx="6054193" cy="7338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Sereika, M., Kirkegaard, R.H., Karst, S.M. </a:t>
            </a:r>
            <a:r>
              <a:rPr lang="en-US" sz="1600" b="0" i="1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et al.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Oxford Nanopore R10.4 long-read sequencing enables the generation of near-finished bacterial genomes from pure cultures and metagenomes without short-read or reference polishing. </a:t>
            </a:r>
            <a:r>
              <a:rPr lang="en-US" sz="1600" b="0" i="1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Nat Methods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sz="1600" b="1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19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823–826 (2022). 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https://doi.org/10.1038/s41592-022-01539-7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endParaRPr lang="en-US" sz="160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9" name="Picture 8" descr="A table with numbers and text&#10;&#10;Description automatically generated">
            <a:extLst>
              <a:ext uri="{FF2B5EF4-FFF2-40B4-BE49-F238E27FC236}">
                <a16:creationId xmlns:a16="http://schemas.microsoft.com/office/drawing/2014/main" id="{7EC979FA-1655-B07C-1BA7-988A0809D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5419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73455D-CC23-F3FA-C978-DBA2D39C9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7" y="838147"/>
            <a:ext cx="6137806" cy="585268"/>
          </a:xfrm>
          <a:prstGeom prst="rect">
            <a:avLst/>
          </a:prstGeom>
        </p:spPr>
      </p:pic>
      <p:pic>
        <p:nvPicPr>
          <p:cNvPr id="17" name="Picture 16" descr="A screenshot of a table&#10;&#10;Description automatically generated">
            <a:extLst>
              <a:ext uri="{FF2B5EF4-FFF2-40B4-BE49-F238E27FC236}">
                <a16:creationId xmlns:a16="http://schemas.microsoft.com/office/drawing/2014/main" id="{E70BB2E2-328F-5B9F-374A-5B829BF88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68" y="1423414"/>
            <a:ext cx="6137806" cy="38980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F2933-ABB9-C9FC-E238-E344B95ABEEB}"/>
              </a:ext>
            </a:extLst>
          </p:cNvPr>
          <p:cNvSpPr txBox="1"/>
          <p:nvPr/>
        </p:nvSpPr>
        <p:spPr>
          <a:xfrm>
            <a:off x="7302244" y="-484361"/>
            <a:ext cx="3643674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Data comparison​</a:t>
            </a:r>
          </a:p>
        </p:txBody>
      </p:sp>
    </p:spTree>
    <p:extLst>
      <p:ext uri="{BB962C8B-B14F-4D97-AF65-F5344CB8AC3E}">
        <p14:creationId xmlns:p14="http://schemas.microsoft.com/office/powerpoint/2010/main" val="176486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se-up of a green bacteria&#10;&#10;Description automatically generated">
            <a:extLst>
              <a:ext uri="{FF2B5EF4-FFF2-40B4-BE49-F238E27FC236}">
                <a16:creationId xmlns:a16="http://schemas.microsoft.com/office/drawing/2014/main" id="{187CDF8D-D692-9618-EB1F-AED95DD2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675" b="120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Rounded Rectangle 9">
            <a:extLst>
              <a:ext uri="{FF2B5EF4-FFF2-40B4-BE49-F238E27FC236}">
                <a16:creationId xmlns:a16="http://schemas.microsoft.com/office/drawing/2014/main" id="{377641A3-0AD1-47C4-888F-5D557BC9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09A28-F436-640A-7EA6-41E62AC5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2007703"/>
            <a:ext cx="8676222" cy="1802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Introduction/Background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40A15-A4C3-1ED2-2B65-0A9C1CACF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012" y="3886200"/>
            <a:ext cx="8676222" cy="79558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Oxford Nanopore R10.4 long-read sequencing enables the generation of near-finished bacterial genomes from pure cultures and metagenomes without short-read or reference polishing.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EBFAB8-C135-F77F-F2A9-91638E14C26A}"/>
              </a:ext>
            </a:extLst>
          </p:cNvPr>
          <p:cNvSpPr txBox="1"/>
          <p:nvPr/>
        </p:nvSpPr>
        <p:spPr>
          <a:xfrm>
            <a:off x="9319099" y="6657945"/>
            <a:ext cx="28729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flickr.com/photos/sanofi-pasteur/5279644251/in/photostrea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5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F3DAEC-C18E-0DD1-92EF-306D98AF5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6CCF17B-420D-4EFC-0548-303843208BF5}"/>
              </a:ext>
            </a:extLst>
          </p:cNvPr>
          <p:cNvSpPr txBox="1"/>
          <p:nvPr/>
        </p:nvSpPr>
        <p:spPr>
          <a:xfrm>
            <a:off x="6096985" y="5425324"/>
            <a:ext cx="6054193" cy="7338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Sereika, M., Kirkegaard, R.H., Karst, S.M. </a:t>
            </a:r>
            <a:r>
              <a:rPr lang="en-US" sz="1600" b="0" i="1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et al.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Oxford Nanopore R10.4 long-read sequencing enables the generation of near-finished bacterial genomes from pure cultures and metagenomes without short-read or reference polishing. </a:t>
            </a:r>
            <a:r>
              <a:rPr lang="en-US" sz="1600" b="0" i="1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Nat Methods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sz="1600" b="1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19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823–826 (2022). 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https://doi.org/10.1038/s41592-022-01539-7</a:t>
            </a:r>
            <a:r>
              <a:rPr lang="en-US" sz="1600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endParaRPr lang="en-US" sz="160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B877B7-466D-DB56-8886-AD84C514B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7" y="838147"/>
            <a:ext cx="6137806" cy="5852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9CEC38-7ECF-EBA4-9240-F354A8F85BD3}"/>
              </a:ext>
            </a:extLst>
          </p:cNvPr>
          <p:cNvSpPr txBox="1"/>
          <p:nvPr/>
        </p:nvSpPr>
        <p:spPr>
          <a:xfrm>
            <a:off x="7302244" y="-484361"/>
            <a:ext cx="3643674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Data comparison​</a:t>
            </a:r>
          </a:p>
        </p:txBody>
      </p:sp>
      <p:pic>
        <p:nvPicPr>
          <p:cNvPr id="3" name="Picture 2" descr="A screenshot of a screen&#10;&#10;Description automatically generated">
            <a:extLst>
              <a:ext uri="{FF2B5EF4-FFF2-40B4-BE49-F238E27FC236}">
                <a16:creationId xmlns:a16="http://schemas.microsoft.com/office/drawing/2014/main" id="{37FDE3D2-4391-3FB0-621B-765F3BCCA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" y="0"/>
            <a:ext cx="6060852" cy="68580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012D227-3D27-33EF-BB9D-742954932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93" y="1423746"/>
            <a:ext cx="61468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7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36A390-3D1E-ECD8-5C11-499A2A5B28C6}"/>
              </a:ext>
            </a:extLst>
          </p:cNvPr>
          <p:cNvSpPr txBox="1"/>
          <p:nvPr/>
        </p:nvSpPr>
        <p:spPr>
          <a:xfrm>
            <a:off x="643192" y="609600"/>
            <a:ext cx="3643674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Read Accuracies​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41601-EF64-66F9-42FB-16269A020EBA}"/>
              </a:ext>
            </a:extLst>
          </p:cNvPr>
          <p:cNvSpPr txBox="1"/>
          <p:nvPr/>
        </p:nvSpPr>
        <p:spPr>
          <a:xfrm>
            <a:off x="643192" y="2666999"/>
            <a:ext cx="3643674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Sereika, M., Kirkegaard, R.H., Karst, S.M. </a:t>
            </a:r>
            <a:r>
              <a:rPr lang="en-US" b="0" i="1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et al.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Oxford Nanopore R10.4 long-read sequencing enables the generation of near-finished bacterial genomes from pure cultures and metagenomes without short-read or reference polishing. </a:t>
            </a:r>
            <a:r>
              <a:rPr lang="en-US" b="0" i="1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Nat Methods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b="1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19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823–826 (2022). 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https://doi.org/10.1038/s41592-022-01539-7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endParaRPr lang="en-US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2" name="Picture 1" descr="A group of graphs and diagrams&#10;&#10;Description automatically generated">
            <a:extLst>
              <a:ext uri="{FF2B5EF4-FFF2-40B4-BE49-F238E27FC236}">
                <a16:creationId xmlns:a16="http://schemas.microsoft.com/office/drawing/2014/main" id="{E7DC6E29-57B5-B206-50D3-B9FA2F2A5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154" y="6182406"/>
            <a:ext cx="7353300" cy="480332"/>
          </a:xfrm>
          <a:prstGeom prst="rect">
            <a:avLst/>
          </a:prstGeom>
        </p:spPr>
      </p:pic>
      <p:pic>
        <p:nvPicPr>
          <p:cNvPr id="7" name="Content Placeholder 6" descr="A graph of a function&#10;&#10;Description automatically generated">
            <a:extLst>
              <a:ext uri="{FF2B5EF4-FFF2-40B4-BE49-F238E27FC236}">
                <a16:creationId xmlns:a16="http://schemas.microsoft.com/office/drawing/2014/main" id="{A240A9D3-06C6-AF74-4834-3295C9B97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40" y="195262"/>
            <a:ext cx="5561351" cy="5798995"/>
          </a:xfrm>
        </p:spPr>
      </p:pic>
    </p:spTree>
    <p:extLst>
      <p:ext uri="{BB962C8B-B14F-4D97-AF65-F5344CB8AC3E}">
        <p14:creationId xmlns:p14="http://schemas.microsoft.com/office/powerpoint/2010/main" val="4100286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25FC8C0E-8528-5F10-F34D-C849EB86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47357" cy="686334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36A390-3D1E-ECD8-5C11-499A2A5B28C6}"/>
              </a:ext>
            </a:extLst>
          </p:cNvPr>
          <p:cNvSpPr txBox="1"/>
          <p:nvPr/>
        </p:nvSpPr>
        <p:spPr>
          <a:xfrm>
            <a:off x="7447671" y="2119718"/>
            <a:ext cx="4032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R10.4 vs R9.4.1 with homopolymers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41601-EF64-66F9-42FB-16269A020EBA}"/>
              </a:ext>
            </a:extLst>
          </p:cNvPr>
          <p:cNvSpPr txBox="1"/>
          <p:nvPr/>
        </p:nvSpPr>
        <p:spPr>
          <a:xfrm>
            <a:off x="7347356" y="3857430"/>
            <a:ext cx="4213843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Sereika, M., Kirkegaard, R.H., Karst, S.M. </a:t>
            </a:r>
            <a:r>
              <a:rPr lang="en-US" sz="1600" b="0" i="1">
                <a:solidFill>
                  <a:schemeClr val="tx1">
                    <a:lumMod val="85000"/>
                  </a:schemeClr>
                </a:solidFill>
                <a:effectLst/>
              </a:rPr>
              <a:t>et al.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 Oxford Nanopore R10.4 long-read sequencing enables the generation of near-finished bacterial genomes from pure cultures and metagenomes without short-read or reference polishing. </a:t>
            </a:r>
            <a:r>
              <a:rPr lang="en-US" sz="1600" b="0" i="1">
                <a:solidFill>
                  <a:schemeClr val="tx1">
                    <a:lumMod val="85000"/>
                  </a:schemeClr>
                </a:solidFill>
                <a:effectLst/>
              </a:rPr>
              <a:t>Nat Methods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 </a:t>
            </a:r>
            <a:r>
              <a:rPr lang="en-US" sz="1600" b="1" i="0">
                <a:solidFill>
                  <a:schemeClr val="tx1">
                    <a:lumMod val="85000"/>
                  </a:schemeClr>
                </a:solidFill>
                <a:effectLst/>
              </a:rPr>
              <a:t>19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, 823–826 (2022). 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https://doi.org/10.1038/s41592-022-01539-7</a:t>
            </a:r>
            <a:r>
              <a:rPr lang="en-US" sz="1600" b="0" i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endParaRPr lang="en-US" sz="160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30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9641601-EF64-66F9-42FB-16269A020EBA}"/>
              </a:ext>
            </a:extLst>
          </p:cNvPr>
          <p:cNvSpPr txBox="1"/>
          <p:nvPr/>
        </p:nvSpPr>
        <p:spPr>
          <a:xfrm>
            <a:off x="226249" y="5930659"/>
            <a:ext cx="10861107" cy="9302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Sereika, M., Kirkegaard, R.H., Karst, S.M. </a:t>
            </a:r>
            <a:r>
              <a:rPr lang="en-US" b="0" i="1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et al.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Oxford Nanopore R10.4 long-read sequencing enables the generation of near-finished bacterial genomes from pure cultures and metagenomes without short-read or reference polishing. </a:t>
            </a:r>
            <a:r>
              <a:rPr lang="en-US" b="0" i="1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Nat Methods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b="1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19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823–826 (2022). 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https://doi.org/10.1038/s41592-022-01539-7</a:t>
            </a:r>
            <a:r>
              <a:rPr lang="en-US" b="0" i="0" cap="small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endParaRPr lang="en-US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4" name="Content Placeholder 3" descr="A group of graphs and diagrams&#10;&#10;Description automatically generated">
            <a:extLst>
              <a:ext uri="{FF2B5EF4-FFF2-40B4-BE49-F238E27FC236}">
                <a16:creationId xmlns:a16="http://schemas.microsoft.com/office/drawing/2014/main" id="{34C26FE6-9D88-284A-1CB9-4AB6DF049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-1890" t="49461" r="-157" b="26011"/>
          <a:stretch/>
        </p:blipFill>
        <p:spPr>
          <a:xfrm>
            <a:off x="275106" y="1535781"/>
            <a:ext cx="11638298" cy="328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BE6C01-50DD-F6CF-3899-ADDFC80D8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665133"/>
            <a:ext cx="6096000" cy="15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74F230-F4A1-3C5E-5DB7-61B4550D0225}"/>
              </a:ext>
            </a:extLst>
          </p:cNvPr>
          <p:cNvSpPr txBox="1"/>
          <p:nvPr/>
        </p:nvSpPr>
        <p:spPr>
          <a:xfrm>
            <a:off x="551984" y="308432"/>
            <a:ext cx="11366910" cy="9520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 b="1">
                <a:effectLst/>
              </a:rPr>
              <a:t>Observed indels of de novo assemblies per 100 </a:t>
            </a:r>
            <a:r>
              <a:rPr lang="en-US" sz="1800" b="1" err="1">
                <a:effectLst/>
              </a:rPr>
              <a:t>kbp</a:t>
            </a:r>
            <a:r>
              <a:rPr lang="en-US" sz="1800" b="1">
                <a:effectLst/>
              </a:rPr>
              <a:t> at different coverage levels, with and without Illumina polishing </a:t>
            </a:r>
            <a:endParaRPr lang="en-US"/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25901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2741-692E-9C7B-8F47-D528AF16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1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Discussion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D7CE9-4356-87E6-D101-BF207118A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012" y="5516211"/>
            <a:ext cx="8676222" cy="722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500"/>
              <a:t>Oxford Nanopore R10.4 long-read sequencing enables the generation of near-finished bacterial genomes from pure cultures and metagenomes without short-read or reference polishing. </a:t>
            </a:r>
          </a:p>
          <a:p>
            <a:pPr algn="ctr">
              <a:lnSpc>
                <a:spcPct val="90000"/>
              </a:lnSpc>
            </a:pPr>
            <a:endParaRPr lang="en-US" sz="1500"/>
          </a:p>
        </p:txBody>
      </p:sp>
      <p:pic>
        <p:nvPicPr>
          <p:cNvPr id="5" name="Picture 4" descr="Researcher examining growth in a petrie dish">
            <a:extLst>
              <a:ext uri="{FF2B5EF4-FFF2-40B4-BE49-F238E27FC236}">
                <a16:creationId xmlns:a16="http://schemas.microsoft.com/office/drawing/2014/main" id="{AC82504E-A1EC-B837-28DC-126CD71E1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0" b="24884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64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A066-708C-8F77-7A0D-7F032080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7465" y="378608"/>
            <a:ext cx="9905998" cy="1468582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Implications of R10.4 </a:t>
            </a:r>
            <a:endParaRPr lang="en-US" b="1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4B1C52-9312-60A9-BBC7-92D19577B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243026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loud 14">
            <a:extLst>
              <a:ext uri="{FF2B5EF4-FFF2-40B4-BE49-F238E27FC236}">
                <a16:creationId xmlns:a16="http://schemas.microsoft.com/office/drawing/2014/main" id="{E336CDDE-B3B4-3D78-08FE-B5CD7656BEA2}"/>
              </a:ext>
            </a:extLst>
          </p:cNvPr>
          <p:cNvSpPr/>
          <p:nvPr/>
        </p:nvSpPr>
        <p:spPr>
          <a:xfrm>
            <a:off x="8346937" y="378608"/>
            <a:ext cx="3845063" cy="1930566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96E0D5-BA88-CB51-B1F4-C65D73B3796F}"/>
              </a:ext>
            </a:extLst>
          </p:cNvPr>
          <p:cNvSpPr txBox="1"/>
          <p:nvPr/>
        </p:nvSpPr>
        <p:spPr>
          <a:xfrm>
            <a:off x="8485165" y="1147638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need for Illumina polishing!</a:t>
            </a:r>
          </a:p>
        </p:txBody>
      </p:sp>
    </p:spTree>
    <p:extLst>
      <p:ext uri="{BB962C8B-B14F-4D97-AF65-F5344CB8AC3E}">
        <p14:creationId xmlns:p14="http://schemas.microsoft.com/office/powerpoint/2010/main" val="295636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082FB9-B091-8516-C2E1-460579898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F1A421-CE31-8266-CE35-2C2E30AA330F}"/>
              </a:ext>
            </a:extLst>
          </p:cNvPr>
          <p:cNvSpPr txBox="1"/>
          <p:nvPr/>
        </p:nvSpPr>
        <p:spPr>
          <a:xfrm>
            <a:off x="75581" y="1479865"/>
            <a:ext cx="3887302" cy="357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Comparable to PacBio HiFi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4F3B51E0-15BD-5939-BFB9-3414126742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9060800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9615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04FAA9-B817-5241-FA94-9338428AF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AF73-F569-0FED-D993-FB1CBF91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667693"/>
            <a:ext cx="9923766" cy="1063256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Drawbacks of R10.4 </a:t>
            </a:r>
            <a:endParaRPr lang="en-US" sz="3600" b="1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3808D10-6340-A110-7E4F-7F2497B6E3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758493"/>
              </p:ext>
            </p:extLst>
          </p:nvPr>
        </p:nvGraphicFramePr>
        <p:xfrm>
          <a:off x="1134117" y="1007918"/>
          <a:ext cx="9923767" cy="3190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34472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9E43-DC3D-D278-3D2E-CA0BD3DA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Limitations of Study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B3EFC-E4E4-3540-DF83-C830E7349B5B}"/>
              </a:ext>
            </a:extLst>
          </p:cNvPr>
          <p:cNvSpPr txBox="1"/>
          <p:nvPr/>
        </p:nvSpPr>
        <p:spPr>
          <a:xfrm>
            <a:off x="1963711" y="2514600"/>
            <a:ext cx="1383945" cy="73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6A7B0F76-AD92-02C6-16A1-168015908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8058447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9148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DFF89-EA11-5CDB-51B7-6FAD113BF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C55EA11-EE8B-CCF4-DA1E-E00C073572AB}"/>
              </a:ext>
            </a:extLst>
          </p:cNvPr>
          <p:cNvSpPr/>
          <p:nvPr/>
        </p:nvSpPr>
        <p:spPr>
          <a:xfrm>
            <a:off x="974179" y="714375"/>
            <a:ext cx="3332955" cy="507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References</a:t>
            </a:r>
            <a:endParaRPr lang="en-US" sz="4000" b="1" cap="all" spc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48CD8B-D03C-96AA-929F-5D1A837627BE}"/>
              </a:ext>
            </a:extLst>
          </p:cNvPr>
          <p:cNvSpPr txBox="1"/>
          <p:nvPr/>
        </p:nvSpPr>
        <p:spPr>
          <a:xfrm>
            <a:off x="4973046" y="714375"/>
            <a:ext cx="6945195" cy="5443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i="1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Sequencing technology: Sequencing by synthesis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. Sequencing Technology | Sequencing by synthesis. (n.d.). https://</a:t>
            </a:r>
            <a:r>
              <a:rPr lang="en-US" sz="1600" cap="small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www.illumina.com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/science/technology/next-generation-sequencing/sequencing-</a:t>
            </a:r>
            <a:r>
              <a:rPr lang="en-US" sz="1600" cap="small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technology.html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endParaRPr lang="en-US" sz="1600" cap="smal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b="0" i="0" cap="small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Sereika</a:t>
            </a:r>
            <a:r>
              <a:rPr lang="en-US" sz="1600" b="0" i="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M., </a:t>
            </a:r>
            <a:r>
              <a:rPr lang="en-US" sz="1600" b="0" i="0" cap="small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Kirkegaard</a:t>
            </a:r>
            <a:r>
              <a:rPr lang="en-US" sz="1600" b="0" i="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R.H., Karst, S.M. </a:t>
            </a:r>
            <a:r>
              <a:rPr lang="en-US" sz="1600" b="0" i="1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et al.</a:t>
            </a:r>
            <a:r>
              <a:rPr lang="en-US" sz="1600" b="0" i="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Oxford Nanopore R10.4 long-read sequencing enables the generation of near-finished bacterial genomes from pure cultures and metagenomes without short-read or reference polishing. </a:t>
            </a:r>
            <a:r>
              <a:rPr lang="en-US" sz="1600" b="0" i="1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Nat Methods</a:t>
            </a:r>
            <a:r>
              <a:rPr lang="en-US" sz="1600" b="0" i="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sz="1600" b="1" i="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19</a:t>
            </a:r>
            <a:r>
              <a:rPr lang="en-US" sz="1600" b="0" i="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823–826 (2022). </a:t>
            </a:r>
            <a:r>
              <a:rPr lang="en-US" sz="1600" b="0" i="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hlinkClick r:id="rId4"/>
              </a:rPr>
              <a:t>https://doi.org/10.1038/s41592-022-01539-7</a:t>
            </a:r>
            <a:r>
              <a:rPr lang="en-US" sz="1600" b="0" i="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endParaRPr lang="en-US" sz="1600" cap="smal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i="1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How </a:t>
            </a:r>
            <a:r>
              <a:rPr lang="en-US" sz="1600" i="1" cap="small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basecalling</a:t>
            </a:r>
            <a:r>
              <a:rPr lang="en-US" sz="1600" i="1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works: Oxford Nanopore Technologies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. Oxford Nanopore Technologies. (n.d.). https://</a:t>
            </a:r>
            <a:r>
              <a:rPr lang="en-US" sz="1600" cap="small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nanoporetech.com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/platform/technology/</a:t>
            </a:r>
            <a:r>
              <a:rPr lang="en-US" sz="1600" cap="small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basecalling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endParaRPr lang="en-US" sz="1600" cap="smal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Oxford Nanopore Technologies. (n.d.). </a:t>
            </a:r>
            <a:r>
              <a:rPr lang="en-US" sz="1600" i="1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Accuracy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. Oxford Nanopore Technologies. 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hlinkClick r:id="rId5"/>
              </a:rPr>
              <a:t>https://nanoporetech.com/platform/accuracy</a:t>
            </a:r>
            <a:endParaRPr lang="en-US" sz="1600" cap="smal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i="1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HiFi reads - highly accurate long-read sequencing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. PacBio. (2024a, August 21). 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hlinkClick r:id="rId6"/>
              </a:rPr>
              <a:t>https://www.pacb.com/technology/hifi-sequencing/</a:t>
            </a:r>
            <a:r>
              <a:rPr lang="en-US" sz="1600" cap="small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endParaRPr lang="en-US" sz="1600" cap="smal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91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A066-708C-8F77-7A0D-7F032080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889" y="40737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Microbial genome sequencing</a:t>
            </a:r>
          </a:p>
        </p:txBody>
      </p:sp>
      <p:pic>
        <p:nvPicPr>
          <p:cNvPr id="5" name="Content Placeholder 4" descr="A water treatment plant with a metal railing&#10;&#10;Description automatically generated">
            <a:extLst>
              <a:ext uri="{FF2B5EF4-FFF2-40B4-BE49-F238E27FC236}">
                <a16:creationId xmlns:a16="http://schemas.microsoft.com/office/drawing/2014/main" id="{CAB7E713-BB50-CA9B-5CAC-1E621C05C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03" r="-2" b="14548"/>
          <a:stretch/>
        </p:blipFill>
        <p:spPr>
          <a:xfrm>
            <a:off x="20" y="10"/>
            <a:ext cx="7574515" cy="4273816"/>
          </a:xfrm>
          <a:prstGeom prst="rect">
            <a:avLst/>
          </a:prstGeom>
        </p:spPr>
      </p:pic>
      <p:pic>
        <p:nvPicPr>
          <p:cNvPr id="8" name="Picture 7" descr="A petri dish with brown liquid&#10;&#10;Description automatically generated">
            <a:extLst>
              <a:ext uri="{FF2B5EF4-FFF2-40B4-BE49-F238E27FC236}">
                <a16:creationId xmlns:a16="http://schemas.microsoft.com/office/drawing/2014/main" id="{726A2342-DCBE-4DB8-703E-71C1893AD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369" r="3796"/>
          <a:stretch/>
        </p:blipFill>
        <p:spPr>
          <a:xfrm>
            <a:off x="7574535" y="10"/>
            <a:ext cx="4617465" cy="4273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CAD04-E709-ED05-4C1D-FDBF9FF7159E}"/>
              </a:ext>
            </a:extLst>
          </p:cNvPr>
          <p:cNvSpPr txBox="1"/>
          <p:nvPr/>
        </p:nvSpPr>
        <p:spPr>
          <a:xfrm>
            <a:off x="4701634" y="4073771"/>
            <a:ext cx="28729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flickr.com/photos/youbelonginlongmont/6359258189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BE3694-B6E3-1C3D-1BF7-9924BCF40FDD}"/>
              </a:ext>
            </a:extLst>
          </p:cNvPr>
          <p:cNvSpPr/>
          <p:nvPr/>
        </p:nvSpPr>
        <p:spPr>
          <a:xfrm>
            <a:off x="959370" y="5140572"/>
            <a:ext cx="4077325" cy="1140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AB203-FDE4-B81A-F19F-24A90AE7677B}"/>
              </a:ext>
            </a:extLst>
          </p:cNvPr>
          <p:cNvSpPr txBox="1"/>
          <p:nvPr/>
        </p:nvSpPr>
        <p:spPr>
          <a:xfrm>
            <a:off x="1124262" y="5456420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Metagenomic sampling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76B2DD-B5B3-9272-81D9-33CBA4094879}"/>
              </a:ext>
            </a:extLst>
          </p:cNvPr>
          <p:cNvSpPr/>
          <p:nvPr/>
        </p:nvSpPr>
        <p:spPr>
          <a:xfrm>
            <a:off x="7324698" y="5329561"/>
            <a:ext cx="2623279" cy="8244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291855-8F51-D10B-F5EF-B99EC8D60C5E}"/>
              </a:ext>
            </a:extLst>
          </p:cNvPr>
          <p:cNvSpPr txBox="1"/>
          <p:nvPr/>
        </p:nvSpPr>
        <p:spPr>
          <a:xfrm>
            <a:off x="7653535" y="5479893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Pure culture</a:t>
            </a:r>
          </a:p>
        </p:txBody>
      </p:sp>
    </p:spTree>
    <p:extLst>
      <p:ext uri="{BB962C8B-B14F-4D97-AF65-F5344CB8AC3E}">
        <p14:creationId xmlns:p14="http://schemas.microsoft.com/office/powerpoint/2010/main" val="1076744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Yellow question mark">
            <a:extLst>
              <a:ext uri="{FF2B5EF4-FFF2-40B4-BE49-F238E27FC236}">
                <a16:creationId xmlns:a16="http://schemas.microsoft.com/office/drawing/2014/main" id="{190E5829-A6C3-1471-1F48-58CB01A4D2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b="6250"/>
          <a:stretch/>
        </p:blipFill>
        <p:spPr>
          <a:xfrm>
            <a:off x="20" y="381006"/>
            <a:ext cx="1219198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26251A6-4168-C382-08CE-674C38D5E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609601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809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 characters on a cartoon wall&#10;&#10;Description automatically generated">
            <a:extLst>
              <a:ext uri="{FF2B5EF4-FFF2-40B4-BE49-F238E27FC236}">
                <a16:creationId xmlns:a16="http://schemas.microsoft.com/office/drawing/2014/main" id="{81A13603-D31F-81A4-44BE-9E511F168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4893" b="12527"/>
          <a:stretch/>
        </p:blipFill>
        <p:spPr>
          <a:xfrm>
            <a:off x="3081401" y="1365348"/>
            <a:ext cx="6524649" cy="3670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DA783-AA4A-54AF-CCC1-A3190AD7D833}"/>
              </a:ext>
            </a:extLst>
          </p:cNvPr>
          <p:cNvSpPr txBox="1"/>
          <p:nvPr/>
        </p:nvSpPr>
        <p:spPr>
          <a:xfrm>
            <a:off x="9341541" y="6657945"/>
            <a:ext cx="285045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disseccionari.blogspot.com/2017/01/fantasies-animade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3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bstract network of node and mesh">
            <a:extLst>
              <a:ext uri="{FF2B5EF4-FFF2-40B4-BE49-F238E27FC236}">
                <a16:creationId xmlns:a16="http://schemas.microsoft.com/office/drawing/2014/main" id="{D19515C0-105C-DFA2-8976-E56D900CA12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 b="22362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900859-F2C6-E880-D6C2-25D461F56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825" y="-859435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Traditional methods for generating near finished genomes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36FF3597-B89A-A8E2-0F8B-9A2895D72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5829685"/>
              </p:ext>
            </p:extLst>
          </p:nvPr>
        </p:nvGraphicFramePr>
        <p:xfrm>
          <a:off x="2758190" y="2644564"/>
          <a:ext cx="6715593" cy="3441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609B445-EF00-DE08-6AA2-AF6B3CF628B0}"/>
              </a:ext>
            </a:extLst>
          </p:cNvPr>
          <p:cNvSpPr txBox="1"/>
          <p:nvPr/>
        </p:nvSpPr>
        <p:spPr>
          <a:xfrm>
            <a:off x="3043002" y="2922472"/>
            <a:ext cx="959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[1]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BA52F2-F683-D54F-DCEB-47B7C217D0A1}"/>
              </a:ext>
            </a:extLst>
          </p:cNvPr>
          <p:cNvSpPr txBox="1"/>
          <p:nvPr/>
        </p:nvSpPr>
        <p:spPr>
          <a:xfrm>
            <a:off x="3043002" y="5446184"/>
            <a:ext cx="126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[5]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3EF9D1-45FD-8D4A-B67D-0525A524E04B}"/>
              </a:ext>
            </a:extLst>
          </p:cNvPr>
          <p:cNvSpPr txBox="1"/>
          <p:nvPr/>
        </p:nvSpPr>
        <p:spPr>
          <a:xfrm flipH="1">
            <a:off x="3043002" y="4184328"/>
            <a:ext cx="959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3514892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87"/>
            <a:duotone>
              <a:prstClr val="black"/>
              <a:schemeClr val="accent1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688"/>
                    </a14:imgEffect>
                    <a14:imgEffect>
                      <a14:saturation sat="154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21">
            <a:extLst>
              <a:ext uri="{FF2B5EF4-FFF2-40B4-BE49-F238E27FC236}">
                <a16:creationId xmlns:a16="http://schemas.microsoft.com/office/drawing/2014/main" id="{C574EA02-8A29-CF9F-3AF5-8E2BD0CBF7F2}"/>
              </a:ext>
            </a:extLst>
          </p:cNvPr>
          <p:cNvSpPr/>
          <p:nvPr/>
        </p:nvSpPr>
        <p:spPr>
          <a:xfrm rot="3804572">
            <a:off x="5786671" y="4013796"/>
            <a:ext cx="484632" cy="11599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CA69D0-4DBD-4A7E-F793-DC4AF9644A0B}"/>
              </a:ext>
            </a:extLst>
          </p:cNvPr>
          <p:cNvSpPr/>
          <p:nvPr/>
        </p:nvSpPr>
        <p:spPr>
          <a:xfrm>
            <a:off x="799475" y="1244023"/>
            <a:ext cx="5244783" cy="26744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9115A-1A18-FEC8-FD48-A8D96ACF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14300"/>
            <a:ext cx="10146180" cy="952500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Genome Sequencing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62916-F7D8-73F0-9A87-A88C6F4DF5C1}"/>
              </a:ext>
            </a:extLst>
          </p:cNvPr>
          <p:cNvSpPr txBox="1"/>
          <p:nvPr/>
        </p:nvSpPr>
        <p:spPr>
          <a:xfrm>
            <a:off x="1015945" y="1427068"/>
            <a:ext cx="4811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85000"/>
                  </a:schemeClr>
                </a:solidFill>
              </a:rPr>
              <a:t>Homopolymer regions are portions of DNA where a single nucleotide is repeated many times. This makes it challenging to accurately count the number of repeated bases.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6FF606-2775-1EB9-C418-5F8271390A5F}"/>
              </a:ext>
            </a:extLst>
          </p:cNvPr>
          <p:cNvSpPr/>
          <p:nvPr/>
        </p:nvSpPr>
        <p:spPr>
          <a:xfrm>
            <a:off x="6924568" y="1451521"/>
            <a:ext cx="4467957" cy="8119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9FB02-FF5E-15B9-8531-364211D55312}"/>
              </a:ext>
            </a:extLst>
          </p:cNvPr>
          <p:cNvSpPr txBox="1"/>
          <p:nvPr/>
        </p:nvSpPr>
        <p:spPr>
          <a:xfrm>
            <a:off x="6924568" y="1550139"/>
            <a:ext cx="4528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“</a:t>
            </a:r>
            <a:r>
              <a:rPr lang="en-US" sz="3200">
                <a:solidFill>
                  <a:schemeClr val="tx1">
                    <a:lumMod val="85000"/>
                  </a:schemeClr>
                </a:solidFill>
              </a:rPr>
              <a:t>AAAAAAAAAAAAA”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846E6C9-573E-739E-0B30-1EE0CE4B8307}"/>
              </a:ext>
            </a:extLst>
          </p:cNvPr>
          <p:cNvSpPr/>
          <p:nvPr/>
        </p:nvSpPr>
        <p:spPr>
          <a:xfrm>
            <a:off x="524655" y="5501390"/>
            <a:ext cx="4087317" cy="85443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86864-D24A-C19B-5C2C-BB65DF8979DE}"/>
              </a:ext>
            </a:extLst>
          </p:cNvPr>
          <p:cNvSpPr txBox="1"/>
          <p:nvPr/>
        </p:nvSpPr>
        <p:spPr>
          <a:xfrm>
            <a:off x="599605" y="5636221"/>
            <a:ext cx="408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</a:schemeClr>
                </a:solidFill>
              </a:rPr>
              <a:t>Near identical DNA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FA9BEB-3A2B-E383-4270-0C30D9F0FE4F}"/>
              </a:ext>
            </a:extLst>
          </p:cNvPr>
          <p:cNvSpPr/>
          <p:nvPr/>
        </p:nvSpPr>
        <p:spPr>
          <a:xfrm>
            <a:off x="6384922" y="2744385"/>
            <a:ext cx="3898330" cy="19787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74C97-57E2-E9DD-AB1D-FD54C158A74E}"/>
              </a:ext>
            </a:extLst>
          </p:cNvPr>
          <p:cNvSpPr txBox="1"/>
          <p:nvPr/>
        </p:nvSpPr>
        <p:spPr>
          <a:xfrm>
            <a:off x="6580237" y="2948906"/>
            <a:ext cx="3507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85000"/>
                  </a:schemeClr>
                </a:solidFill>
              </a:rPr>
              <a:t>Long-read methods are more error prone and thus need short-read polishing.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98F5F8-DAB2-91DC-52C0-BF70F823D06A}"/>
              </a:ext>
            </a:extLst>
          </p:cNvPr>
          <p:cNvSpPr/>
          <p:nvPr/>
        </p:nvSpPr>
        <p:spPr>
          <a:xfrm>
            <a:off x="4158599" y="4584105"/>
            <a:ext cx="1267840" cy="7740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4DCAD0-94C7-FB9D-D3BF-3E40A82E366D}"/>
              </a:ext>
            </a:extLst>
          </p:cNvPr>
          <p:cNvSpPr txBox="1"/>
          <p:nvPr/>
        </p:nvSpPr>
        <p:spPr>
          <a:xfrm>
            <a:off x="4158599" y="4723087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85000"/>
                  </a:schemeClr>
                </a:solidFill>
              </a:rPr>
              <a:t>+ Cost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D58D54-C9E8-1582-8C91-03D34BA86713}"/>
              </a:ext>
            </a:extLst>
          </p:cNvPr>
          <p:cNvSpPr/>
          <p:nvPr/>
        </p:nvSpPr>
        <p:spPr>
          <a:xfrm>
            <a:off x="7850097" y="5609509"/>
            <a:ext cx="1402753" cy="7463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508BB-2290-4FE4-EE2B-9814B11669AB}"/>
              </a:ext>
            </a:extLst>
          </p:cNvPr>
          <p:cNvSpPr txBox="1"/>
          <p:nvPr/>
        </p:nvSpPr>
        <p:spPr>
          <a:xfrm>
            <a:off x="7966099" y="5714441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85000"/>
                  </a:schemeClr>
                </a:solidFill>
              </a:rPr>
              <a:t>+ Time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423EFB-C7E9-9878-54A6-31F519816BF7}"/>
              </a:ext>
            </a:extLst>
          </p:cNvPr>
          <p:cNvSpPr/>
          <p:nvPr/>
        </p:nvSpPr>
        <p:spPr>
          <a:xfrm>
            <a:off x="9527908" y="4798889"/>
            <a:ext cx="2628275" cy="7924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F2B496-0297-14E0-25A8-10DDC735F5D3}"/>
              </a:ext>
            </a:extLst>
          </p:cNvPr>
          <p:cNvSpPr txBox="1"/>
          <p:nvPr/>
        </p:nvSpPr>
        <p:spPr>
          <a:xfrm>
            <a:off x="9769477" y="4921999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85000"/>
                  </a:schemeClr>
                </a:solidFill>
              </a:rPr>
              <a:t>+ Complexity</a:t>
            </a:r>
          </a:p>
        </p:txBody>
      </p:sp>
      <p:sp>
        <p:nvSpPr>
          <p:cNvPr id="20" name="Bent-Up Arrow 19">
            <a:extLst>
              <a:ext uri="{FF2B5EF4-FFF2-40B4-BE49-F238E27FC236}">
                <a16:creationId xmlns:a16="http://schemas.microsoft.com/office/drawing/2014/main" id="{976F099A-A5AE-1543-665F-4F1CC137C40D}"/>
              </a:ext>
            </a:extLst>
          </p:cNvPr>
          <p:cNvSpPr/>
          <p:nvPr/>
        </p:nvSpPr>
        <p:spPr>
          <a:xfrm flipV="1">
            <a:off x="10283251" y="3730774"/>
            <a:ext cx="983990" cy="949235"/>
          </a:xfrm>
          <a:prstGeom prst="bentUpArrow">
            <a:avLst>
              <a:gd name="adj1" fmla="val 2676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BA64ADE-CB17-A0FB-D7E0-1EF8C0372440}"/>
              </a:ext>
            </a:extLst>
          </p:cNvPr>
          <p:cNvSpPr/>
          <p:nvPr/>
        </p:nvSpPr>
        <p:spPr>
          <a:xfrm>
            <a:off x="8334086" y="4723087"/>
            <a:ext cx="484632" cy="7633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6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3847-339E-45EF-A907-C3BDEB61D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B03A977-53FA-EE84-3FC3-48C1AA631A4E}"/>
              </a:ext>
            </a:extLst>
          </p:cNvPr>
          <p:cNvSpPr txBox="1"/>
          <p:nvPr/>
        </p:nvSpPr>
        <p:spPr>
          <a:xfrm>
            <a:off x="310444" y="6116578"/>
            <a:ext cx="11591209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>
                <a:effectLst/>
              </a:rPr>
              <a:t>Sequencing technology: Sequencing by synthesis</a:t>
            </a:r>
            <a:r>
              <a:rPr lang="en-US" sz="1600">
                <a:effectLst/>
              </a:rPr>
              <a:t>. Sequencing </a:t>
            </a:r>
            <a:r>
              <a:rPr lang="en-US">
                <a:effectLst/>
              </a:rPr>
              <a:t>Technology</a:t>
            </a:r>
            <a:r>
              <a:rPr lang="en-US" sz="1600">
                <a:effectLst/>
              </a:rPr>
              <a:t> | Sequencing by synthesis. (n.d.). https://www.illumina.com/science/technology/next-generation-sequencing/sequencing-technology.html </a:t>
            </a:r>
          </a:p>
          <a:p>
            <a:endParaRPr lang="en-US" sz="1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937A47-AA72-3106-B9B7-D9796E23910E}"/>
              </a:ext>
            </a:extLst>
          </p:cNvPr>
          <p:cNvSpPr/>
          <p:nvPr/>
        </p:nvSpPr>
        <p:spPr>
          <a:xfrm>
            <a:off x="4686013" y="321545"/>
            <a:ext cx="2816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Illumina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233691-5A20-BE78-9378-F93A6A402E9C}"/>
              </a:ext>
            </a:extLst>
          </p:cNvPr>
          <p:cNvSpPr txBox="1"/>
          <p:nvPr/>
        </p:nvSpPr>
        <p:spPr>
          <a:xfrm>
            <a:off x="959370" y="1613642"/>
            <a:ext cx="10553076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/>
              <a:t>Low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/>
              <a:t>Short read length (~150 bp)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/>
              <a:t>Suffers with homopolymer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/>
              <a:t>Struggles with metagenomic samples</a:t>
            </a:r>
          </a:p>
        </p:txBody>
      </p:sp>
    </p:spTree>
    <p:extLst>
      <p:ext uri="{BB962C8B-B14F-4D97-AF65-F5344CB8AC3E}">
        <p14:creationId xmlns:p14="http://schemas.microsoft.com/office/powerpoint/2010/main" val="1033884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C6CDB-BC85-95D3-D66A-903B03460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544C9-03DB-F1AA-674E-35FA51116A7D}"/>
              </a:ext>
            </a:extLst>
          </p:cNvPr>
          <p:cNvSpPr txBox="1"/>
          <p:nvPr/>
        </p:nvSpPr>
        <p:spPr>
          <a:xfrm>
            <a:off x="338666" y="6088355"/>
            <a:ext cx="1153476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>
                <a:effectLst/>
              </a:rPr>
              <a:t>Sequencing technology: Sequencing by synthesis</a:t>
            </a:r>
            <a:r>
              <a:rPr lang="en-US" sz="1600">
                <a:effectLst/>
              </a:rPr>
              <a:t>. Sequencing Technology | Sequencing by synthesis. (n.d.). https://www.illumina.com/science/technology/next-generation-sequencing/sequencing-technology.html </a:t>
            </a:r>
          </a:p>
          <a:p>
            <a:endParaRPr lang="en-US" sz="1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399B5-80C4-2C5C-884C-FCF88CB0D8D5}"/>
              </a:ext>
            </a:extLst>
          </p:cNvPr>
          <p:cNvSpPr/>
          <p:nvPr/>
        </p:nvSpPr>
        <p:spPr>
          <a:xfrm>
            <a:off x="1990567" y="477833"/>
            <a:ext cx="8207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Oxford R9.4.1 Nanopore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7845C3-8323-9C1E-5D41-E8F8D4EA7AB5}"/>
              </a:ext>
            </a:extLst>
          </p:cNvPr>
          <p:cNvSpPr txBox="1"/>
          <p:nvPr/>
        </p:nvSpPr>
        <p:spPr>
          <a:xfrm>
            <a:off x="1034321" y="1850822"/>
            <a:ext cx="10343213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/>
              <a:t>Low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/>
              <a:t>Long read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/>
              <a:t>Suffers with modal read accuracy</a:t>
            </a:r>
          </a:p>
        </p:txBody>
      </p:sp>
    </p:spTree>
    <p:extLst>
      <p:ext uri="{BB962C8B-B14F-4D97-AF65-F5344CB8AC3E}">
        <p14:creationId xmlns:p14="http://schemas.microsoft.com/office/powerpoint/2010/main" val="39528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DA6F8-A8C9-1149-3E43-B37973CBE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ADE8DD2-948F-FC2A-DADC-F9AF55CACCBE}"/>
              </a:ext>
            </a:extLst>
          </p:cNvPr>
          <p:cNvSpPr txBox="1"/>
          <p:nvPr/>
        </p:nvSpPr>
        <p:spPr>
          <a:xfrm>
            <a:off x="409222" y="6046022"/>
            <a:ext cx="1137954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>
                <a:effectLst/>
              </a:rPr>
              <a:t>Sequencing technology: Sequencing by synthesis</a:t>
            </a:r>
            <a:r>
              <a:rPr lang="en-US" sz="1600">
                <a:effectLst/>
              </a:rPr>
              <a:t>. Sequencing Technology | Sequencing by synthesis. (n.d.). https://www.illumina.com/science/technology/next-generation-sequencing/sequencing-technology.html </a:t>
            </a:r>
          </a:p>
          <a:p>
            <a:endParaRPr lang="en-US" sz="1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7483CE-3CF1-B4B3-1308-BF14399B1DCB}"/>
              </a:ext>
            </a:extLst>
          </p:cNvPr>
          <p:cNvSpPr/>
          <p:nvPr/>
        </p:nvSpPr>
        <p:spPr>
          <a:xfrm>
            <a:off x="992700" y="404139"/>
            <a:ext cx="1020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Oxford R9.4.1 Nanopore Cont.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3C0515-5A09-AD5A-8688-472229919799}"/>
              </a:ext>
            </a:extLst>
          </p:cNvPr>
          <p:cNvSpPr txBox="1"/>
          <p:nvPr/>
        </p:nvSpPr>
        <p:spPr>
          <a:xfrm>
            <a:off x="992700" y="1896944"/>
            <a:ext cx="10343213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Shortcomings can be improved with Illumina polishing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Illumina + R9.4.1 increases quality of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Polishing increases cost</a:t>
            </a:r>
          </a:p>
        </p:txBody>
      </p:sp>
    </p:spTree>
    <p:extLst>
      <p:ext uri="{BB962C8B-B14F-4D97-AF65-F5344CB8AC3E}">
        <p14:creationId xmlns:p14="http://schemas.microsoft.com/office/powerpoint/2010/main" val="2674791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9F49-ACEF-D7A0-1A73-6F47180C0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9A6463D-E973-6978-1B9B-7CDCE5B07967}"/>
              </a:ext>
            </a:extLst>
          </p:cNvPr>
          <p:cNvSpPr txBox="1"/>
          <p:nvPr/>
        </p:nvSpPr>
        <p:spPr>
          <a:xfrm>
            <a:off x="454526" y="5861092"/>
            <a:ext cx="1128002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>
                <a:effectLst/>
              </a:rPr>
              <a:t>Sequencing technology: Sequencing by synthesis</a:t>
            </a:r>
            <a:r>
              <a:rPr lang="en-US">
                <a:effectLst/>
              </a:rPr>
              <a:t>. Sequencing Technology | Sequencing by synthesis. (n.d.). https://www.illumina.com/science/technology/next-generation-sequencing/sequencing-technology.html </a:t>
            </a:r>
          </a:p>
          <a:p>
            <a:endParaRPr lang="en-US" sz="1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D5E06F-03AF-CFFF-BCDC-5F684DD898AC}"/>
              </a:ext>
            </a:extLst>
          </p:cNvPr>
          <p:cNvSpPr/>
          <p:nvPr/>
        </p:nvSpPr>
        <p:spPr>
          <a:xfrm>
            <a:off x="4185882" y="409072"/>
            <a:ext cx="3817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PacBio HiFi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6ED07A-2477-144B-BFCE-AC3858B82703}"/>
              </a:ext>
            </a:extLst>
          </p:cNvPr>
          <p:cNvSpPr txBox="1"/>
          <p:nvPr/>
        </p:nvSpPr>
        <p:spPr>
          <a:xfrm>
            <a:off x="1035033" y="1835175"/>
            <a:ext cx="10343213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Most accurate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Long read length – good for homopolymer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Cost prohibitive</a:t>
            </a:r>
          </a:p>
        </p:txBody>
      </p:sp>
    </p:spTree>
    <p:extLst>
      <p:ext uri="{BB962C8B-B14F-4D97-AF65-F5344CB8AC3E}">
        <p14:creationId xmlns:p14="http://schemas.microsoft.com/office/powerpoint/2010/main" val="33425397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B3FAC4E-CEF7-E346-BA0F-18680B6802BE}">
  <we:reference id="wa200005566" version="3.0.0.2" store="en-US" storeType="OMEX"/>
  <we:alternateReferences>
    <we:reference id="WA200005566" version="3.0.0.2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2865</TotalTime>
  <Words>1568</Words>
  <Application>Microsoft Office PowerPoint</Application>
  <PresentationFormat>Widescreen</PresentationFormat>
  <Paragraphs>172</Paragraphs>
  <Slides>31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Mesh</vt:lpstr>
      <vt:lpstr>PowerPoint Presentation</vt:lpstr>
      <vt:lpstr>Introduction/Background</vt:lpstr>
      <vt:lpstr>Microbial genome sequencing</vt:lpstr>
      <vt:lpstr>Traditional methods for generating near finished genomes</vt:lpstr>
      <vt:lpstr>Genome Sequencing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Oxford Nanopore Sequencing works</vt:lpstr>
      <vt:lpstr>R9 Nanopore</vt:lpstr>
      <vt:lpstr>Nanopore R10.4 Improvements </vt:lpstr>
      <vt:lpstr>R10.4 and Homopolymers</vt:lpstr>
      <vt:lpstr>Methods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and Conclusions</vt:lpstr>
      <vt:lpstr>Implications of R10.4 </vt:lpstr>
      <vt:lpstr>PowerPoint Presentation</vt:lpstr>
      <vt:lpstr>Drawbacks of R10.4 </vt:lpstr>
      <vt:lpstr>Limitations of Study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Parker Tyson</dc:creator>
  <cp:lastModifiedBy>Parker Tyson</cp:lastModifiedBy>
  <cp:revision>4</cp:revision>
  <dcterms:created xsi:type="dcterms:W3CDTF">2024-10-10T23:51:53Z</dcterms:created>
  <dcterms:modified xsi:type="dcterms:W3CDTF">2024-10-30T00:24:45Z</dcterms:modified>
</cp:coreProperties>
</file>