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90" r:id="rId9"/>
    <p:sldId id="291" r:id="rId10"/>
    <p:sldId id="262" r:id="rId11"/>
    <p:sldId id="263" r:id="rId12"/>
    <p:sldId id="264" r:id="rId13"/>
    <p:sldId id="265" r:id="rId14"/>
    <p:sldId id="267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92" r:id="rId23"/>
    <p:sldId id="287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/>
    <p:restoredTop sz="70730"/>
  </p:normalViewPr>
  <p:slideViewPr>
    <p:cSldViewPr snapToGrid="0">
      <p:cViewPr varScale="1">
        <p:scale>
          <a:sx n="72" d="100"/>
          <a:sy n="72" d="100"/>
        </p:scale>
        <p:origin x="1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DAD1B-BF1B-4FC3-9EE1-F87AA4A1A80A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FB19B3-986B-4694-94E0-19D40AF00A6C}">
      <dgm:prSet/>
      <dgm:spPr/>
      <dgm:t>
        <a:bodyPr/>
        <a:lstStyle/>
        <a:p>
          <a:r>
            <a:rPr lang="en-US" dirty="0"/>
            <a:t>Single Cell</a:t>
          </a:r>
        </a:p>
      </dgm:t>
    </dgm:pt>
    <dgm:pt modelId="{40CA4CA4-E4CA-445E-A457-3F8842B1E15D}" type="parTrans" cxnId="{AC0C00EF-C159-4CF3-A587-6C46AE1A2BD7}">
      <dgm:prSet/>
      <dgm:spPr/>
      <dgm:t>
        <a:bodyPr/>
        <a:lstStyle/>
        <a:p>
          <a:endParaRPr lang="en-US"/>
        </a:p>
      </dgm:t>
    </dgm:pt>
    <dgm:pt modelId="{695F9D96-B95A-4452-A0C5-0876AD818514}" type="sibTrans" cxnId="{AC0C00EF-C159-4CF3-A587-6C46AE1A2BD7}">
      <dgm:prSet/>
      <dgm:spPr/>
      <dgm:t>
        <a:bodyPr/>
        <a:lstStyle/>
        <a:p>
          <a:endParaRPr lang="en-US"/>
        </a:p>
      </dgm:t>
    </dgm:pt>
    <dgm:pt modelId="{92275B95-7A3E-4FD6-B597-AE156AEA06E2}">
      <dgm:prSet/>
      <dgm:spPr/>
      <dgm:t>
        <a:bodyPr/>
        <a:lstStyle/>
        <a:p>
          <a:r>
            <a:rPr lang="en-US" dirty="0"/>
            <a:t>Transcriptomics</a:t>
          </a:r>
        </a:p>
      </dgm:t>
    </dgm:pt>
    <dgm:pt modelId="{C6292E99-1985-421C-8E28-E8B46308E1E1}" type="parTrans" cxnId="{782941B2-A4A1-4D6F-94BE-BAFB4B250BE4}">
      <dgm:prSet/>
      <dgm:spPr/>
      <dgm:t>
        <a:bodyPr/>
        <a:lstStyle/>
        <a:p>
          <a:endParaRPr lang="en-US"/>
        </a:p>
      </dgm:t>
    </dgm:pt>
    <dgm:pt modelId="{B4EAE1ED-6164-4418-BCB5-7C8E40AEF6D9}" type="sibTrans" cxnId="{782941B2-A4A1-4D6F-94BE-BAFB4B250BE4}">
      <dgm:prSet/>
      <dgm:spPr/>
      <dgm:t>
        <a:bodyPr/>
        <a:lstStyle/>
        <a:p>
          <a:endParaRPr lang="en-US"/>
        </a:p>
      </dgm:t>
    </dgm:pt>
    <dgm:pt modelId="{DC132E25-68B6-41F9-BAD9-0DCB011DC71A}">
      <dgm:prSet/>
      <dgm:spPr/>
      <dgm:t>
        <a:bodyPr/>
        <a:lstStyle/>
        <a:p>
          <a:r>
            <a:rPr lang="en-US" dirty="0"/>
            <a:t>microRNA &amp; </a:t>
          </a:r>
          <a:r>
            <a:rPr lang="en-US" dirty="0" err="1"/>
            <a:t>nascentRNA</a:t>
          </a:r>
          <a:endParaRPr lang="en-US" dirty="0"/>
        </a:p>
      </dgm:t>
    </dgm:pt>
    <dgm:pt modelId="{76E8029C-2BBC-4C29-8825-DFA8A6B70AC0}" type="parTrans" cxnId="{CCAD030A-C977-40B7-A9AC-36CAF216E3E5}">
      <dgm:prSet/>
      <dgm:spPr/>
      <dgm:t>
        <a:bodyPr/>
        <a:lstStyle/>
        <a:p>
          <a:endParaRPr lang="en-US"/>
        </a:p>
      </dgm:t>
    </dgm:pt>
    <dgm:pt modelId="{3794FA7D-7632-4AC2-B0B5-7F9191123A32}" type="sibTrans" cxnId="{CCAD030A-C977-40B7-A9AC-36CAF216E3E5}">
      <dgm:prSet/>
      <dgm:spPr/>
      <dgm:t>
        <a:bodyPr/>
        <a:lstStyle/>
        <a:p>
          <a:endParaRPr lang="en-US"/>
        </a:p>
      </dgm:t>
    </dgm:pt>
    <dgm:pt modelId="{49D627C6-3059-4ABC-84D1-39512B465BC2}">
      <dgm:prSet/>
      <dgm:spPr/>
      <dgm:t>
        <a:bodyPr/>
        <a:lstStyle/>
        <a:p>
          <a:r>
            <a:rPr lang="en-US" dirty="0"/>
            <a:t>Enhancers &amp; Gene</a:t>
          </a:r>
        </a:p>
      </dgm:t>
    </dgm:pt>
    <dgm:pt modelId="{8EF5E073-6758-497C-96F5-B9C14051B462}" type="parTrans" cxnId="{384300CE-430C-4231-88C0-D8685988BEB3}">
      <dgm:prSet/>
      <dgm:spPr/>
      <dgm:t>
        <a:bodyPr/>
        <a:lstStyle/>
        <a:p>
          <a:endParaRPr lang="en-US"/>
        </a:p>
      </dgm:t>
    </dgm:pt>
    <dgm:pt modelId="{35F36472-988B-4939-A67E-0372C6C29D9F}" type="sibTrans" cxnId="{384300CE-430C-4231-88C0-D8685988BEB3}">
      <dgm:prSet/>
      <dgm:spPr/>
      <dgm:t>
        <a:bodyPr/>
        <a:lstStyle/>
        <a:p>
          <a:endParaRPr lang="en-US"/>
        </a:p>
      </dgm:t>
    </dgm:pt>
    <dgm:pt modelId="{F4D4D01D-DFDB-1748-9FE7-51980094C8BF}">
      <dgm:prSet/>
      <dgm:spPr/>
      <dgm:t>
        <a:bodyPr/>
        <a:lstStyle/>
        <a:p>
          <a:r>
            <a:rPr lang="en-US" dirty="0"/>
            <a:t>RNA-seq vs GRO-seq</a:t>
          </a:r>
        </a:p>
      </dgm:t>
    </dgm:pt>
    <dgm:pt modelId="{3DF782D7-F14E-D34D-ACB3-9E6652652BA2}" type="parTrans" cxnId="{5F483EFD-618F-5246-8539-8AED091931F6}">
      <dgm:prSet/>
      <dgm:spPr/>
      <dgm:t>
        <a:bodyPr/>
        <a:lstStyle/>
        <a:p>
          <a:endParaRPr lang="en-US"/>
        </a:p>
      </dgm:t>
    </dgm:pt>
    <dgm:pt modelId="{F17774AA-27E2-FC4C-9738-020A43852253}" type="sibTrans" cxnId="{5F483EFD-618F-5246-8539-8AED091931F6}">
      <dgm:prSet/>
      <dgm:spPr/>
      <dgm:t>
        <a:bodyPr/>
        <a:lstStyle/>
        <a:p>
          <a:endParaRPr lang="en-US"/>
        </a:p>
      </dgm:t>
    </dgm:pt>
    <dgm:pt modelId="{2C5CC926-8D12-F54B-BF53-7B0F1576F4B4}">
      <dgm:prSet/>
      <dgm:spPr/>
      <dgm:t>
        <a:bodyPr/>
        <a:lstStyle/>
        <a:p>
          <a:r>
            <a:rPr lang="en-US"/>
            <a:t>agoTRIBE vs CLIP-seq</a:t>
          </a:r>
        </a:p>
      </dgm:t>
    </dgm:pt>
    <dgm:pt modelId="{1587EC8A-5A98-7B46-90FC-5D9DE859850F}" type="parTrans" cxnId="{2FE72E3C-3D8E-7640-A1F7-23B5ECD2BE23}">
      <dgm:prSet/>
      <dgm:spPr/>
      <dgm:t>
        <a:bodyPr/>
        <a:lstStyle/>
        <a:p>
          <a:endParaRPr lang="en-US"/>
        </a:p>
      </dgm:t>
    </dgm:pt>
    <dgm:pt modelId="{2AEF8350-FCCC-614C-825A-59F165724969}" type="sibTrans" cxnId="{2FE72E3C-3D8E-7640-A1F7-23B5ECD2BE23}">
      <dgm:prSet/>
      <dgm:spPr/>
      <dgm:t>
        <a:bodyPr/>
        <a:lstStyle/>
        <a:p>
          <a:endParaRPr lang="en-US"/>
        </a:p>
      </dgm:t>
    </dgm:pt>
    <dgm:pt modelId="{114CAA78-B6B2-1D4D-ABB1-20786A6F55C9}" type="pres">
      <dgm:prSet presAssocID="{EF3DAD1B-BF1B-4FC3-9EE1-F87AA4A1A80A}" presName="vert0" presStyleCnt="0">
        <dgm:presLayoutVars>
          <dgm:dir/>
          <dgm:animOne val="branch"/>
          <dgm:animLvl val="lvl"/>
        </dgm:presLayoutVars>
      </dgm:prSet>
      <dgm:spPr/>
    </dgm:pt>
    <dgm:pt modelId="{32D9552F-78B9-DC47-8C4C-2569FA1FFD2F}" type="pres">
      <dgm:prSet presAssocID="{B6FB19B3-986B-4694-94E0-19D40AF00A6C}" presName="thickLine" presStyleLbl="alignNode1" presStyleIdx="0" presStyleCnt="6"/>
      <dgm:spPr/>
    </dgm:pt>
    <dgm:pt modelId="{5C8F7F9E-2735-FE42-84C1-D332B0F618FA}" type="pres">
      <dgm:prSet presAssocID="{B6FB19B3-986B-4694-94E0-19D40AF00A6C}" presName="horz1" presStyleCnt="0"/>
      <dgm:spPr/>
    </dgm:pt>
    <dgm:pt modelId="{B64125A8-6877-554F-BDE7-E821EE2AF807}" type="pres">
      <dgm:prSet presAssocID="{B6FB19B3-986B-4694-94E0-19D40AF00A6C}" presName="tx1" presStyleLbl="revTx" presStyleIdx="0" presStyleCnt="6"/>
      <dgm:spPr/>
    </dgm:pt>
    <dgm:pt modelId="{9772D80A-8BD9-D648-9FA6-3305ED601B2A}" type="pres">
      <dgm:prSet presAssocID="{B6FB19B3-986B-4694-94E0-19D40AF00A6C}" presName="vert1" presStyleCnt="0"/>
      <dgm:spPr/>
    </dgm:pt>
    <dgm:pt modelId="{20C7B06A-236B-E842-930C-3C6BA4AA0962}" type="pres">
      <dgm:prSet presAssocID="{92275B95-7A3E-4FD6-B597-AE156AEA06E2}" presName="thickLine" presStyleLbl="alignNode1" presStyleIdx="1" presStyleCnt="6"/>
      <dgm:spPr/>
    </dgm:pt>
    <dgm:pt modelId="{23D12609-8ED6-AD41-A291-E2F38601BD91}" type="pres">
      <dgm:prSet presAssocID="{92275B95-7A3E-4FD6-B597-AE156AEA06E2}" presName="horz1" presStyleCnt="0"/>
      <dgm:spPr/>
    </dgm:pt>
    <dgm:pt modelId="{CFDE0AD3-A393-744A-A733-F9A200A6A343}" type="pres">
      <dgm:prSet presAssocID="{92275B95-7A3E-4FD6-B597-AE156AEA06E2}" presName="tx1" presStyleLbl="revTx" presStyleIdx="1" presStyleCnt="6"/>
      <dgm:spPr/>
    </dgm:pt>
    <dgm:pt modelId="{C6EA956C-B968-9B46-B27C-3FE2CE67B4B9}" type="pres">
      <dgm:prSet presAssocID="{92275B95-7A3E-4FD6-B597-AE156AEA06E2}" presName="vert1" presStyleCnt="0"/>
      <dgm:spPr/>
    </dgm:pt>
    <dgm:pt modelId="{45655D12-FB75-7144-8812-E5E2A9B3BE8D}" type="pres">
      <dgm:prSet presAssocID="{DC132E25-68B6-41F9-BAD9-0DCB011DC71A}" presName="thickLine" presStyleLbl="alignNode1" presStyleIdx="2" presStyleCnt="6"/>
      <dgm:spPr/>
    </dgm:pt>
    <dgm:pt modelId="{4E288C65-DD17-7648-B7BE-EC022772AF48}" type="pres">
      <dgm:prSet presAssocID="{DC132E25-68B6-41F9-BAD9-0DCB011DC71A}" presName="horz1" presStyleCnt="0"/>
      <dgm:spPr/>
    </dgm:pt>
    <dgm:pt modelId="{09D1EE6B-D565-D041-9701-24B9BB3A47FF}" type="pres">
      <dgm:prSet presAssocID="{DC132E25-68B6-41F9-BAD9-0DCB011DC71A}" presName="tx1" presStyleLbl="revTx" presStyleIdx="2" presStyleCnt="6"/>
      <dgm:spPr/>
    </dgm:pt>
    <dgm:pt modelId="{3EFC09B0-1B73-194A-B672-8077468D0BC3}" type="pres">
      <dgm:prSet presAssocID="{DC132E25-68B6-41F9-BAD9-0DCB011DC71A}" presName="vert1" presStyleCnt="0"/>
      <dgm:spPr/>
    </dgm:pt>
    <dgm:pt modelId="{5E0C3264-EB3B-9D47-A7F4-69C057D28B5C}" type="pres">
      <dgm:prSet presAssocID="{49D627C6-3059-4ABC-84D1-39512B465BC2}" presName="thickLine" presStyleLbl="alignNode1" presStyleIdx="3" presStyleCnt="6"/>
      <dgm:spPr/>
    </dgm:pt>
    <dgm:pt modelId="{66553BFC-09B9-664F-B361-4D0C4E1CC2C5}" type="pres">
      <dgm:prSet presAssocID="{49D627C6-3059-4ABC-84D1-39512B465BC2}" presName="horz1" presStyleCnt="0"/>
      <dgm:spPr/>
    </dgm:pt>
    <dgm:pt modelId="{7B8769FB-0873-4840-B267-C6068994EECD}" type="pres">
      <dgm:prSet presAssocID="{49D627C6-3059-4ABC-84D1-39512B465BC2}" presName="tx1" presStyleLbl="revTx" presStyleIdx="3" presStyleCnt="6"/>
      <dgm:spPr/>
    </dgm:pt>
    <dgm:pt modelId="{D708CB7F-69D7-6A41-90BB-27101323A048}" type="pres">
      <dgm:prSet presAssocID="{49D627C6-3059-4ABC-84D1-39512B465BC2}" presName="vert1" presStyleCnt="0"/>
      <dgm:spPr/>
    </dgm:pt>
    <dgm:pt modelId="{D2EC24D6-9603-4E4D-9C8E-07B51683DEBB}" type="pres">
      <dgm:prSet presAssocID="{F4D4D01D-DFDB-1748-9FE7-51980094C8BF}" presName="thickLine" presStyleLbl="alignNode1" presStyleIdx="4" presStyleCnt="6"/>
      <dgm:spPr/>
    </dgm:pt>
    <dgm:pt modelId="{A85441C6-D944-CD4E-86A9-5C81860BC714}" type="pres">
      <dgm:prSet presAssocID="{F4D4D01D-DFDB-1748-9FE7-51980094C8BF}" presName="horz1" presStyleCnt="0"/>
      <dgm:spPr/>
    </dgm:pt>
    <dgm:pt modelId="{E10C34AA-2CCF-3540-B30F-A7C856C8E24B}" type="pres">
      <dgm:prSet presAssocID="{F4D4D01D-DFDB-1748-9FE7-51980094C8BF}" presName="tx1" presStyleLbl="revTx" presStyleIdx="4" presStyleCnt="6"/>
      <dgm:spPr/>
    </dgm:pt>
    <dgm:pt modelId="{3B5056B5-DCC8-A44F-A598-30A80E92C6C9}" type="pres">
      <dgm:prSet presAssocID="{F4D4D01D-DFDB-1748-9FE7-51980094C8BF}" presName="vert1" presStyleCnt="0"/>
      <dgm:spPr/>
    </dgm:pt>
    <dgm:pt modelId="{CE86B71D-2A9F-4448-804A-DA70F76F89E8}" type="pres">
      <dgm:prSet presAssocID="{2C5CC926-8D12-F54B-BF53-7B0F1576F4B4}" presName="thickLine" presStyleLbl="alignNode1" presStyleIdx="5" presStyleCnt="6"/>
      <dgm:spPr/>
    </dgm:pt>
    <dgm:pt modelId="{7ABEAF7E-BCAD-9642-B9AF-BC67B874BE7B}" type="pres">
      <dgm:prSet presAssocID="{2C5CC926-8D12-F54B-BF53-7B0F1576F4B4}" presName="horz1" presStyleCnt="0"/>
      <dgm:spPr/>
    </dgm:pt>
    <dgm:pt modelId="{C1B4751E-A175-A64F-BD57-BF6C28ABA946}" type="pres">
      <dgm:prSet presAssocID="{2C5CC926-8D12-F54B-BF53-7B0F1576F4B4}" presName="tx1" presStyleLbl="revTx" presStyleIdx="5" presStyleCnt="6"/>
      <dgm:spPr/>
    </dgm:pt>
    <dgm:pt modelId="{2CE205A0-CA8C-564A-84E7-9CD713546C32}" type="pres">
      <dgm:prSet presAssocID="{2C5CC926-8D12-F54B-BF53-7B0F1576F4B4}" presName="vert1" presStyleCnt="0"/>
      <dgm:spPr/>
    </dgm:pt>
  </dgm:ptLst>
  <dgm:cxnLst>
    <dgm:cxn modelId="{CCAD030A-C977-40B7-A9AC-36CAF216E3E5}" srcId="{EF3DAD1B-BF1B-4FC3-9EE1-F87AA4A1A80A}" destId="{DC132E25-68B6-41F9-BAD9-0DCB011DC71A}" srcOrd="2" destOrd="0" parTransId="{76E8029C-2BBC-4C29-8825-DFA8A6B70AC0}" sibTransId="{3794FA7D-7632-4AC2-B0B5-7F9191123A32}"/>
    <dgm:cxn modelId="{38AAC917-EF55-5F4F-8DCC-5681E37E7753}" type="presOf" srcId="{DC132E25-68B6-41F9-BAD9-0DCB011DC71A}" destId="{09D1EE6B-D565-D041-9701-24B9BB3A47FF}" srcOrd="0" destOrd="0" presId="urn:microsoft.com/office/officeart/2008/layout/LinedList"/>
    <dgm:cxn modelId="{14674626-3998-024F-BC1F-7A719086594E}" type="presOf" srcId="{2C5CC926-8D12-F54B-BF53-7B0F1576F4B4}" destId="{C1B4751E-A175-A64F-BD57-BF6C28ABA946}" srcOrd="0" destOrd="0" presId="urn:microsoft.com/office/officeart/2008/layout/LinedList"/>
    <dgm:cxn modelId="{0F37842B-8620-A742-B0E6-95400DE1745B}" type="presOf" srcId="{92275B95-7A3E-4FD6-B597-AE156AEA06E2}" destId="{CFDE0AD3-A393-744A-A733-F9A200A6A343}" srcOrd="0" destOrd="0" presId="urn:microsoft.com/office/officeart/2008/layout/LinedList"/>
    <dgm:cxn modelId="{2FE72E3C-3D8E-7640-A1F7-23B5ECD2BE23}" srcId="{EF3DAD1B-BF1B-4FC3-9EE1-F87AA4A1A80A}" destId="{2C5CC926-8D12-F54B-BF53-7B0F1576F4B4}" srcOrd="5" destOrd="0" parTransId="{1587EC8A-5A98-7B46-90FC-5D9DE859850F}" sibTransId="{2AEF8350-FCCC-614C-825A-59F165724969}"/>
    <dgm:cxn modelId="{AF4B8A40-7D28-4A45-AF0C-D4EE9D2C8EC7}" type="presOf" srcId="{F4D4D01D-DFDB-1748-9FE7-51980094C8BF}" destId="{E10C34AA-2CCF-3540-B30F-A7C856C8E24B}" srcOrd="0" destOrd="0" presId="urn:microsoft.com/office/officeart/2008/layout/LinedList"/>
    <dgm:cxn modelId="{782941B2-A4A1-4D6F-94BE-BAFB4B250BE4}" srcId="{EF3DAD1B-BF1B-4FC3-9EE1-F87AA4A1A80A}" destId="{92275B95-7A3E-4FD6-B597-AE156AEA06E2}" srcOrd="1" destOrd="0" parTransId="{C6292E99-1985-421C-8E28-E8B46308E1E1}" sibTransId="{B4EAE1ED-6164-4418-BCB5-7C8E40AEF6D9}"/>
    <dgm:cxn modelId="{8468BEC2-46FB-4741-9639-C37949089828}" type="presOf" srcId="{49D627C6-3059-4ABC-84D1-39512B465BC2}" destId="{7B8769FB-0873-4840-B267-C6068994EECD}" srcOrd="0" destOrd="0" presId="urn:microsoft.com/office/officeart/2008/layout/LinedList"/>
    <dgm:cxn modelId="{C1877FCC-7BF5-764D-9FEC-70C453BE9AB3}" type="presOf" srcId="{B6FB19B3-986B-4694-94E0-19D40AF00A6C}" destId="{B64125A8-6877-554F-BDE7-E821EE2AF807}" srcOrd="0" destOrd="0" presId="urn:microsoft.com/office/officeart/2008/layout/LinedList"/>
    <dgm:cxn modelId="{384300CE-430C-4231-88C0-D8685988BEB3}" srcId="{EF3DAD1B-BF1B-4FC3-9EE1-F87AA4A1A80A}" destId="{49D627C6-3059-4ABC-84D1-39512B465BC2}" srcOrd="3" destOrd="0" parTransId="{8EF5E073-6758-497C-96F5-B9C14051B462}" sibTransId="{35F36472-988B-4939-A67E-0372C6C29D9F}"/>
    <dgm:cxn modelId="{307398D0-7DD1-4B4D-BEF0-AF5796241F17}" type="presOf" srcId="{EF3DAD1B-BF1B-4FC3-9EE1-F87AA4A1A80A}" destId="{114CAA78-B6B2-1D4D-ABB1-20786A6F55C9}" srcOrd="0" destOrd="0" presId="urn:microsoft.com/office/officeart/2008/layout/LinedList"/>
    <dgm:cxn modelId="{AC0C00EF-C159-4CF3-A587-6C46AE1A2BD7}" srcId="{EF3DAD1B-BF1B-4FC3-9EE1-F87AA4A1A80A}" destId="{B6FB19B3-986B-4694-94E0-19D40AF00A6C}" srcOrd="0" destOrd="0" parTransId="{40CA4CA4-E4CA-445E-A457-3F8842B1E15D}" sibTransId="{695F9D96-B95A-4452-A0C5-0876AD818514}"/>
    <dgm:cxn modelId="{5F483EFD-618F-5246-8539-8AED091931F6}" srcId="{EF3DAD1B-BF1B-4FC3-9EE1-F87AA4A1A80A}" destId="{F4D4D01D-DFDB-1748-9FE7-51980094C8BF}" srcOrd="4" destOrd="0" parTransId="{3DF782D7-F14E-D34D-ACB3-9E6652652BA2}" sibTransId="{F17774AA-27E2-FC4C-9738-020A43852253}"/>
    <dgm:cxn modelId="{21F71A0B-4FD5-0B41-8F22-0A96F3465BD6}" type="presParOf" srcId="{114CAA78-B6B2-1D4D-ABB1-20786A6F55C9}" destId="{32D9552F-78B9-DC47-8C4C-2569FA1FFD2F}" srcOrd="0" destOrd="0" presId="urn:microsoft.com/office/officeart/2008/layout/LinedList"/>
    <dgm:cxn modelId="{B7B80858-1345-B54E-AAFB-AFC01BC554EF}" type="presParOf" srcId="{114CAA78-B6B2-1D4D-ABB1-20786A6F55C9}" destId="{5C8F7F9E-2735-FE42-84C1-D332B0F618FA}" srcOrd="1" destOrd="0" presId="urn:microsoft.com/office/officeart/2008/layout/LinedList"/>
    <dgm:cxn modelId="{1BC5C748-3DB1-434D-A010-F3273C539CCD}" type="presParOf" srcId="{5C8F7F9E-2735-FE42-84C1-D332B0F618FA}" destId="{B64125A8-6877-554F-BDE7-E821EE2AF807}" srcOrd="0" destOrd="0" presId="urn:microsoft.com/office/officeart/2008/layout/LinedList"/>
    <dgm:cxn modelId="{BE8D763D-30FD-C04A-B354-7D1F9CC774A6}" type="presParOf" srcId="{5C8F7F9E-2735-FE42-84C1-D332B0F618FA}" destId="{9772D80A-8BD9-D648-9FA6-3305ED601B2A}" srcOrd="1" destOrd="0" presId="urn:microsoft.com/office/officeart/2008/layout/LinedList"/>
    <dgm:cxn modelId="{91151B20-8728-2846-8595-FFFBE0163ABB}" type="presParOf" srcId="{114CAA78-B6B2-1D4D-ABB1-20786A6F55C9}" destId="{20C7B06A-236B-E842-930C-3C6BA4AA0962}" srcOrd="2" destOrd="0" presId="urn:microsoft.com/office/officeart/2008/layout/LinedList"/>
    <dgm:cxn modelId="{5699BB8D-1625-1541-9CF8-8D5AFA91FA0D}" type="presParOf" srcId="{114CAA78-B6B2-1D4D-ABB1-20786A6F55C9}" destId="{23D12609-8ED6-AD41-A291-E2F38601BD91}" srcOrd="3" destOrd="0" presId="urn:microsoft.com/office/officeart/2008/layout/LinedList"/>
    <dgm:cxn modelId="{20BC8A9F-EC70-4944-A2D0-22EFCA780B2B}" type="presParOf" srcId="{23D12609-8ED6-AD41-A291-E2F38601BD91}" destId="{CFDE0AD3-A393-744A-A733-F9A200A6A343}" srcOrd="0" destOrd="0" presId="urn:microsoft.com/office/officeart/2008/layout/LinedList"/>
    <dgm:cxn modelId="{1EFE1AE5-20A8-D241-B971-B0D3B8203935}" type="presParOf" srcId="{23D12609-8ED6-AD41-A291-E2F38601BD91}" destId="{C6EA956C-B968-9B46-B27C-3FE2CE67B4B9}" srcOrd="1" destOrd="0" presId="urn:microsoft.com/office/officeart/2008/layout/LinedList"/>
    <dgm:cxn modelId="{EA75C4AC-3DFC-9545-900A-C30953F7211A}" type="presParOf" srcId="{114CAA78-B6B2-1D4D-ABB1-20786A6F55C9}" destId="{45655D12-FB75-7144-8812-E5E2A9B3BE8D}" srcOrd="4" destOrd="0" presId="urn:microsoft.com/office/officeart/2008/layout/LinedList"/>
    <dgm:cxn modelId="{C5D865DA-CCD5-8D4D-BC60-51D7A8CCA73A}" type="presParOf" srcId="{114CAA78-B6B2-1D4D-ABB1-20786A6F55C9}" destId="{4E288C65-DD17-7648-B7BE-EC022772AF48}" srcOrd="5" destOrd="0" presId="urn:microsoft.com/office/officeart/2008/layout/LinedList"/>
    <dgm:cxn modelId="{3C288D70-8E97-5145-B8E3-7001783E2607}" type="presParOf" srcId="{4E288C65-DD17-7648-B7BE-EC022772AF48}" destId="{09D1EE6B-D565-D041-9701-24B9BB3A47FF}" srcOrd="0" destOrd="0" presId="urn:microsoft.com/office/officeart/2008/layout/LinedList"/>
    <dgm:cxn modelId="{53231716-FCD1-4443-AC20-809A62223476}" type="presParOf" srcId="{4E288C65-DD17-7648-B7BE-EC022772AF48}" destId="{3EFC09B0-1B73-194A-B672-8077468D0BC3}" srcOrd="1" destOrd="0" presId="urn:microsoft.com/office/officeart/2008/layout/LinedList"/>
    <dgm:cxn modelId="{F3E056D0-C50F-6A41-BC15-70649977A74D}" type="presParOf" srcId="{114CAA78-B6B2-1D4D-ABB1-20786A6F55C9}" destId="{5E0C3264-EB3B-9D47-A7F4-69C057D28B5C}" srcOrd="6" destOrd="0" presId="urn:microsoft.com/office/officeart/2008/layout/LinedList"/>
    <dgm:cxn modelId="{1CF9CD3E-701E-5D40-81EE-C23DDCE1E911}" type="presParOf" srcId="{114CAA78-B6B2-1D4D-ABB1-20786A6F55C9}" destId="{66553BFC-09B9-664F-B361-4D0C4E1CC2C5}" srcOrd="7" destOrd="0" presId="urn:microsoft.com/office/officeart/2008/layout/LinedList"/>
    <dgm:cxn modelId="{2046C85D-EED7-CA42-9163-2C849EC824FF}" type="presParOf" srcId="{66553BFC-09B9-664F-B361-4D0C4E1CC2C5}" destId="{7B8769FB-0873-4840-B267-C6068994EECD}" srcOrd="0" destOrd="0" presId="urn:microsoft.com/office/officeart/2008/layout/LinedList"/>
    <dgm:cxn modelId="{30DEDB45-7D9B-FE4E-AC94-6DCEE9E771E1}" type="presParOf" srcId="{66553BFC-09B9-664F-B361-4D0C4E1CC2C5}" destId="{D708CB7F-69D7-6A41-90BB-27101323A048}" srcOrd="1" destOrd="0" presId="urn:microsoft.com/office/officeart/2008/layout/LinedList"/>
    <dgm:cxn modelId="{AE9CDE81-774E-EC4A-ABFE-4B1DDCB25F61}" type="presParOf" srcId="{114CAA78-B6B2-1D4D-ABB1-20786A6F55C9}" destId="{D2EC24D6-9603-4E4D-9C8E-07B51683DEBB}" srcOrd="8" destOrd="0" presId="urn:microsoft.com/office/officeart/2008/layout/LinedList"/>
    <dgm:cxn modelId="{ED4E9B31-06EE-1D4C-A25B-1F871B6BFE38}" type="presParOf" srcId="{114CAA78-B6B2-1D4D-ABB1-20786A6F55C9}" destId="{A85441C6-D944-CD4E-86A9-5C81860BC714}" srcOrd="9" destOrd="0" presId="urn:microsoft.com/office/officeart/2008/layout/LinedList"/>
    <dgm:cxn modelId="{4DBCEF05-544B-B742-B278-BCB21A535FC0}" type="presParOf" srcId="{A85441C6-D944-CD4E-86A9-5C81860BC714}" destId="{E10C34AA-2CCF-3540-B30F-A7C856C8E24B}" srcOrd="0" destOrd="0" presId="urn:microsoft.com/office/officeart/2008/layout/LinedList"/>
    <dgm:cxn modelId="{48F36CA0-63BE-0548-9B5F-48536AAA1BB0}" type="presParOf" srcId="{A85441C6-D944-CD4E-86A9-5C81860BC714}" destId="{3B5056B5-DCC8-A44F-A598-30A80E92C6C9}" srcOrd="1" destOrd="0" presId="urn:microsoft.com/office/officeart/2008/layout/LinedList"/>
    <dgm:cxn modelId="{B11DAEE9-9726-3342-B722-8D1734A6CC91}" type="presParOf" srcId="{114CAA78-B6B2-1D4D-ABB1-20786A6F55C9}" destId="{CE86B71D-2A9F-4448-804A-DA70F76F89E8}" srcOrd="10" destOrd="0" presId="urn:microsoft.com/office/officeart/2008/layout/LinedList"/>
    <dgm:cxn modelId="{BA85AA51-A16D-9941-992B-397C8EA0F14B}" type="presParOf" srcId="{114CAA78-B6B2-1D4D-ABB1-20786A6F55C9}" destId="{7ABEAF7E-BCAD-9642-B9AF-BC67B874BE7B}" srcOrd="11" destOrd="0" presId="urn:microsoft.com/office/officeart/2008/layout/LinedList"/>
    <dgm:cxn modelId="{4055A5B4-F6FE-904F-B40C-7B4080C7DEB2}" type="presParOf" srcId="{7ABEAF7E-BCAD-9642-B9AF-BC67B874BE7B}" destId="{C1B4751E-A175-A64F-BD57-BF6C28ABA946}" srcOrd="0" destOrd="0" presId="urn:microsoft.com/office/officeart/2008/layout/LinedList"/>
    <dgm:cxn modelId="{88CC99F2-3BEB-4E44-BF34-CA7036B575FD}" type="presParOf" srcId="{7ABEAF7E-BCAD-9642-B9AF-BC67B874BE7B}" destId="{2CE205A0-CA8C-564A-84E7-9CD713546C3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9552F-78B9-DC47-8C4C-2569FA1FFD2F}">
      <dsp:nvSpPr>
        <dsp:cNvPr id="0" name=""/>
        <dsp:cNvSpPr/>
      </dsp:nvSpPr>
      <dsp:spPr>
        <a:xfrm>
          <a:off x="0" y="2406"/>
          <a:ext cx="538393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4125A8-6877-554F-BDE7-E821EE2AF807}">
      <dsp:nvSpPr>
        <dsp:cNvPr id="0" name=""/>
        <dsp:cNvSpPr/>
      </dsp:nvSpPr>
      <dsp:spPr>
        <a:xfrm>
          <a:off x="0" y="2406"/>
          <a:ext cx="5383939" cy="820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Single Cell</a:t>
          </a:r>
        </a:p>
      </dsp:txBody>
      <dsp:txXfrm>
        <a:off x="0" y="2406"/>
        <a:ext cx="5383939" cy="820464"/>
      </dsp:txXfrm>
    </dsp:sp>
    <dsp:sp modelId="{20C7B06A-236B-E842-930C-3C6BA4AA0962}">
      <dsp:nvSpPr>
        <dsp:cNvPr id="0" name=""/>
        <dsp:cNvSpPr/>
      </dsp:nvSpPr>
      <dsp:spPr>
        <a:xfrm>
          <a:off x="0" y="822870"/>
          <a:ext cx="5383939" cy="0"/>
        </a:xfrm>
        <a:prstGeom prst="line">
          <a:avLst/>
        </a:prstGeom>
        <a:gradFill rotWithShape="0">
          <a:gsLst>
            <a:gs pos="0">
              <a:schemeClr val="accent2">
                <a:hueOff val="-2070378"/>
                <a:satOff val="9172"/>
                <a:lumOff val="-3373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2070378"/>
                <a:satOff val="9172"/>
                <a:lumOff val="-3373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2070378"/>
                <a:satOff val="9172"/>
                <a:lumOff val="-3373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070378"/>
              <a:satOff val="9172"/>
              <a:lumOff val="-3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DE0AD3-A393-744A-A733-F9A200A6A343}">
      <dsp:nvSpPr>
        <dsp:cNvPr id="0" name=""/>
        <dsp:cNvSpPr/>
      </dsp:nvSpPr>
      <dsp:spPr>
        <a:xfrm>
          <a:off x="0" y="822870"/>
          <a:ext cx="5383939" cy="820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Transcriptomics</a:t>
          </a:r>
        </a:p>
      </dsp:txBody>
      <dsp:txXfrm>
        <a:off x="0" y="822870"/>
        <a:ext cx="5383939" cy="820464"/>
      </dsp:txXfrm>
    </dsp:sp>
    <dsp:sp modelId="{45655D12-FB75-7144-8812-E5E2A9B3BE8D}">
      <dsp:nvSpPr>
        <dsp:cNvPr id="0" name=""/>
        <dsp:cNvSpPr/>
      </dsp:nvSpPr>
      <dsp:spPr>
        <a:xfrm>
          <a:off x="0" y="1643335"/>
          <a:ext cx="5383939" cy="0"/>
        </a:xfrm>
        <a:prstGeom prst="line">
          <a:avLst/>
        </a:prstGeom>
        <a:gradFill rotWithShape="0">
          <a:gsLst>
            <a:gs pos="0">
              <a:schemeClr val="accent2">
                <a:hueOff val="-4140756"/>
                <a:satOff val="18344"/>
                <a:lumOff val="-674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4140756"/>
                <a:satOff val="18344"/>
                <a:lumOff val="-674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4140756"/>
                <a:satOff val="18344"/>
                <a:lumOff val="-674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140756"/>
              <a:satOff val="18344"/>
              <a:lumOff val="-67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D1EE6B-D565-D041-9701-24B9BB3A47FF}">
      <dsp:nvSpPr>
        <dsp:cNvPr id="0" name=""/>
        <dsp:cNvSpPr/>
      </dsp:nvSpPr>
      <dsp:spPr>
        <a:xfrm>
          <a:off x="0" y="1643335"/>
          <a:ext cx="5383939" cy="820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microRNA &amp; </a:t>
          </a:r>
          <a:r>
            <a:rPr lang="en-US" sz="3700" kern="1200" dirty="0" err="1"/>
            <a:t>nascentRNA</a:t>
          </a:r>
          <a:endParaRPr lang="en-US" sz="3700" kern="1200" dirty="0"/>
        </a:p>
      </dsp:txBody>
      <dsp:txXfrm>
        <a:off x="0" y="1643335"/>
        <a:ext cx="5383939" cy="820464"/>
      </dsp:txXfrm>
    </dsp:sp>
    <dsp:sp modelId="{5E0C3264-EB3B-9D47-A7F4-69C057D28B5C}">
      <dsp:nvSpPr>
        <dsp:cNvPr id="0" name=""/>
        <dsp:cNvSpPr/>
      </dsp:nvSpPr>
      <dsp:spPr>
        <a:xfrm>
          <a:off x="0" y="2463799"/>
          <a:ext cx="5383939" cy="0"/>
        </a:xfrm>
        <a:prstGeom prst="line">
          <a:avLst/>
        </a:prstGeom>
        <a:gradFill rotWithShape="0">
          <a:gsLst>
            <a:gs pos="0">
              <a:schemeClr val="accent2">
                <a:hueOff val="-6211134"/>
                <a:satOff val="27515"/>
                <a:lumOff val="-1011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6211134"/>
                <a:satOff val="27515"/>
                <a:lumOff val="-1011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6211134"/>
                <a:satOff val="27515"/>
                <a:lumOff val="-1011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6211134"/>
              <a:satOff val="27515"/>
              <a:lumOff val="-101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8769FB-0873-4840-B267-C6068994EECD}">
      <dsp:nvSpPr>
        <dsp:cNvPr id="0" name=""/>
        <dsp:cNvSpPr/>
      </dsp:nvSpPr>
      <dsp:spPr>
        <a:xfrm>
          <a:off x="0" y="2463799"/>
          <a:ext cx="5383939" cy="820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Enhancers &amp; Gene</a:t>
          </a:r>
        </a:p>
      </dsp:txBody>
      <dsp:txXfrm>
        <a:off x="0" y="2463799"/>
        <a:ext cx="5383939" cy="820464"/>
      </dsp:txXfrm>
    </dsp:sp>
    <dsp:sp modelId="{D2EC24D6-9603-4E4D-9C8E-07B51683DEBB}">
      <dsp:nvSpPr>
        <dsp:cNvPr id="0" name=""/>
        <dsp:cNvSpPr/>
      </dsp:nvSpPr>
      <dsp:spPr>
        <a:xfrm>
          <a:off x="0" y="3284264"/>
          <a:ext cx="5383939" cy="0"/>
        </a:xfrm>
        <a:prstGeom prst="line">
          <a:avLst/>
        </a:prstGeom>
        <a:gradFill rotWithShape="0">
          <a:gsLst>
            <a:gs pos="0">
              <a:schemeClr val="accent2">
                <a:hueOff val="-8281512"/>
                <a:satOff val="36687"/>
                <a:lumOff val="-13491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8281512"/>
                <a:satOff val="36687"/>
                <a:lumOff val="-13491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8281512"/>
                <a:satOff val="36687"/>
                <a:lumOff val="-13491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281512"/>
              <a:satOff val="36687"/>
              <a:lumOff val="-134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0C34AA-2CCF-3540-B30F-A7C856C8E24B}">
      <dsp:nvSpPr>
        <dsp:cNvPr id="0" name=""/>
        <dsp:cNvSpPr/>
      </dsp:nvSpPr>
      <dsp:spPr>
        <a:xfrm>
          <a:off x="0" y="3284264"/>
          <a:ext cx="5383939" cy="820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RNA-seq vs GRO-seq</a:t>
          </a:r>
        </a:p>
      </dsp:txBody>
      <dsp:txXfrm>
        <a:off x="0" y="3284264"/>
        <a:ext cx="5383939" cy="820464"/>
      </dsp:txXfrm>
    </dsp:sp>
    <dsp:sp modelId="{CE86B71D-2A9F-4448-804A-DA70F76F89E8}">
      <dsp:nvSpPr>
        <dsp:cNvPr id="0" name=""/>
        <dsp:cNvSpPr/>
      </dsp:nvSpPr>
      <dsp:spPr>
        <a:xfrm>
          <a:off x="0" y="4104729"/>
          <a:ext cx="5383939" cy="0"/>
        </a:xfrm>
        <a:prstGeom prst="line">
          <a:avLst/>
        </a:prstGeom>
        <a:gradFill rotWithShape="0">
          <a:gsLst>
            <a:gs pos="0">
              <a:schemeClr val="accent2">
                <a:hueOff val="-10351890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90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90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351890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4751E-A175-A64F-BD57-BF6C28ABA946}">
      <dsp:nvSpPr>
        <dsp:cNvPr id="0" name=""/>
        <dsp:cNvSpPr/>
      </dsp:nvSpPr>
      <dsp:spPr>
        <a:xfrm>
          <a:off x="0" y="4104729"/>
          <a:ext cx="5383939" cy="820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agoTRIBE vs CLIP-seq</a:t>
          </a:r>
        </a:p>
      </dsp:txBody>
      <dsp:txXfrm>
        <a:off x="0" y="4104729"/>
        <a:ext cx="5383939" cy="820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B60C0-4690-BB4A-9FE5-457EFE4EDE4C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48394-28AA-7B42-9392-CB67B25D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6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0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79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57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>
              <a:effectLst/>
              <a:latin typeface="HardingTex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99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09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92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8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41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20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27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5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34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36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21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89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5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93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53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40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17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9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8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46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01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42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1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84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64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34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4B4B4E"/>
              </a:solidFill>
              <a:effectLst/>
              <a:latin typeface="Helvetica Neue" panose="02000503000000020004" pitchFamily="2" charset="0"/>
            </a:endParaRPr>
          </a:p>
          <a:p>
            <a:endParaRPr lang="en-US" b="0" i="0" u="none" strike="noStrike" dirty="0">
              <a:solidFill>
                <a:srgbClr val="4B4B4E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2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70182-D7DE-2694-F909-58A0A343A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41783-387A-54DE-8FAA-35B7E17D8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7AF729-6558-7E7D-56C4-789F79204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8E6B8-0688-669C-A9F0-160858030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8394-28AA-7B42-9392-CB67B25D7A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0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sonamgupta/Library/Group%20Containers/UBF8T346G9.ms/WebArchiveCopyPasteTempFiles/com.microsoft.Word/ijms-24-02943-g001.png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file:////Users/sonamgupta/Library/Group%20Containers/UBF8T346G9.ms/WebArchiveCopyPasteTempFiles/com.microsoft.Word/0914_the_transcription_process_medical_images_for_powerpoint_Slide01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7E94FF7-4647-26B0-0FDF-4506FAB46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729" y="5431537"/>
            <a:ext cx="9638443" cy="109989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BIOMEDICAL INFORMATICS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SONAM GUPTA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FALL 2024</a:t>
            </a:r>
          </a:p>
          <a:p>
            <a:pPr>
              <a:lnSpc>
                <a:spcPct val="90000"/>
              </a:lnSpc>
            </a:pPr>
            <a:endParaRPr lang="en-US" sz="500" dirty="0"/>
          </a:p>
          <a:p>
            <a:pPr>
              <a:lnSpc>
                <a:spcPct val="90000"/>
              </a:lnSpc>
            </a:pPr>
            <a:endParaRPr lang="en-US" sz="500" dirty="0"/>
          </a:p>
        </p:txBody>
      </p:sp>
      <p:sp>
        <p:nvSpPr>
          <p:cNvPr id="4110" name="Rectangle 4109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2" name="Rectangle 4111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BAB14-793A-51F8-862A-DBD2B1F40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300" b="1" cap="none" dirty="0"/>
              <a:t>DETECTION of RNA using</a:t>
            </a:r>
            <a:br>
              <a:rPr lang="en-US" sz="4300" b="1" cap="none" dirty="0"/>
            </a:br>
            <a:r>
              <a:rPr lang="en-US" sz="4300" b="1" cap="none" dirty="0" err="1"/>
              <a:t>agoTRIBE</a:t>
            </a:r>
            <a:r>
              <a:rPr lang="en-US" sz="4300" b="1" cap="none" dirty="0"/>
              <a:t> (microRNA)</a:t>
            </a:r>
            <a:br>
              <a:rPr lang="en-US" sz="4300" b="1" cap="none" dirty="0"/>
            </a:br>
            <a:r>
              <a:rPr lang="en-US" sz="4300" b="1" cap="none" dirty="0"/>
              <a:t>AND</a:t>
            </a:r>
            <a:br>
              <a:rPr lang="en-US" sz="4300" b="1" cap="none" dirty="0"/>
            </a:br>
            <a:r>
              <a:rPr lang="en-US" sz="4300" b="1" cap="none" dirty="0"/>
              <a:t> </a:t>
            </a:r>
            <a:r>
              <a:rPr lang="en-US" sz="4300" b="1" cap="none" dirty="0" err="1"/>
              <a:t>scGRO</a:t>
            </a:r>
            <a:r>
              <a:rPr lang="en-US" sz="4300" b="1" cap="none" dirty="0"/>
              <a:t>-seq (</a:t>
            </a:r>
            <a:r>
              <a:rPr lang="en-US" sz="4300" b="1" cap="none" dirty="0" err="1"/>
              <a:t>nascentRNA</a:t>
            </a:r>
            <a:r>
              <a:rPr lang="en-US" sz="4300" b="1" cap="none" dirty="0"/>
              <a:t>) IN SINGLE CELLS </a:t>
            </a:r>
          </a:p>
        </p:txBody>
      </p:sp>
    </p:spTree>
    <p:extLst>
      <p:ext uri="{BB962C8B-B14F-4D97-AF65-F5344CB8AC3E}">
        <p14:creationId xmlns:p14="http://schemas.microsoft.com/office/powerpoint/2010/main" val="179964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7146-AF5B-7A8E-0CF0-EFF67124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>
            <a:normAutofit/>
          </a:bodyPr>
          <a:lstStyle/>
          <a:p>
            <a:r>
              <a:rPr lang="en-US" sz="3800" b="1" cap="none" dirty="0" err="1">
                <a:solidFill>
                  <a:srgbClr val="0070C0"/>
                </a:solidFill>
              </a:rPr>
              <a:t>ago</a:t>
            </a:r>
            <a:r>
              <a:rPr lang="en-US" sz="3800" b="1" dirty="0" err="1">
                <a:solidFill>
                  <a:srgbClr val="0070C0"/>
                </a:solidFill>
              </a:rPr>
              <a:t>tribe</a:t>
            </a:r>
            <a:endParaRPr lang="en-US" sz="3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AD8B1-3EAA-978D-2D28-94BFE4F0B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107" y="2090058"/>
            <a:ext cx="8818537" cy="3781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Fusing the miRNA effector protein Argonaute2 to the RNA editing domain of ADAR2 allows the detection of miRNA targets transcriptome-wide in single cells.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chemeClr val="tx1"/>
                </a:solidFill>
              </a:rPr>
              <a:t>agoTRIBE</a:t>
            </a:r>
            <a:r>
              <a:rPr lang="en-US" sz="3200" dirty="0">
                <a:solidFill>
                  <a:schemeClr val="tx1"/>
                </a:solidFill>
              </a:rPr>
              <a:t> identifies </a:t>
            </a:r>
            <a:r>
              <a:rPr lang="en-US" sz="3200" b="1" dirty="0">
                <a:solidFill>
                  <a:schemeClr val="tx1"/>
                </a:solidFill>
              </a:rPr>
              <a:t>functional miRNA targets </a:t>
            </a:r>
            <a:r>
              <a:rPr lang="en-US" sz="3200" dirty="0">
                <a:solidFill>
                  <a:schemeClr val="tx1"/>
                </a:solidFill>
              </a:rPr>
              <a:t>supported by evolutionary sequence conservation.</a:t>
            </a:r>
          </a:p>
        </p:txBody>
      </p:sp>
    </p:spTree>
    <p:extLst>
      <p:ext uri="{BB962C8B-B14F-4D97-AF65-F5344CB8AC3E}">
        <p14:creationId xmlns:p14="http://schemas.microsoft.com/office/powerpoint/2010/main" val="251414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F8536-DD74-DDC0-8846-E58F63255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31" y="5408602"/>
            <a:ext cx="11206537" cy="1127974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3200" dirty="0"/>
            </a:br>
            <a:r>
              <a:rPr lang="en-US" sz="2700" b="1" cap="none" dirty="0">
                <a:solidFill>
                  <a:srgbClr val="0070C0"/>
                </a:solidFill>
              </a:rPr>
              <a:t>Fig 1a-c</a:t>
            </a:r>
            <a:r>
              <a:rPr lang="en-US" sz="2700" cap="none" dirty="0">
                <a:solidFill>
                  <a:srgbClr val="0070C0"/>
                </a:solidFill>
              </a:rPr>
              <a:t>: </a:t>
            </a:r>
            <a:r>
              <a:rPr lang="en-US" sz="2700" cap="none" dirty="0" err="1">
                <a:solidFill>
                  <a:srgbClr val="0070C0"/>
                </a:solidFill>
              </a:rPr>
              <a:t>agoTRIBE</a:t>
            </a:r>
            <a:r>
              <a:rPr lang="en-US" sz="2700" cap="none" dirty="0">
                <a:solidFill>
                  <a:srgbClr val="0070C0"/>
                </a:solidFill>
              </a:rPr>
              <a:t> Fuses AGO2 and editing domain of ADAR2 </a:t>
            </a:r>
            <a:br>
              <a:rPr lang="en-US" sz="2700" cap="none" dirty="0"/>
            </a:br>
            <a:endParaRPr lang="en-US" sz="27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2D9729C-A113-CA39-DE7A-9332466A6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1" t="38128" r="7326" b="45692"/>
          <a:stretch/>
        </p:blipFill>
        <p:spPr bwMode="auto">
          <a:xfrm>
            <a:off x="259313" y="488825"/>
            <a:ext cx="11709232" cy="439831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88287AD-D1A7-AC5E-0A21-CCEAA18BFF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97F29F-22C4-42C0-6C1D-E28F30053FDA}"/>
              </a:ext>
            </a:extLst>
          </p:cNvPr>
          <p:cNvSpPr txBox="1"/>
          <p:nvPr/>
        </p:nvSpPr>
        <p:spPr>
          <a:xfrm>
            <a:off x="1747157" y="414438"/>
            <a:ext cx="17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Schematic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0EDC1-C946-A819-94CC-43165659A554}"/>
              </a:ext>
            </a:extLst>
          </p:cNvPr>
          <p:cNvSpPr txBox="1"/>
          <p:nvPr/>
        </p:nvSpPr>
        <p:spPr>
          <a:xfrm>
            <a:off x="9219252" y="410810"/>
            <a:ext cx="285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Cytoplasmic localization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EF707-91D5-6816-2D29-56D46DB08CD4}"/>
              </a:ext>
            </a:extLst>
          </p:cNvPr>
          <p:cNvSpPr txBox="1"/>
          <p:nvPr/>
        </p:nvSpPr>
        <p:spPr>
          <a:xfrm>
            <a:off x="4356848" y="825177"/>
            <a:ext cx="1165412" cy="41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RNA binding protein of interest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3F857-0FBD-3B55-AA23-34A7D15B3612}"/>
              </a:ext>
            </a:extLst>
          </p:cNvPr>
          <p:cNvSpPr txBox="1"/>
          <p:nvPr/>
        </p:nvSpPr>
        <p:spPr>
          <a:xfrm>
            <a:off x="2062522" y="998155"/>
            <a:ext cx="1165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RNA editing domain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AB037A67-CD13-3587-F136-FC80A90D3781}"/>
              </a:ext>
            </a:extLst>
          </p:cNvPr>
          <p:cNvSpPr/>
          <p:nvPr/>
        </p:nvSpPr>
        <p:spPr>
          <a:xfrm>
            <a:off x="2779059" y="3926541"/>
            <a:ext cx="896470" cy="60960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E5B0CB7E-1463-F376-3CD8-D4AE62C54D7A}"/>
              </a:ext>
            </a:extLst>
          </p:cNvPr>
          <p:cNvSpPr/>
          <p:nvPr/>
        </p:nvSpPr>
        <p:spPr>
          <a:xfrm>
            <a:off x="6454588" y="1559859"/>
            <a:ext cx="197224" cy="379632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119F773A-F705-863B-AD42-433E392BA949}"/>
              </a:ext>
            </a:extLst>
          </p:cNvPr>
          <p:cNvSpPr/>
          <p:nvPr/>
        </p:nvSpPr>
        <p:spPr>
          <a:xfrm>
            <a:off x="7894320" y="4260834"/>
            <a:ext cx="335280" cy="32272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71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3550C-0BCE-4E01-C412-72465ADB5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621961D-E912-DF33-EBBF-B8DCF33B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AC26C5-BE80-B3E5-6FB1-829C08135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D4B0F-3F08-77E9-0D5F-21F4BDE2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6" y="4918509"/>
            <a:ext cx="11459183" cy="1179921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3200" dirty="0"/>
            </a:br>
            <a:r>
              <a:rPr lang="en-US" sz="2700" b="1" cap="none" dirty="0">
                <a:solidFill>
                  <a:srgbClr val="0070C0"/>
                </a:solidFill>
              </a:rPr>
              <a:t>Fig 2a-c</a:t>
            </a:r>
            <a:r>
              <a:rPr lang="en-US" sz="2700" cap="none" dirty="0">
                <a:solidFill>
                  <a:srgbClr val="0070C0"/>
                </a:solidFill>
              </a:rPr>
              <a:t>: </a:t>
            </a:r>
            <a:r>
              <a:rPr lang="en-US" sz="2700" cap="none" dirty="0" err="1">
                <a:solidFill>
                  <a:srgbClr val="0070C0"/>
                </a:solidFill>
              </a:rPr>
              <a:t>agoTRIBE</a:t>
            </a:r>
            <a:r>
              <a:rPr lang="en-US" sz="2700" cap="none" dirty="0">
                <a:solidFill>
                  <a:srgbClr val="0070C0"/>
                </a:solidFill>
              </a:rPr>
              <a:t> detects miRNA targets through RNA editing</a:t>
            </a:r>
            <a:br>
              <a:rPr lang="en-US" sz="2700" cap="none" dirty="0"/>
            </a:br>
            <a:endParaRPr lang="en-US" sz="27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92B8E7F-8915-AC87-A44B-F44BAA5A3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0" t="26354" r="21705" b="50658"/>
          <a:stretch/>
        </p:blipFill>
        <p:spPr bwMode="auto">
          <a:xfrm>
            <a:off x="65517" y="568886"/>
            <a:ext cx="11743862" cy="4087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B5F79E9-6E07-C5A4-D973-471E6F7C47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09116-D419-24C4-5122-881E4850141B}"/>
              </a:ext>
            </a:extLst>
          </p:cNvPr>
          <p:cNvSpPr txBox="1"/>
          <p:nvPr/>
        </p:nvSpPr>
        <p:spPr>
          <a:xfrm>
            <a:off x="350196" y="4338918"/>
            <a:ext cx="214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n=50K HEK-293T cells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F8C6CCD7-4378-8E23-369A-75589722602F}"/>
              </a:ext>
            </a:extLst>
          </p:cNvPr>
          <p:cNvSpPr/>
          <p:nvPr/>
        </p:nvSpPr>
        <p:spPr>
          <a:xfrm>
            <a:off x="11474824" y="1308847"/>
            <a:ext cx="125506" cy="68131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D64027B5-B340-53AD-6929-E2B431616860}"/>
              </a:ext>
            </a:extLst>
          </p:cNvPr>
          <p:cNvSpPr/>
          <p:nvPr/>
        </p:nvSpPr>
        <p:spPr>
          <a:xfrm rot="10800000">
            <a:off x="11809379" y="2118595"/>
            <a:ext cx="125506" cy="68131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7259CD5-8380-6289-D1D8-668DE63C4699}"/>
              </a:ext>
            </a:extLst>
          </p:cNvPr>
          <p:cNvSpPr/>
          <p:nvPr/>
        </p:nvSpPr>
        <p:spPr>
          <a:xfrm rot="3436845">
            <a:off x="2824072" y="1281090"/>
            <a:ext cx="106106" cy="109532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312B128B-33E4-A76B-C71D-5CCCBFB95C9C}"/>
              </a:ext>
            </a:extLst>
          </p:cNvPr>
          <p:cNvSpPr/>
          <p:nvPr/>
        </p:nvSpPr>
        <p:spPr>
          <a:xfrm rot="3436845">
            <a:off x="6516173" y="1442503"/>
            <a:ext cx="106106" cy="109532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7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C6F7B-97E1-E984-1045-CFA2A80E8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4CC736-E38D-2D65-8798-09E2A5FE1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235D6E-6D71-30AA-3ACC-E598DE0AE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8BAB8-3FDA-C371-2097-BD719C7A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6" y="4918510"/>
            <a:ext cx="11459183" cy="1106734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2700" b="1" cap="none" dirty="0">
                <a:solidFill>
                  <a:srgbClr val="0070C0"/>
                </a:solidFill>
              </a:rPr>
              <a:t>Fig 2d-f</a:t>
            </a:r>
            <a:r>
              <a:rPr lang="en-US" sz="2700" cap="none" dirty="0">
                <a:solidFill>
                  <a:srgbClr val="0070C0"/>
                </a:solidFill>
              </a:rPr>
              <a:t>: </a:t>
            </a:r>
            <a:r>
              <a:rPr lang="en-US" sz="2700" cap="none" dirty="0" err="1">
                <a:solidFill>
                  <a:srgbClr val="0070C0"/>
                </a:solidFill>
              </a:rPr>
              <a:t>agoTRIBE</a:t>
            </a:r>
            <a:r>
              <a:rPr lang="en-US" sz="2700" cap="none" dirty="0">
                <a:solidFill>
                  <a:srgbClr val="0070C0"/>
                </a:solidFill>
              </a:rPr>
              <a:t> detects miRNA targets through RNA editing</a:t>
            </a:r>
            <a:br>
              <a:rPr lang="en-US" sz="2700" cap="none" dirty="0">
                <a:solidFill>
                  <a:srgbClr val="0070C0"/>
                </a:solidFill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80D5FC2-A695-768A-C3D6-97A21520D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82" t="48886" r="22020" b="28887"/>
          <a:stretch/>
        </p:blipFill>
        <p:spPr bwMode="auto">
          <a:xfrm>
            <a:off x="179035" y="293915"/>
            <a:ext cx="11416362" cy="4055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9B678B5-DA19-D539-23F8-49B540479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7F3F6-4372-B35E-D4CD-F9018EDA8829}"/>
              </a:ext>
            </a:extLst>
          </p:cNvPr>
          <p:cNvSpPr txBox="1"/>
          <p:nvPr/>
        </p:nvSpPr>
        <p:spPr>
          <a:xfrm>
            <a:off x="5129528" y="3934125"/>
            <a:ext cx="1900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n=1000 miRNA targets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60C56-56D3-BF12-E0F3-55D4603B2C9C}"/>
              </a:ext>
            </a:extLst>
          </p:cNvPr>
          <p:cNvSpPr txBox="1"/>
          <p:nvPr/>
        </p:nvSpPr>
        <p:spPr>
          <a:xfrm>
            <a:off x="1427105" y="4122114"/>
            <a:ext cx="230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n=1000 putative mRNA targets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CF329F9-02C0-8720-D2C0-7C1D0555F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82" t="48886" r="22020" b="28887"/>
          <a:stretch/>
        </p:blipFill>
        <p:spPr bwMode="auto">
          <a:xfrm>
            <a:off x="179035" y="644499"/>
            <a:ext cx="11416362" cy="4055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4092D8-F4BE-F4C5-F7DC-9FC315217D6A}"/>
              </a:ext>
            </a:extLst>
          </p:cNvPr>
          <p:cNvSpPr txBox="1"/>
          <p:nvPr/>
        </p:nvSpPr>
        <p:spPr>
          <a:xfrm>
            <a:off x="3982045" y="1455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070C0"/>
                </a:solidFill>
                <a:latin typeface="HardingText"/>
              </a:rPr>
              <a:t>a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HardingText"/>
              </a:rPr>
              <a:t>goTRIBE</a:t>
            </a:r>
            <a:r>
              <a:rPr lang="en-US" sz="1800" b="1" dirty="0">
                <a:solidFill>
                  <a:srgbClr val="0070C0"/>
                </a:solidFill>
                <a:effectLst/>
                <a:latin typeface="HardingText"/>
              </a:rPr>
              <a:t> resembles CLIP-seq method</a:t>
            </a:r>
          </a:p>
        </p:txBody>
      </p:sp>
    </p:spTree>
    <p:extLst>
      <p:ext uri="{BB962C8B-B14F-4D97-AF65-F5344CB8AC3E}">
        <p14:creationId xmlns:p14="http://schemas.microsoft.com/office/powerpoint/2010/main" val="956746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0A4495-4535-57C0-0FB4-30FB4196C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20E6F-5F5E-5DD6-40F0-AC5ADAFA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53" y="4911475"/>
            <a:ext cx="10848294" cy="1225745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400" b="1" cap="none" dirty="0">
                <a:solidFill>
                  <a:srgbClr val="0070C0"/>
                </a:solidFill>
              </a:rPr>
              <a:t>Fig 2g-i</a:t>
            </a:r>
            <a:r>
              <a:rPr lang="en-US" sz="2400" cap="none" dirty="0">
                <a:solidFill>
                  <a:srgbClr val="0070C0"/>
                </a:solidFill>
              </a:rPr>
              <a:t>: </a:t>
            </a:r>
            <a:r>
              <a:rPr lang="en-US" sz="2400" cap="none" dirty="0" err="1">
                <a:solidFill>
                  <a:srgbClr val="0070C0"/>
                </a:solidFill>
              </a:rPr>
              <a:t>agoTRIBE</a:t>
            </a:r>
            <a:r>
              <a:rPr lang="en-US" sz="2400" cap="none" dirty="0">
                <a:solidFill>
                  <a:srgbClr val="0070C0"/>
                </a:solidFill>
              </a:rPr>
              <a:t> detects functional miRNA targets through RNA editing </a:t>
            </a:r>
            <a:br>
              <a:rPr lang="en-US" sz="2000" cap="none" dirty="0">
                <a:solidFill>
                  <a:srgbClr val="0070C0"/>
                </a:solidFill>
              </a:rPr>
            </a:b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4B55ED6-F2DB-9BB4-0C03-3EED8D800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39" t="69574" r="9922" b="8242"/>
          <a:stretch/>
        </p:blipFill>
        <p:spPr bwMode="auto">
          <a:xfrm>
            <a:off x="8108759" y="709092"/>
            <a:ext cx="3190639" cy="361452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4CAAAE3-94F2-4CF4-11FC-FC19914A2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39" t="48917" r="9922" b="29279"/>
          <a:stretch/>
        </p:blipFill>
        <p:spPr bwMode="auto">
          <a:xfrm>
            <a:off x="4624534" y="649775"/>
            <a:ext cx="3190639" cy="355260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51B3C4F-2EF7-DAC4-8CFA-552F97539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39" t="26674" r="9922" b="50624"/>
          <a:stretch/>
        </p:blipFill>
        <p:spPr bwMode="auto">
          <a:xfrm>
            <a:off x="892602" y="645043"/>
            <a:ext cx="3295208" cy="38200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FB9136F-23F1-9312-B692-FAF1C8125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53CAD503-571D-0C08-B3EB-21BDD681B728}"/>
              </a:ext>
            </a:extLst>
          </p:cNvPr>
          <p:cNvSpPr/>
          <p:nvPr/>
        </p:nvSpPr>
        <p:spPr>
          <a:xfrm>
            <a:off x="2187388" y="1667435"/>
            <a:ext cx="573741" cy="73510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B2CE2E49-4419-865C-718C-0E5FE4281FFD}"/>
              </a:ext>
            </a:extLst>
          </p:cNvPr>
          <p:cNvSpPr/>
          <p:nvPr/>
        </p:nvSpPr>
        <p:spPr>
          <a:xfrm>
            <a:off x="5861414" y="1664078"/>
            <a:ext cx="573741" cy="73510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B94D43AC-7177-9E76-9DE8-D66277CBC6F8}"/>
              </a:ext>
            </a:extLst>
          </p:cNvPr>
          <p:cNvSpPr/>
          <p:nvPr/>
        </p:nvSpPr>
        <p:spPr>
          <a:xfrm>
            <a:off x="9291701" y="1660721"/>
            <a:ext cx="573741" cy="73510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A54AD-0A07-BB40-62F9-906BACE76D29}"/>
              </a:ext>
            </a:extLst>
          </p:cNvPr>
          <p:cNvSpPr txBox="1"/>
          <p:nvPr/>
        </p:nvSpPr>
        <p:spPr>
          <a:xfrm>
            <a:off x="3975346" y="143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dirty="0" err="1">
                <a:solidFill>
                  <a:srgbClr val="0070C0"/>
                </a:solidFill>
              </a:rPr>
              <a:t>agoTRIBE</a:t>
            </a:r>
            <a:r>
              <a:rPr lang="en-US" sz="1800" b="1" cap="none" dirty="0">
                <a:solidFill>
                  <a:srgbClr val="0070C0"/>
                </a:solidFill>
              </a:rPr>
              <a:t> provides sequence conservation evidence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8508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69630D-6762-F61D-1837-2207E9C79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FCF87A-A577-EB97-493B-5F623CB3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AAFDE-BFDC-54F8-9BDD-DA4008A76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16D9B-268F-75B3-4204-955E7C63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6" y="5022016"/>
            <a:ext cx="11459183" cy="1136207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2700" b="1" cap="none" dirty="0">
                <a:solidFill>
                  <a:srgbClr val="0070C0"/>
                </a:solidFill>
              </a:rPr>
              <a:t>Fig 2j-l</a:t>
            </a:r>
            <a:r>
              <a:rPr lang="en-US" sz="2700" cap="none" dirty="0">
                <a:solidFill>
                  <a:srgbClr val="0070C0"/>
                </a:solidFill>
              </a:rPr>
              <a:t>: </a:t>
            </a:r>
            <a:r>
              <a:rPr lang="en-US" sz="2700" cap="none" dirty="0" err="1">
                <a:solidFill>
                  <a:srgbClr val="0070C0"/>
                </a:solidFill>
              </a:rPr>
              <a:t>agoTRIBE</a:t>
            </a:r>
            <a:r>
              <a:rPr lang="en-US" sz="2700" cap="none" dirty="0">
                <a:solidFill>
                  <a:srgbClr val="0070C0"/>
                </a:solidFill>
              </a:rPr>
              <a:t> detects miRNA targets through RNA editing</a:t>
            </a:r>
            <a:br>
              <a:rPr lang="en-US" sz="2700" cap="none" dirty="0">
                <a:solidFill>
                  <a:srgbClr val="0070C0"/>
                </a:solidFill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725D6-87B9-DDCC-4EA3-6A8244008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6" t="38950" r="32294" b="29748"/>
          <a:stretch/>
        </p:blipFill>
        <p:spPr bwMode="auto">
          <a:xfrm>
            <a:off x="542581" y="440188"/>
            <a:ext cx="11266798" cy="4351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02DAA18-AE9E-C0C3-251A-F1D257AAC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43BBC-DF3C-2747-10D4-6CC3CFBB9A3C}"/>
              </a:ext>
            </a:extLst>
          </p:cNvPr>
          <p:cNvSpPr txBox="1"/>
          <p:nvPr/>
        </p:nvSpPr>
        <p:spPr>
          <a:xfrm>
            <a:off x="1524000" y="220093"/>
            <a:ext cx="17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Schematic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8121D-147B-0C88-297C-5FD9BFC0ED5B}"/>
              </a:ext>
            </a:extLst>
          </p:cNvPr>
          <p:cNvSpPr txBox="1"/>
          <p:nvPr/>
        </p:nvSpPr>
        <p:spPr>
          <a:xfrm>
            <a:off x="4846320" y="354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70C0"/>
                </a:solidFill>
                <a:effectLst/>
                <a:latin typeface="HardingText"/>
              </a:rPr>
              <a:t>global miRNA inhibition by T6B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A73F0-9AB1-C7D3-64B2-5E94A91AF9B2}"/>
              </a:ext>
            </a:extLst>
          </p:cNvPr>
          <p:cNvSpPr txBox="1"/>
          <p:nvPr/>
        </p:nvSpPr>
        <p:spPr>
          <a:xfrm>
            <a:off x="4521413" y="4433501"/>
            <a:ext cx="3134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ardingText"/>
              </a:rPr>
              <a:t>609 </a:t>
            </a:r>
            <a:r>
              <a:rPr lang="en-US" sz="1200" dirty="0" err="1">
                <a:effectLst/>
                <a:latin typeface="HardingText"/>
              </a:rPr>
              <a:t>TargetScan</a:t>
            </a:r>
            <a:r>
              <a:rPr lang="en-US" sz="1200" dirty="0">
                <a:effectLst/>
                <a:latin typeface="HardingText"/>
              </a:rPr>
              <a:t> targets and 14,515 background transcripts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C6163-A8F4-1578-2397-E3C177294539}"/>
              </a:ext>
            </a:extLst>
          </p:cNvPr>
          <p:cNvSpPr txBox="1"/>
          <p:nvPr/>
        </p:nvSpPr>
        <p:spPr>
          <a:xfrm>
            <a:off x="8552480" y="4547407"/>
            <a:ext cx="34482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HardingText"/>
              </a:rPr>
              <a:t>1,000 </a:t>
            </a:r>
            <a:r>
              <a:rPr lang="en-US" sz="1100" dirty="0" err="1">
                <a:effectLst/>
                <a:latin typeface="HardingText"/>
              </a:rPr>
              <a:t>agoTRIBE</a:t>
            </a:r>
            <a:r>
              <a:rPr lang="en-US" sz="1100" dirty="0">
                <a:effectLst/>
                <a:latin typeface="HardingText"/>
              </a:rPr>
              <a:t> targets (112 with seed sites) and 996 HITS-CLIP targets (62 with seed sites)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15760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64C13E-724A-4A75-1F81-6EBBE7CBA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ADC09-BA7D-255E-F3C8-D1B37406D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81" t="21038" r="9916" b="58330"/>
          <a:stretch/>
        </p:blipFill>
        <p:spPr bwMode="auto">
          <a:xfrm>
            <a:off x="0" y="716567"/>
            <a:ext cx="12192000" cy="35661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0E756F-EC84-FFFD-8141-457969BCA8FA}"/>
              </a:ext>
            </a:extLst>
          </p:cNvPr>
          <p:cNvSpPr txBox="1">
            <a:spLocks/>
          </p:cNvSpPr>
          <p:nvPr/>
        </p:nvSpPr>
        <p:spPr bwMode="black">
          <a:xfrm>
            <a:off x="1600200" y="4789225"/>
            <a:ext cx="8991600" cy="126476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Fig 3</a:t>
            </a:r>
            <a:r>
              <a:rPr lang="en-US" sz="2400" b="1" cap="none" dirty="0">
                <a:solidFill>
                  <a:srgbClr val="0070C0"/>
                </a:solidFill>
              </a:rPr>
              <a:t>a-d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cap="none" dirty="0">
                <a:solidFill>
                  <a:srgbClr val="0070C0"/>
                </a:solidFill>
              </a:rPr>
              <a:t>mi</a:t>
            </a:r>
            <a:r>
              <a:rPr lang="en-US" sz="2400" dirty="0">
                <a:solidFill>
                  <a:srgbClr val="0070C0"/>
                </a:solidFill>
              </a:rPr>
              <a:t>RNA </a:t>
            </a:r>
            <a:r>
              <a:rPr lang="en-US" sz="2400" cap="none" dirty="0">
                <a:solidFill>
                  <a:srgbClr val="0070C0"/>
                </a:solidFill>
              </a:rPr>
              <a:t>Targeting in single cells</a:t>
            </a:r>
            <a:br>
              <a:rPr lang="en-US" sz="1800" dirty="0">
                <a:solidFill>
                  <a:srgbClr val="0070C0"/>
                </a:solidFill>
              </a:rPr>
            </a:br>
            <a:br>
              <a:rPr lang="en-US" sz="2000" dirty="0">
                <a:solidFill>
                  <a:srgbClr val="0070C0"/>
                </a:solidFill>
              </a:rPr>
            </a:b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DC4443F-0285-290F-B49D-835839D3F9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2BB08A-A35A-94AC-EC6F-C966A27ADD5A}"/>
              </a:ext>
            </a:extLst>
          </p:cNvPr>
          <p:cNvSpPr txBox="1"/>
          <p:nvPr/>
        </p:nvSpPr>
        <p:spPr>
          <a:xfrm>
            <a:off x="2432957" y="-2"/>
            <a:ext cx="1170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Editing with fusion protein </a:t>
            </a:r>
            <a:r>
              <a:rPr lang="en-US" b="1" u="sng" dirty="0">
                <a:solidFill>
                  <a:srgbClr val="0070C0"/>
                </a:solidFill>
              </a:rPr>
              <a:t>does not </a:t>
            </a:r>
            <a:r>
              <a:rPr lang="en-US" b="1" dirty="0">
                <a:solidFill>
                  <a:srgbClr val="0070C0"/>
                </a:solidFill>
              </a:rPr>
              <a:t>alter transcriptome composition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19C60BAE-7ABC-3AAF-5377-262C34FD7D2A}"/>
              </a:ext>
            </a:extLst>
          </p:cNvPr>
          <p:cNvSpPr/>
          <p:nvPr/>
        </p:nvSpPr>
        <p:spPr>
          <a:xfrm>
            <a:off x="735106" y="2348753"/>
            <a:ext cx="1524000" cy="645459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A09EA-F004-C1FF-1377-44CF6071F624}"/>
              </a:ext>
            </a:extLst>
          </p:cNvPr>
          <p:cNvSpPr txBox="1"/>
          <p:nvPr/>
        </p:nvSpPr>
        <p:spPr>
          <a:xfrm>
            <a:off x="3375212" y="4326986"/>
            <a:ext cx="327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ardingText"/>
              </a:rPr>
              <a:t>703 </a:t>
            </a:r>
            <a:r>
              <a:rPr lang="en-US" sz="1200" dirty="0" err="1">
                <a:effectLst/>
                <a:latin typeface="HardingText"/>
              </a:rPr>
              <a:t>agoTRIBE</a:t>
            </a:r>
            <a:r>
              <a:rPr lang="en-US" sz="1200" dirty="0">
                <a:effectLst/>
                <a:latin typeface="HardingText"/>
              </a:rPr>
              <a:t>-transfected cells and 26 control cell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6450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C4089-D756-4E81-5658-F694BB941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3ABE2-BC20-2736-5481-6C6D396C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775120"/>
            <a:ext cx="8991600" cy="1168480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700" b="1" dirty="0">
                <a:solidFill>
                  <a:srgbClr val="0070C0"/>
                </a:solidFill>
              </a:rPr>
              <a:t>Fig 3</a:t>
            </a:r>
            <a:r>
              <a:rPr lang="en-US" sz="2700" b="1" cap="none" dirty="0">
                <a:solidFill>
                  <a:srgbClr val="0070C0"/>
                </a:solidFill>
              </a:rPr>
              <a:t>e</a:t>
            </a:r>
            <a:r>
              <a:rPr lang="en-US" sz="2700" dirty="0">
                <a:solidFill>
                  <a:srgbClr val="0070C0"/>
                </a:solidFill>
              </a:rPr>
              <a:t>: </a:t>
            </a:r>
            <a:r>
              <a:rPr lang="en-US" sz="2700" cap="none" dirty="0">
                <a:solidFill>
                  <a:srgbClr val="0070C0"/>
                </a:solidFill>
              </a:rPr>
              <a:t>mi</a:t>
            </a:r>
            <a:r>
              <a:rPr lang="en-US" sz="2700" dirty="0">
                <a:solidFill>
                  <a:srgbClr val="0070C0"/>
                </a:solidFill>
              </a:rPr>
              <a:t>RNA </a:t>
            </a:r>
            <a:r>
              <a:rPr lang="en-US" sz="2700" cap="none" dirty="0">
                <a:solidFill>
                  <a:srgbClr val="0070C0"/>
                </a:solidFill>
              </a:rPr>
              <a:t>Targeting in single cells</a:t>
            </a:r>
            <a:br>
              <a:rPr lang="en-US" sz="2000" dirty="0">
                <a:solidFill>
                  <a:srgbClr val="0070C0"/>
                </a:solidFill>
              </a:rPr>
            </a:br>
            <a:br>
              <a:rPr lang="en-US" sz="2000" dirty="0">
                <a:solidFill>
                  <a:srgbClr val="0070C0"/>
                </a:solidFill>
              </a:rPr>
            </a:b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7F628-B465-C543-7E95-14718793D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81" t="41435" r="9916" b="40275"/>
          <a:stretch/>
        </p:blipFill>
        <p:spPr bwMode="auto">
          <a:xfrm>
            <a:off x="0" y="661424"/>
            <a:ext cx="11749794" cy="359566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8442AB5-F595-2766-5182-2658B97A2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6510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7FEBC0-B545-50B8-D8F2-ED023E145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DBE0571-474D-03CE-3079-2B794543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AC3C76-F4BF-14D4-31DE-6FDE73D3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63B59-B840-BFA8-F2D4-5ADF74EB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626" y="4918509"/>
            <a:ext cx="8991600" cy="1106745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Fig 3</a:t>
            </a:r>
            <a:r>
              <a:rPr lang="en-US" sz="2400" b="1" cap="none" dirty="0">
                <a:solidFill>
                  <a:srgbClr val="0070C0"/>
                </a:solidFill>
              </a:rPr>
              <a:t>f-o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cap="none" dirty="0">
                <a:solidFill>
                  <a:srgbClr val="0070C0"/>
                </a:solidFill>
              </a:rPr>
              <a:t>mi</a:t>
            </a:r>
            <a:r>
              <a:rPr lang="en-US" sz="2400" dirty="0">
                <a:solidFill>
                  <a:srgbClr val="0070C0"/>
                </a:solidFill>
              </a:rPr>
              <a:t>RNA </a:t>
            </a:r>
            <a:r>
              <a:rPr lang="en-US" sz="2400" cap="none" dirty="0">
                <a:solidFill>
                  <a:srgbClr val="0070C0"/>
                </a:solidFill>
              </a:rPr>
              <a:t>Targeting in single cells</a:t>
            </a:r>
            <a:br>
              <a:rPr lang="en-US" sz="1800" dirty="0">
                <a:solidFill>
                  <a:srgbClr val="0070C0"/>
                </a:solidFill>
              </a:rPr>
            </a:br>
            <a:br>
              <a:rPr lang="en-US" sz="2000" dirty="0">
                <a:solidFill>
                  <a:srgbClr val="0070C0"/>
                </a:solidFill>
              </a:rPr>
            </a:b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86312-0D27-FD2A-5BD8-A7F2AF1F5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81" t="59022" r="9916" b="10041"/>
          <a:stretch/>
        </p:blipFill>
        <p:spPr bwMode="auto">
          <a:xfrm>
            <a:off x="0" y="342899"/>
            <a:ext cx="12154815" cy="4387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71C424B-481A-933B-6C78-BB927E1C2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22542C-0B94-71DD-5230-603EB1535F0B}"/>
              </a:ext>
            </a:extLst>
          </p:cNvPr>
          <p:cNvSpPr txBox="1"/>
          <p:nvPr/>
        </p:nvSpPr>
        <p:spPr>
          <a:xfrm>
            <a:off x="212271" y="1600200"/>
            <a:ext cx="522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n=540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4E64D-F252-C87D-C1C4-F7392B84CDB2}"/>
              </a:ext>
            </a:extLst>
          </p:cNvPr>
          <p:cNvSpPr txBox="1"/>
          <p:nvPr/>
        </p:nvSpPr>
        <p:spPr>
          <a:xfrm>
            <a:off x="272698" y="-2"/>
            <a:ext cx="1205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effectLst/>
                <a:latin typeface="HardingText"/>
              </a:rPr>
              <a:t>proof of principle that </a:t>
            </a:r>
            <a:r>
              <a:rPr lang="en-US" sz="1800" dirty="0" err="1">
                <a:solidFill>
                  <a:srgbClr val="0070C0"/>
                </a:solidFill>
                <a:effectLst/>
                <a:latin typeface="HardingText"/>
              </a:rPr>
              <a:t>agoTRIBE</a:t>
            </a:r>
            <a:r>
              <a:rPr lang="en-US" sz="1800" dirty="0">
                <a:solidFill>
                  <a:srgbClr val="0070C0"/>
                </a:solidFill>
                <a:effectLst/>
                <a:latin typeface="HardingText"/>
              </a:rPr>
              <a:t> can detect miRNA targeting both in single cells and across distinct populations of single cells. 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78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B5637-B407-66B5-C0D3-6618C522E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E83A81D-6CE2-6F89-B3FC-94128915A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C98FD5-8980-A29D-CE17-249EA1CFA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79F95-F49E-A855-8B47-AE6FD1EE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870188"/>
            <a:ext cx="8991600" cy="1134889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700" b="1" dirty="0">
                <a:solidFill>
                  <a:srgbClr val="0070C0"/>
                </a:solidFill>
              </a:rPr>
              <a:t>Fig 3</a:t>
            </a:r>
            <a:r>
              <a:rPr lang="en-US" sz="2700" b="1" cap="none" dirty="0">
                <a:solidFill>
                  <a:srgbClr val="0070C0"/>
                </a:solidFill>
              </a:rPr>
              <a:t>p-z</a:t>
            </a:r>
            <a:r>
              <a:rPr lang="en-US" sz="2700" dirty="0">
                <a:solidFill>
                  <a:srgbClr val="0070C0"/>
                </a:solidFill>
              </a:rPr>
              <a:t>: </a:t>
            </a:r>
            <a:r>
              <a:rPr lang="en-US" sz="2700" cap="none" dirty="0">
                <a:solidFill>
                  <a:srgbClr val="0070C0"/>
                </a:solidFill>
              </a:rPr>
              <a:t>mi</a:t>
            </a:r>
            <a:r>
              <a:rPr lang="en-US" sz="2700" dirty="0">
                <a:solidFill>
                  <a:srgbClr val="0070C0"/>
                </a:solidFill>
              </a:rPr>
              <a:t>RNA </a:t>
            </a:r>
            <a:r>
              <a:rPr lang="en-US" sz="2700" cap="none" dirty="0">
                <a:solidFill>
                  <a:srgbClr val="0070C0"/>
                </a:solidFill>
              </a:rPr>
              <a:t>Targeting in single cells</a:t>
            </a:r>
            <a:br>
              <a:rPr lang="en-US" sz="2000" dirty="0">
                <a:solidFill>
                  <a:srgbClr val="0070C0"/>
                </a:solidFill>
              </a:rPr>
            </a:b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EE0A095-6007-1616-3DC2-A06136336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8943" r="28366" b="22126"/>
          <a:stretch/>
        </p:blipFill>
        <p:spPr bwMode="auto">
          <a:xfrm>
            <a:off x="136349" y="173127"/>
            <a:ext cx="11919302" cy="4740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9E72AAB-EBFC-F0B1-FB48-5F85DC5C5A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BE830D-DE79-B87B-A7C9-89930D56C32D}"/>
              </a:ext>
            </a:extLst>
          </p:cNvPr>
          <p:cNvSpPr txBox="1"/>
          <p:nvPr/>
        </p:nvSpPr>
        <p:spPr>
          <a:xfrm>
            <a:off x="272698" y="-2"/>
            <a:ext cx="1205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effectLst/>
                <a:latin typeface="HardingText"/>
              </a:rPr>
              <a:t>proof of principle that </a:t>
            </a:r>
            <a:r>
              <a:rPr lang="en-US" sz="1800" dirty="0" err="1">
                <a:solidFill>
                  <a:srgbClr val="0070C0"/>
                </a:solidFill>
                <a:effectLst/>
                <a:latin typeface="HardingText"/>
              </a:rPr>
              <a:t>agoTRIBE</a:t>
            </a:r>
            <a:r>
              <a:rPr lang="en-US" sz="1800" dirty="0">
                <a:solidFill>
                  <a:srgbClr val="0070C0"/>
                </a:solidFill>
                <a:effectLst/>
                <a:latin typeface="HardingText"/>
              </a:rPr>
              <a:t> can detect miRNA targeting both in single cells and across distinct populations of single cells. 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3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C08373-97AF-4BBB-84E3-8DC7D6BB9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87680"/>
            <a:ext cx="6241546" cy="3432360"/>
          </a:xfrm>
          <a:prstGeom prst="rect">
            <a:avLst/>
          </a:prstGeom>
          <a:solidFill>
            <a:srgbClr val="FFFFFF"/>
          </a:solidFill>
          <a:ln w="1905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8BE5FA9-F76B-6632-D179-5F03F8CE0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1" t="12472" r="8219" b="60163"/>
          <a:stretch/>
        </p:blipFill>
        <p:spPr bwMode="auto">
          <a:xfrm>
            <a:off x="806366" y="1301015"/>
            <a:ext cx="5447477" cy="183912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425648-52FB-4CE2-A1C4-6719A7FB6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018021" cy="2499282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0F514A-A377-408D-A524-2F61FDDC4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4080063"/>
            <a:ext cx="5446018" cy="199861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3C6738-E83E-4971-B268-931E12D85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6" y="3303616"/>
            <a:ext cx="4813602" cy="2775066"/>
          </a:xfrm>
          <a:prstGeom prst="rect">
            <a:avLst/>
          </a:prstGeom>
          <a:solidFill>
            <a:srgbClr val="FFFFFF"/>
          </a:solidFill>
          <a:ln w="1905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34B5569-AB1B-0D21-292D-7EC31B46B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7" t="16112" r="5170" b="57925"/>
          <a:stretch/>
        </p:blipFill>
        <p:spPr bwMode="auto">
          <a:xfrm>
            <a:off x="6887045" y="3592348"/>
            <a:ext cx="4791783" cy="20018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38E89-BE83-45F7-0D80-351499FC2AE2}"/>
              </a:ext>
            </a:extLst>
          </p:cNvPr>
          <p:cNvSpPr txBox="1"/>
          <p:nvPr/>
        </p:nvSpPr>
        <p:spPr>
          <a:xfrm>
            <a:off x="6887045" y="779318"/>
            <a:ext cx="3696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NATURE BIOTECHNOLOGY</a:t>
            </a:r>
          </a:p>
          <a:p>
            <a:r>
              <a:rPr lang="en-US" dirty="0">
                <a:solidFill>
                  <a:schemeClr val="bg1"/>
                </a:solidFill>
              </a:rPr>
              <a:t>VOLUME 42 </a:t>
            </a:r>
          </a:p>
          <a:p>
            <a:r>
              <a:rPr lang="en-US" dirty="0">
                <a:solidFill>
                  <a:schemeClr val="bg1"/>
                </a:solidFill>
              </a:rPr>
              <a:t>AUGUST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0BD95-8788-9CE0-3E95-BA935DF74201}"/>
              </a:ext>
            </a:extLst>
          </p:cNvPr>
          <p:cNvSpPr txBox="1"/>
          <p:nvPr/>
        </p:nvSpPr>
        <p:spPr>
          <a:xfrm>
            <a:off x="5545007" y="4998609"/>
            <a:ext cx="1377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NATURE </a:t>
            </a:r>
          </a:p>
          <a:p>
            <a:r>
              <a:rPr lang="en-US" dirty="0"/>
              <a:t>VOL 631</a:t>
            </a:r>
          </a:p>
          <a:p>
            <a:r>
              <a:rPr lang="en-US" dirty="0"/>
              <a:t>JULY 2024</a:t>
            </a:r>
          </a:p>
        </p:txBody>
      </p:sp>
    </p:spTree>
    <p:extLst>
      <p:ext uri="{BB962C8B-B14F-4D97-AF65-F5344CB8AC3E}">
        <p14:creationId xmlns:p14="http://schemas.microsoft.com/office/powerpoint/2010/main" val="380023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13D95-D097-30E1-0307-9453AE35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684" y="198339"/>
            <a:ext cx="6885431" cy="719835"/>
          </a:xfrm>
        </p:spPr>
        <p:txBody>
          <a:bodyPr>
            <a:normAutofit fontScale="90000"/>
          </a:bodyPr>
          <a:lstStyle/>
          <a:p>
            <a:r>
              <a:rPr lang="en-US" sz="4200" b="1" dirty="0">
                <a:solidFill>
                  <a:srgbClr val="0070C0"/>
                </a:solidFill>
              </a:rPr>
              <a:t>ADVANTAGES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BF6BB-D4B2-CBFA-66CE-FC6A81661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8" y="1128683"/>
            <a:ext cx="3825042" cy="460857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No antibodies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Both ordinary bulk or </a:t>
            </a:r>
            <a:r>
              <a:rPr lang="en-US" sz="2400" dirty="0" err="1"/>
              <a:t>scRNA</a:t>
            </a:r>
            <a:r>
              <a:rPr lang="en-US" sz="2400" dirty="0"/>
              <a:t>-seq to detect editing events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Straightforward, applied to individual cells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Detects individual target sites, </a:t>
            </a:r>
            <a:r>
              <a:rPr lang="en-US" sz="2400" b="1" dirty="0"/>
              <a:t>not</a:t>
            </a:r>
            <a:r>
              <a:rPr lang="en-US" sz="2400" dirty="0"/>
              <a:t> binding sites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12FB53C-5605-042D-8A78-7EE380E6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7" t="28202" r="50969" b="35084"/>
          <a:stretch/>
        </p:blipFill>
        <p:spPr bwMode="auto">
          <a:xfrm>
            <a:off x="4823366" y="1339191"/>
            <a:ext cx="5935425" cy="418755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67814A9-CA86-427E-CE3A-61D3865F69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32224" r="52139" b="62404"/>
          <a:stretch/>
        </p:blipFill>
        <p:spPr bwMode="auto">
          <a:xfrm>
            <a:off x="7894320" y="6401224"/>
            <a:ext cx="4297680" cy="45614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9884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0E045-D4D5-DABB-71F6-D6BC9C1B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57200"/>
            <a:ext cx="7729728" cy="979714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FUTURE 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66CF7-4A4F-3FF6-89EA-079A5F35C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57" y="1984901"/>
            <a:ext cx="10613572" cy="420074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Study heterogeneity of miRNA targeting in </a:t>
            </a:r>
            <a:r>
              <a:rPr lang="en-US" sz="2800" b="1" dirty="0">
                <a:solidFill>
                  <a:schemeClr val="tx1"/>
                </a:solidFill>
              </a:rPr>
              <a:t>homologous cell populations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Study miRNA targeting in </a:t>
            </a:r>
            <a:r>
              <a:rPr lang="en-US" sz="2800" b="1" dirty="0">
                <a:solidFill>
                  <a:schemeClr val="tx1"/>
                </a:solidFill>
              </a:rPr>
              <a:t>organoids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The </a:t>
            </a:r>
            <a:r>
              <a:rPr lang="en-US" sz="2800" dirty="0" err="1">
                <a:solidFill>
                  <a:schemeClr val="tx1"/>
                </a:solidFill>
              </a:rPr>
              <a:t>agoTRIBE</a:t>
            </a:r>
            <a:r>
              <a:rPr lang="en-US" sz="2800" dirty="0">
                <a:solidFill>
                  <a:schemeClr val="tx1"/>
                </a:solidFill>
              </a:rPr>
              <a:t> fusion protein on an </a:t>
            </a:r>
            <a:r>
              <a:rPr lang="en-US" sz="2800" b="1" dirty="0">
                <a:solidFill>
                  <a:schemeClr val="tx1"/>
                </a:solidFill>
              </a:rPr>
              <a:t>inducible promoter </a:t>
            </a:r>
            <a:r>
              <a:rPr lang="en-US" sz="2800" dirty="0">
                <a:solidFill>
                  <a:schemeClr val="tx1"/>
                </a:solidFill>
              </a:rPr>
              <a:t>would allow profiling of miRNA targeting in individual cell types of complex tissues</a:t>
            </a:r>
          </a:p>
        </p:txBody>
      </p:sp>
    </p:spTree>
    <p:extLst>
      <p:ext uri="{BB962C8B-B14F-4D97-AF65-F5344CB8AC3E}">
        <p14:creationId xmlns:p14="http://schemas.microsoft.com/office/powerpoint/2010/main" val="2561148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9762-65AE-1303-961F-898E67CB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95789"/>
            <a:ext cx="7729728" cy="1188720"/>
          </a:xfrm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RNA-SEQ </a:t>
            </a:r>
            <a:r>
              <a:rPr lang="en-US" sz="2800" b="1" cap="none" dirty="0">
                <a:solidFill>
                  <a:srgbClr val="0070C0"/>
                </a:solidFill>
              </a:rPr>
              <a:t>vs</a:t>
            </a:r>
            <a:r>
              <a:rPr lang="en-US" sz="2800" b="1" dirty="0">
                <a:solidFill>
                  <a:srgbClr val="0070C0"/>
                </a:solidFill>
              </a:rPr>
              <a:t> GRO-SEQ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F6221-BD84-D61A-AA1B-723C3243E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86" y="6590732"/>
            <a:ext cx="11639227" cy="910448"/>
          </a:xfrm>
        </p:spPr>
        <p:txBody>
          <a:bodyPr>
            <a:norm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www.researchgate.net</a:t>
            </a:r>
            <a:r>
              <a:rPr lang="en-US" sz="1100" dirty="0"/>
              <a:t>/publication/270661379/figure/fig5/AS:295077697081347@1447363413165/Methods-overview-Outline-of-iRNA-seq-GRO-seq-and-RNAPII-ChIP-seq-methodologies.png</a:t>
            </a:r>
          </a:p>
        </p:txBody>
      </p:sp>
      <p:pic>
        <p:nvPicPr>
          <p:cNvPr id="3074" name="Picture 2" descr="Methods overview. Outline of iRNA-seq, GRO-seq and RNAPII ChIP-seq... |  Download Scientific Diagram">
            <a:extLst>
              <a:ext uri="{FF2B5EF4-FFF2-40B4-BE49-F238E27FC236}">
                <a16:creationId xmlns:a16="http://schemas.microsoft.com/office/drawing/2014/main" id="{4602EDE8-F310-4A8E-7D01-D803E4746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" y="1802420"/>
            <a:ext cx="10795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68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9D59B-FE22-9C43-0184-EBAF9A57F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47D0-E8D0-F1E3-3E46-DB6190D7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536" y="523613"/>
            <a:ext cx="7729728" cy="1027601"/>
          </a:xfrm>
        </p:spPr>
        <p:txBody>
          <a:bodyPr>
            <a:normAutofit/>
          </a:bodyPr>
          <a:lstStyle/>
          <a:p>
            <a:r>
              <a:rPr lang="en-US" sz="3800" b="1" cap="none" dirty="0" err="1">
                <a:solidFill>
                  <a:srgbClr val="0070C0"/>
                </a:solidFill>
              </a:rPr>
              <a:t>sc</a:t>
            </a:r>
            <a:r>
              <a:rPr lang="en-US" sz="3800" b="1" cap="none" dirty="0">
                <a:solidFill>
                  <a:srgbClr val="0070C0"/>
                </a:solidFill>
              </a:rPr>
              <a:t> </a:t>
            </a:r>
            <a:r>
              <a:rPr lang="en-US" sz="3800" b="1" dirty="0">
                <a:solidFill>
                  <a:srgbClr val="0070C0"/>
                </a:solidFill>
              </a:rPr>
              <a:t>G</a:t>
            </a:r>
            <a:r>
              <a:rPr lang="en-US" sz="3800" b="1" cap="none" dirty="0">
                <a:solidFill>
                  <a:srgbClr val="0070C0"/>
                </a:solidFill>
              </a:rPr>
              <a:t>lobal</a:t>
            </a:r>
            <a:r>
              <a:rPr lang="en-US" sz="3800" b="1" dirty="0">
                <a:solidFill>
                  <a:srgbClr val="0070C0"/>
                </a:solidFill>
              </a:rPr>
              <a:t> R</a:t>
            </a:r>
            <a:r>
              <a:rPr lang="en-US" sz="3800" b="1" cap="none" dirty="0">
                <a:solidFill>
                  <a:srgbClr val="0070C0"/>
                </a:solidFill>
              </a:rPr>
              <a:t>un </a:t>
            </a:r>
            <a:r>
              <a:rPr lang="en-US" sz="3800" b="1" dirty="0">
                <a:solidFill>
                  <a:srgbClr val="0070C0"/>
                </a:solidFill>
              </a:rPr>
              <a:t>O</a:t>
            </a:r>
            <a:r>
              <a:rPr lang="en-US" sz="3800" b="1" cap="none" dirty="0">
                <a:solidFill>
                  <a:srgbClr val="0070C0"/>
                </a:solidFill>
              </a:rPr>
              <a:t>n</a:t>
            </a:r>
            <a:r>
              <a:rPr lang="en-US" sz="3800" b="1" dirty="0">
                <a:solidFill>
                  <a:srgbClr val="0070C0"/>
                </a:solidFill>
              </a:rPr>
              <a:t>-</a:t>
            </a:r>
            <a:r>
              <a:rPr lang="en-US" sz="3800" b="1" cap="none" dirty="0">
                <a:solidFill>
                  <a:srgbClr val="0070C0"/>
                </a:solidFill>
              </a:rPr>
              <a:t>seq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A1C4-C65A-CA7E-2B1D-23EB5429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388" y="2276038"/>
            <a:ext cx="10515600" cy="3641271"/>
          </a:xfrm>
        </p:spPr>
        <p:txBody>
          <a:bodyPr>
            <a:normAutofit lnSpcReduction="10000"/>
          </a:bodyPr>
          <a:lstStyle/>
          <a:p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A single-cell nascent RNA seq assay that uses </a:t>
            </a:r>
            <a:r>
              <a:rPr lang="en-US" sz="2800" b="1" i="0" u="none" strike="noStrike" dirty="0">
                <a:solidFill>
                  <a:schemeClr val="tx1"/>
                </a:solidFill>
                <a:effectLst/>
              </a:rPr>
              <a:t>click chemistry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and unveils coordinated transcription throughout the genome.</a:t>
            </a:r>
          </a:p>
          <a:p>
            <a:r>
              <a:rPr lang="en-US" sz="2800" b="0" i="0" u="none" strike="noStrike" dirty="0" err="1">
                <a:solidFill>
                  <a:schemeClr val="tx1"/>
                </a:solidFill>
                <a:effectLst/>
              </a:rPr>
              <a:t>scGRO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 seq can </a:t>
            </a:r>
            <a:r>
              <a:rPr lang="en-US" sz="2800" b="1" i="0" u="none" strike="noStrike" dirty="0">
                <a:solidFill>
                  <a:schemeClr val="tx1"/>
                </a:solidFill>
                <a:effectLst/>
              </a:rPr>
              <a:t>estimate burst size and frequency 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by </a:t>
            </a:r>
            <a:r>
              <a:rPr lang="en-US" sz="2800" dirty="0">
                <a:solidFill>
                  <a:schemeClr val="tx1"/>
                </a:solidFill>
              </a:rPr>
              <a:t>directly quantifying transcribing RNA polymerases in individual cells</a:t>
            </a:r>
          </a:p>
          <a:p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It can also use n</a:t>
            </a:r>
            <a:r>
              <a:rPr lang="en-US" sz="2800" dirty="0">
                <a:solidFill>
                  <a:schemeClr val="tx1"/>
                </a:solidFill>
              </a:rPr>
              <a:t>on-polyadenylated histone gene transcription to elucidate </a:t>
            </a:r>
            <a:r>
              <a:rPr lang="en-US" sz="2800" b="1" dirty="0">
                <a:solidFill>
                  <a:schemeClr val="tx1"/>
                </a:solidFill>
              </a:rPr>
              <a:t>cell cycle dynamics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Spatial-temporal resolution </a:t>
            </a:r>
            <a:r>
              <a:rPr lang="en-US" sz="2800" dirty="0">
                <a:solidFill>
                  <a:schemeClr val="tx1"/>
                </a:solidFill>
              </a:rPr>
              <a:t>helps identify </a:t>
            </a:r>
            <a:r>
              <a:rPr lang="en-US" sz="2800" b="1" dirty="0">
                <a:solidFill>
                  <a:schemeClr val="tx1"/>
                </a:solidFill>
              </a:rPr>
              <a:t>network of enhancers and genes</a:t>
            </a:r>
            <a:endParaRPr lang="en-US" sz="2800" b="1" i="0" u="none" strike="noStrike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9436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1760-D8EF-81CB-EC27-65475C78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327670"/>
            <a:ext cx="12028713" cy="1188720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Development of </a:t>
            </a:r>
            <a:r>
              <a:rPr lang="en-US" sz="3800" b="1" cap="none" dirty="0" err="1">
                <a:solidFill>
                  <a:srgbClr val="0070C0"/>
                </a:solidFill>
              </a:rPr>
              <a:t>sc</a:t>
            </a:r>
            <a:r>
              <a:rPr lang="en-US" sz="3800" b="1" dirty="0" err="1">
                <a:solidFill>
                  <a:srgbClr val="0070C0"/>
                </a:solidFill>
              </a:rPr>
              <a:t>GRO</a:t>
            </a:r>
            <a:r>
              <a:rPr lang="en-US" sz="3800" b="1" dirty="0">
                <a:solidFill>
                  <a:srgbClr val="0070C0"/>
                </a:solidFill>
              </a:rPr>
              <a:t>-</a:t>
            </a:r>
            <a:r>
              <a:rPr lang="en-US" sz="3800" b="1" cap="none" dirty="0">
                <a:solidFill>
                  <a:srgbClr val="0070C0"/>
                </a:solidFill>
              </a:rPr>
              <a:t>seq</a:t>
            </a:r>
            <a:br>
              <a:rPr lang="en-US" sz="3800" b="1" cap="none" dirty="0">
                <a:solidFill>
                  <a:srgbClr val="0070C0"/>
                </a:solidFill>
              </a:rPr>
            </a:br>
            <a:r>
              <a:rPr lang="en-US" sz="3800" b="1" cap="none" dirty="0">
                <a:solidFill>
                  <a:srgbClr val="0070C0"/>
                </a:solidFill>
              </a:rPr>
              <a:t>Click Chemistry</a:t>
            </a:r>
            <a:endParaRPr lang="en-US" sz="3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F475-25F7-34E0-BC4B-B98306AAE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547257"/>
            <a:ext cx="11201400" cy="2846153"/>
          </a:xfrm>
        </p:spPr>
        <p:txBody>
          <a:bodyPr>
            <a:normAutofit/>
          </a:bodyPr>
          <a:lstStyle/>
          <a:p>
            <a:r>
              <a:rPr lang="en-US" sz="2800" dirty="0"/>
              <a:t>Label nascent RNA + modified nucleotide triphosphate (NTPs) that are compatible with </a:t>
            </a:r>
            <a:r>
              <a:rPr lang="en-US" sz="2800" b="1" dirty="0"/>
              <a:t>Copper (I)-catalyzed </a:t>
            </a:r>
            <a:r>
              <a:rPr lang="en-US" sz="2800" b="1" dirty="0" err="1"/>
              <a:t>azide</a:t>
            </a:r>
            <a:r>
              <a:rPr lang="en-US" sz="2800" b="1" dirty="0"/>
              <a:t>-alkyne cycloaddition (</a:t>
            </a:r>
            <a:r>
              <a:rPr lang="en-US" sz="2800" b="1" dirty="0" err="1"/>
              <a:t>CuAAC</a:t>
            </a:r>
            <a:r>
              <a:rPr lang="en-US" sz="2800" dirty="0"/>
              <a:t> or click chemistry) to measure genome-wide nascent RNA quantitatively</a:t>
            </a:r>
          </a:p>
          <a:p>
            <a:r>
              <a:rPr lang="en-US" sz="2800" dirty="0"/>
              <a:t>This study used 2635 individual mouse embryonic stem cells and found that transcription initiates at enhancers (before gene)!</a:t>
            </a:r>
          </a:p>
        </p:txBody>
      </p:sp>
    </p:spTree>
    <p:extLst>
      <p:ext uri="{BB962C8B-B14F-4D97-AF65-F5344CB8AC3E}">
        <p14:creationId xmlns:p14="http://schemas.microsoft.com/office/powerpoint/2010/main" val="320333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4280E-ED4B-2576-2141-B3615CB91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66AA671-1649-FEDA-0BBD-A4018F712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53477F-4A39-D6AD-8429-738050878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B9499-D313-80E7-F463-83B8C44D9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346" y="5077213"/>
            <a:ext cx="9529307" cy="1264762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b="1" cap="none" dirty="0">
                <a:solidFill>
                  <a:srgbClr val="0070C0"/>
                </a:solidFill>
              </a:rPr>
              <a:t>FIG 1a</a:t>
            </a:r>
            <a:r>
              <a:rPr lang="en-US" sz="2400" cap="none" dirty="0">
                <a:solidFill>
                  <a:srgbClr val="0070C0"/>
                </a:solidFill>
              </a:rPr>
              <a:t>: Schematic and benchmarking of single-cell nascent RNA sequencing</a:t>
            </a:r>
            <a:br>
              <a:rPr lang="en-US" sz="2400" cap="none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5DF5F56-9A08-BB19-3DDB-E131172E1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18211" r="4931" b="60371"/>
          <a:stretch/>
        </p:blipFill>
        <p:spPr bwMode="auto">
          <a:xfrm>
            <a:off x="64799" y="310243"/>
            <a:ext cx="11953030" cy="3696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68F4A3B-E3DA-A495-57C6-EA413EBEE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467763-12BA-8725-9A3F-EBC552002CCE}"/>
              </a:ext>
            </a:extLst>
          </p:cNvPr>
          <p:cNvSpPr/>
          <p:nvPr/>
        </p:nvSpPr>
        <p:spPr>
          <a:xfrm>
            <a:off x="64799" y="4196442"/>
            <a:ext cx="261772" cy="24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4B611570-BCDF-5F6D-E20F-F9A6A13F1EB8}"/>
              </a:ext>
            </a:extLst>
          </p:cNvPr>
          <p:cNvSpPr/>
          <p:nvPr/>
        </p:nvSpPr>
        <p:spPr>
          <a:xfrm>
            <a:off x="4555029" y="1914069"/>
            <a:ext cx="2677886" cy="457200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B12E1-A3DF-EE1C-0F19-ED0AEF4031B5}"/>
              </a:ext>
            </a:extLst>
          </p:cNvPr>
          <p:cNvSpPr txBox="1"/>
          <p:nvPr/>
        </p:nvSpPr>
        <p:spPr>
          <a:xfrm>
            <a:off x="7557247" y="23111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Nascent RNA labelled with prop-</a:t>
            </a:r>
            <a:r>
              <a:rPr lang="en-US" dirty="0" err="1"/>
              <a:t>argyl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CD5C2-1B38-B848-D7F1-DA171E1BD992}"/>
              </a:ext>
            </a:extLst>
          </p:cNvPr>
          <p:cNvSpPr txBox="1"/>
          <p:nvPr/>
        </p:nvSpPr>
        <p:spPr>
          <a:xfrm>
            <a:off x="8364071" y="4169823"/>
            <a:ext cx="199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Chemistry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E9C3C82E-C1B9-79F4-85B1-F15627AD532F}"/>
              </a:ext>
            </a:extLst>
          </p:cNvPr>
          <p:cNvSpPr/>
          <p:nvPr/>
        </p:nvSpPr>
        <p:spPr>
          <a:xfrm>
            <a:off x="7388198" y="254704"/>
            <a:ext cx="2508837" cy="622737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95189930-F662-C30D-5A9F-D01C88EAE644}"/>
              </a:ext>
            </a:extLst>
          </p:cNvPr>
          <p:cNvSpPr/>
          <p:nvPr/>
        </p:nvSpPr>
        <p:spPr>
          <a:xfrm>
            <a:off x="7676350" y="4180645"/>
            <a:ext cx="2677886" cy="457200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0A74-509D-4D4E-DC7A-5735E17AF13F}"/>
              </a:ext>
            </a:extLst>
          </p:cNvPr>
          <p:cNvSpPr txBox="1"/>
          <p:nvPr/>
        </p:nvSpPr>
        <p:spPr>
          <a:xfrm>
            <a:off x="5093232" y="-59089"/>
            <a:ext cx="160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cap="none" dirty="0">
                <a:solidFill>
                  <a:srgbClr val="0070C0"/>
                </a:solidFill>
              </a:rPr>
              <a:t>Schematic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2622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CFF877-D3A3-78B5-88EE-D4EEB31BA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8DE9D64-5245-4071-E219-344CECCBB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2AD737-308C-5BF9-A1A9-017C5C705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71BD2-1311-2EB4-9009-7E7542CD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154" y="4918509"/>
            <a:ext cx="8991600" cy="1264762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b="1" cap="none" dirty="0">
                <a:solidFill>
                  <a:srgbClr val="0070C0"/>
                </a:solidFill>
              </a:rPr>
              <a:t>FIG 1b</a:t>
            </a:r>
            <a:r>
              <a:rPr lang="en-US" sz="2400" cap="none" dirty="0">
                <a:solidFill>
                  <a:srgbClr val="0070C0"/>
                </a:solidFill>
              </a:rPr>
              <a:t>: Schematic and benchmarking of single-cell nascent RNA sequencing</a:t>
            </a:r>
            <a:br>
              <a:rPr lang="en-US" sz="2400" cap="none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2F5C802-9AA2-6566-2FC5-B9C9E5A05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38428" r="4931" b="31542"/>
          <a:stretch/>
        </p:blipFill>
        <p:spPr bwMode="auto">
          <a:xfrm>
            <a:off x="704576" y="-25682"/>
            <a:ext cx="10782848" cy="4675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9448DF0-DA20-B619-C34F-21CA1DA87E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CA4B44CA-1938-814E-6D43-2A6CAA4DD108}"/>
              </a:ext>
            </a:extLst>
          </p:cNvPr>
          <p:cNvSpPr/>
          <p:nvPr/>
        </p:nvSpPr>
        <p:spPr>
          <a:xfrm>
            <a:off x="506186" y="2645229"/>
            <a:ext cx="1159328" cy="1012371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B1E9551F-F2C0-1D09-FC36-E6FE81D5FDC0}"/>
              </a:ext>
            </a:extLst>
          </p:cNvPr>
          <p:cNvSpPr/>
          <p:nvPr/>
        </p:nvSpPr>
        <p:spPr>
          <a:xfrm>
            <a:off x="5849848" y="2645228"/>
            <a:ext cx="1159328" cy="1012371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8C4DA-6DA0-837D-AEE6-770E80ABE832}"/>
              </a:ext>
            </a:extLst>
          </p:cNvPr>
          <p:cNvSpPr txBox="1"/>
          <p:nvPr/>
        </p:nvSpPr>
        <p:spPr>
          <a:xfrm>
            <a:off x="2796988" y="860612"/>
            <a:ext cx="185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2552D-35FB-EB1D-F31D-E1AB6757CF8C}"/>
              </a:ext>
            </a:extLst>
          </p:cNvPr>
          <p:cNvSpPr txBox="1"/>
          <p:nvPr/>
        </p:nvSpPr>
        <p:spPr>
          <a:xfrm>
            <a:off x="8360383" y="937702"/>
            <a:ext cx="185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ENHANCER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331DD-A7D5-61F0-4377-BAC26CFA4BD9}"/>
              </a:ext>
            </a:extLst>
          </p:cNvPr>
          <p:cNvSpPr txBox="1"/>
          <p:nvPr/>
        </p:nvSpPr>
        <p:spPr>
          <a:xfrm>
            <a:off x="3735297" y="-48968"/>
            <a:ext cx="654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effectLst/>
                <a:latin typeface="HardingText"/>
              </a:rPr>
              <a:t>Representative genome browser screenshots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C06CB-27D7-52C4-8123-D111363C7075}"/>
              </a:ext>
            </a:extLst>
          </p:cNvPr>
          <p:cNvSpPr txBox="1"/>
          <p:nvPr/>
        </p:nvSpPr>
        <p:spPr>
          <a:xfrm>
            <a:off x="1731846" y="4618172"/>
            <a:ext cx="8728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HardingText"/>
              </a:rPr>
              <a:t>17 batches of </a:t>
            </a:r>
            <a:r>
              <a:rPr lang="en-US" sz="1200" dirty="0" err="1">
                <a:effectLst/>
                <a:latin typeface="HardingText"/>
              </a:rPr>
              <a:t>scGRO</a:t>
            </a:r>
            <a:r>
              <a:rPr lang="en-US" sz="1200" dirty="0">
                <a:effectLst/>
                <a:latin typeface="HardingText"/>
              </a:rPr>
              <a:t>–seq experiments with 39 96-well plates and 3,744 cells, of which 36 plates and 2,635 cells passed the threshold!</a:t>
            </a:r>
          </a:p>
        </p:txBody>
      </p:sp>
    </p:spTree>
    <p:extLst>
      <p:ext uri="{BB962C8B-B14F-4D97-AF65-F5344CB8AC3E}">
        <p14:creationId xmlns:p14="http://schemas.microsoft.com/office/powerpoint/2010/main" val="100219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7854C-936E-00F5-945E-2A09D7D28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D68A6-C205-7F91-EB7B-D139F714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246" y="4868564"/>
            <a:ext cx="8991600" cy="1198604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br>
              <a:rPr lang="en-US" sz="2400" dirty="0"/>
            </a:br>
            <a:r>
              <a:rPr lang="en-US" sz="2400" b="1" dirty="0">
                <a:solidFill>
                  <a:srgbClr val="0070C0"/>
                </a:solidFill>
              </a:rPr>
              <a:t>FIG 1</a:t>
            </a:r>
            <a:r>
              <a:rPr lang="en-US" sz="2400" b="1" cap="none" dirty="0">
                <a:solidFill>
                  <a:srgbClr val="0070C0"/>
                </a:solidFill>
              </a:rPr>
              <a:t>c-f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cap="none" dirty="0">
                <a:solidFill>
                  <a:srgbClr val="0070C0"/>
                </a:solidFill>
              </a:rPr>
              <a:t>Schematic and benchmarking of single-cell nascent RNA sequencing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B380A6D-EC63-5A5A-2040-DE27DA14C1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66852" r="4931" b="16160"/>
          <a:stretch/>
        </p:blipFill>
        <p:spPr bwMode="auto">
          <a:xfrm>
            <a:off x="230794" y="555173"/>
            <a:ext cx="11704503" cy="37555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BC184F0-DEBB-2850-A38D-2A62A32D7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C39A2B55-74FF-E5D9-63A2-4E38DDE9B0FD}"/>
              </a:ext>
            </a:extLst>
          </p:cNvPr>
          <p:cNvSpPr/>
          <p:nvPr/>
        </p:nvSpPr>
        <p:spPr>
          <a:xfrm>
            <a:off x="2873829" y="790832"/>
            <a:ext cx="1694330" cy="286232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522606E2-131C-830D-E78C-0C18CD60D73D}"/>
              </a:ext>
            </a:extLst>
          </p:cNvPr>
          <p:cNvSpPr/>
          <p:nvPr/>
        </p:nvSpPr>
        <p:spPr>
          <a:xfrm>
            <a:off x="5710233" y="790832"/>
            <a:ext cx="1694330" cy="286232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Enhancer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D6E4C-2811-EA70-BAFD-650ED0A93F17}"/>
              </a:ext>
            </a:extLst>
          </p:cNvPr>
          <p:cNvSpPr txBox="1"/>
          <p:nvPr/>
        </p:nvSpPr>
        <p:spPr>
          <a:xfrm>
            <a:off x="669472" y="4310743"/>
            <a:ext cx="220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UMIs per cell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3F180-D46F-097C-00CC-09BDAEE2D5BE}"/>
              </a:ext>
            </a:extLst>
          </p:cNvPr>
          <p:cNvSpPr txBox="1"/>
          <p:nvPr/>
        </p:nvSpPr>
        <p:spPr>
          <a:xfrm>
            <a:off x="3461657" y="4310743"/>
            <a:ext cx="110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n=19K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8347E-D781-BC7E-0332-8F375E32B373}"/>
              </a:ext>
            </a:extLst>
          </p:cNvPr>
          <p:cNvSpPr txBox="1"/>
          <p:nvPr/>
        </p:nvSpPr>
        <p:spPr>
          <a:xfrm>
            <a:off x="6132498" y="4245294"/>
            <a:ext cx="110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n=12K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94CEF-D653-858D-BBBE-6075B2E9FE67}"/>
              </a:ext>
            </a:extLst>
          </p:cNvPr>
          <p:cNvSpPr txBox="1"/>
          <p:nvPr/>
        </p:nvSpPr>
        <p:spPr>
          <a:xfrm>
            <a:off x="8608998" y="4336827"/>
            <a:ext cx="110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n=10K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AAB60B-FDBF-99B0-B075-12B312178D49}"/>
              </a:ext>
            </a:extLst>
          </p:cNvPr>
          <p:cNvSpPr txBox="1"/>
          <p:nvPr/>
        </p:nvSpPr>
        <p:spPr>
          <a:xfrm>
            <a:off x="2647148" y="-93933"/>
            <a:ext cx="734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HardingText"/>
              </a:rPr>
              <a:t>A </a:t>
            </a:r>
            <a:r>
              <a:rPr lang="en-US" sz="1800" b="1" dirty="0">
                <a:solidFill>
                  <a:srgbClr val="0070C0"/>
                </a:solidFill>
                <a:effectLst/>
                <a:latin typeface="HardingText"/>
              </a:rPr>
              <a:t>snapshot of genome-wide transcription at various cell resolutions 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75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1266A4-8B7D-9128-8946-E09CAA548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D1C19BF-BB5B-3942-546F-34E5840EC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430175-4865-DCA3-2B91-56E7ABDC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D624A-3657-1809-2ED1-555A95806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565" y="4968967"/>
            <a:ext cx="9450868" cy="126476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1500" dirty="0"/>
            </a:br>
            <a:r>
              <a:rPr lang="en-US" sz="2400" b="1" dirty="0">
                <a:solidFill>
                  <a:srgbClr val="0070C0"/>
                </a:solidFill>
              </a:rPr>
              <a:t>FIG 2</a:t>
            </a:r>
            <a:r>
              <a:rPr lang="en-US" sz="2400" b="1" cap="none" dirty="0">
                <a:solidFill>
                  <a:srgbClr val="0070C0"/>
                </a:solidFill>
              </a:rPr>
              <a:t>a-f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cap="none" dirty="0">
                <a:solidFill>
                  <a:srgbClr val="0070C0"/>
                </a:solidFill>
              </a:rPr>
              <a:t>Inference of transcription kinetics using </a:t>
            </a:r>
            <a:r>
              <a:rPr lang="en-US" sz="2400" cap="none" dirty="0" err="1">
                <a:solidFill>
                  <a:srgbClr val="0070C0"/>
                </a:solidFill>
              </a:rPr>
              <a:t>scGRO</a:t>
            </a:r>
            <a:r>
              <a:rPr lang="en-US" sz="2400" cap="none" dirty="0">
                <a:solidFill>
                  <a:srgbClr val="0070C0"/>
                </a:solidFill>
              </a:rPr>
              <a:t>-seq</a:t>
            </a:r>
            <a:br>
              <a:rPr lang="en-US" sz="1500" dirty="0"/>
            </a:br>
            <a:endParaRPr lang="en-US" sz="15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4029903-4001-F5DF-90B9-8C92B3789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4" t="18781" r="4211" b="51278"/>
          <a:stretch/>
        </p:blipFill>
        <p:spPr bwMode="auto">
          <a:xfrm>
            <a:off x="417684" y="297548"/>
            <a:ext cx="11185071" cy="4526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B628A77-E434-4024-0EA7-D730D22F5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Double Bracket 5">
            <a:extLst>
              <a:ext uri="{FF2B5EF4-FFF2-40B4-BE49-F238E27FC236}">
                <a16:creationId xmlns:a16="http://schemas.microsoft.com/office/drawing/2014/main" id="{833A9792-9112-539B-AD1F-52C945299461}"/>
              </a:ext>
            </a:extLst>
          </p:cNvPr>
          <p:cNvSpPr/>
          <p:nvPr/>
        </p:nvSpPr>
        <p:spPr>
          <a:xfrm>
            <a:off x="503464" y="342900"/>
            <a:ext cx="3056165" cy="2188029"/>
          </a:xfrm>
          <a:prstGeom prst="bracketPair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1540A-3722-63F2-84B1-62D3C4862E9E}"/>
              </a:ext>
            </a:extLst>
          </p:cNvPr>
          <p:cNvSpPr txBox="1"/>
          <p:nvPr/>
        </p:nvSpPr>
        <p:spPr>
          <a:xfrm>
            <a:off x="6010220" y="4503462"/>
            <a:ext cx="295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HardingText"/>
              </a:rPr>
              <a:t>(</a:t>
            </a:r>
            <a:r>
              <a:rPr lang="en-US" sz="1800" i="1" dirty="0">
                <a:effectLst/>
                <a:latin typeface="HardingText"/>
              </a:rPr>
              <a:t>n</a:t>
            </a:r>
            <a:r>
              <a:rPr lang="en-US" sz="1800" dirty="0">
                <a:effectLst/>
                <a:latin typeface="HardingText"/>
              </a:rPr>
              <a:t> = 13,142).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884647-0236-054E-206B-1DB52EF23A48}"/>
              </a:ext>
            </a:extLst>
          </p:cNvPr>
          <p:cNvSpPr txBox="1"/>
          <p:nvPr/>
        </p:nvSpPr>
        <p:spPr>
          <a:xfrm>
            <a:off x="2547258" y="-2"/>
            <a:ext cx="773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70C0"/>
                </a:solidFill>
                <a:effectLst/>
                <a:latin typeface="HardingText"/>
              </a:rPr>
              <a:t>scGRO</a:t>
            </a:r>
            <a:r>
              <a:rPr lang="en-US" sz="1800" b="1" dirty="0">
                <a:solidFill>
                  <a:srgbClr val="0070C0"/>
                </a:solidFill>
                <a:effectLst/>
                <a:latin typeface="HardingText"/>
              </a:rPr>
              <a:t> seq facilities study of transcription burst kinetics  at single cell level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99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EFBC1-BC30-A95A-4B47-E8E0A3937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366A58B-DC55-31F7-11E6-7BC8ADF05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119DE3-2FD8-DFF9-0E55-E45017129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F70A4-D18A-2992-0A6D-81DA94C7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893329"/>
            <a:ext cx="8991600" cy="126476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1500" dirty="0"/>
            </a:br>
            <a:r>
              <a:rPr lang="en-US" sz="2700" b="1" dirty="0">
                <a:solidFill>
                  <a:srgbClr val="0070C0"/>
                </a:solidFill>
              </a:rPr>
              <a:t>FIG 2</a:t>
            </a:r>
            <a:r>
              <a:rPr lang="en-US" sz="2700" b="1" cap="none" dirty="0">
                <a:solidFill>
                  <a:srgbClr val="0070C0"/>
                </a:solidFill>
              </a:rPr>
              <a:t>g-h</a:t>
            </a:r>
            <a:r>
              <a:rPr lang="en-US" sz="2700" dirty="0">
                <a:solidFill>
                  <a:srgbClr val="0070C0"/>
                </a:solidFill>
              </a:rPr>
              <a:t>: </a:t>
            </a:r>
            <a:r>
              <a:rPr lang="en-US" sz="2700" cap="none" dirty="0">
                <a:solidFill>
                  <a:srgbClr val="0070C0"/>
                </a:solidFill>
              </a:rPr>
              <a:t>Inference of transcription kinetics using </a:t>
            </a:r>
            <a:r>
              <a:rPr lang="en-US" sz="2700" cap="none" dirty="0" err="1">
                <a:solidFill>
                  <a:srgbClr val="0070C0"/>
                </a:solidFill>
              </a:rPr>
              <a:t>scGRO</a:t>
            </a:r>
            <a:r>
              <a:rPr lang="en-US" sz="2700" cap="none" dirty="0">
                <a:solidFill>
                  <a:srgbClr val="0070C0"/>
                </a:solidFill>
              </a:rPr>
              <a:t>-seq</a:t>
            </a:r>
            <a:br>
              <a:rPr lang="en-US" sz="2700" cap="none" dirty="0"/>
            </a:br>
            <a:endParaRPr lang="en-US" sz="27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55E9570-ECE6-9CCA-B31C-B502F9642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4" t="48278" r="4211" b="36441"/>
          <a:stretch/>
        </p:blipFill>
        <p:spPr bwMode="auto">
          <a:xfrm>
            <a:off x="83429" y="555370"/>
            <a:ext cx="12025142" cy="3638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214B6FE-692A-3DAA-814A-C6DA3114E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60C558-F085-93FA-E8C9-4DD8C2D35DEB}"/>
              </a:ext>
            </a:extLst>
          </p:cNvPr>
          <p:cNvSpPr txBox="1"/>
          <p:nvPr/>
        </p:nvSpPr>
        <p:spPr>
          <a:xfrm>
            <a:off x="1387928" y="4158120"/>
            <a:ext cx="153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Burst size &gt;1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0E92C-7851-E93D-C18E-0F9B565CB052}"/>
              </a:ext>
            </a:extLst>
          </p:cNvPr>
          <p:cNvSpPr txBox="1"/>
          <p:nvPr/>
        </p:nvSpPr>
        <p:spPr>
          <a:xfrm>
            <a:off x="4637314" y="4050338"/>
            <a:ext cx="171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Burst frequency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83C4C-A2F8-945E-E66E-B39F4076B618}"/>
              </a:ext>
            </a:extLst>
          </p:cNvPr>
          <p:cNvSpPr txBox="1"/>
          <p:nvPr/>
        </p:nvSpPr>
        <p:spPr>
          <a:xfrm>
            <a:off x="7476698" y="4050338"/>
            <a:ext cx="4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 Enrichment – TF role in burst </a:t>
            </a:r>
            <a:r>
              <a:rPr lang="en-US" dirty="0" err="1"/>
              <a:t>freq</a:t>
            </a:r>
            <a:r>
              <a:rPr lang="en-US" dirty="0"/>
              <a:t> &amp; size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73406-4B1C-7BFE-97A3-447B18FD8B32}"/>
              </a:ext>
            </a:extLst>
          </p:cNvPr>
          <p:cNvSpPr txBox="1"/>
          <p:nvPr/>
        </p:nvSpPr>
        <p:spPr>
          <a:xfrm>
            <a:off x="2675164" y="20750"/>
            <a:ext cx="736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70C0"/>
                </a:solidFill>
                <a:effectLst/>
                <a:latin typeface="HardingText"/>
              </a:rPr>
              <a:t>scGRO</a:t>
            </a:r>
            <a:r>
              <a:rPr lang="en-US" sz="1800" b="1" dirty="0">
                <a:solidFill>
                  <a:srgbClr val="0070C0"/>
                </a:solidFill>
                <a:effectLst/>
                <a:latin typeface="HardingText"/>
              </a:rPr>
              <a:t> seq facilities study of transcription burst kinetics at single cell level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1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9B629-D8CC-64BD-8864-5F438536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40A52-8E30-1216-495D-1A065987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BACKGROUND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C00F7E-54BD-51DE-76D9-36E008C8A6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629994"/>
              </p:ext>
            </p:extLst>
          </p:nvPr>
        </p:nvGraphicFramePr>
        <p:xfrm>
          <a:off x="5842860" y="965200"/>
          <a:ext cx="5383939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4416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D8CF9B-408D-8477-5E19-76471FABB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9D2D580-6702-9D5E-B138-ADD72D226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414E99-FD00-9E22-DB19-D4C98258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99170-3572-AA45-A4D5-04E745EF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710" y="4918509"/>
            <a:ext cx="10114580" cy="126476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1500" dirty="0"/>
            </a:br>
            <a:r>
              <a:rPr lang="en-US" sz="2700" b="1" dirty="0">
                <a:solidFill>
                  <a:srgbClr val="0070C0"/>
                </a:solidFill>
              </a:rPr>
              <a:t>FIG 3</a:t>
            </a:r>
            <a:r>
              <a:rPr lang="en-US" sz="2700" b="1" cap="none" dirty="0">
                <a:solidFill>
                  <a:srgbClr val="0070C0"/>
                </a:solidFill>
              </a:rPr>
              <a:t>a-d</a:t>
            </a:r>
            <a:r>
              <a:rPr lang="en-US" sz="2700" dirty="0">
                <a:solidFill>
                  <a:srgbClr val="0070C0"/>
                </a:solidFill>
              </a:rPr>
              <a:t>: </a:t>
            </a:r>
            <a:r>
              <a:rPr lang="en-US" sz="2700" cap="none" dirty="0">
                <a:solidFill>
                  <a:srgbClr val="0070C0"/>
                </a:solidFill>
              </a:rPr>
              <a:t>Cell cycle inference by non-polyadenylated replication-dependent histone gene expression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F547FDB-4AE5-C8C9-A2A6-7AA8797928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19693" r="16075" b="30181"/>
          <a:stretch/>
        </p:blipFill>
        <p:spPr bwMode="auto">
          <a:xfrm>
            <a:off x="420130" y="265829"/>
            <a:ext cx="11771870" cy="4578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29B90F2-962C-1B24-FB51-CB83498C46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89C24C-92D0-E182-2ADE-A20327AD5313}"/>
              </a:ext>
            </a:extLst>
          </p:cNvPr>
          <p:cNvSpPr txBox="1"/>
          <p:nvPr/>
        </p:nvSpPr>
        <p:spPr>
          <a:xfrm>
            <a:off x="3641271" y="-51752"/>
            <a:ext cx="623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Cell cycle inference from histone genes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8DC8B-15F2-EB38-061A-5F1DB7106213}"/>
              </a:ext>
            </a:extLst>
          </p:cNvPr>
          <p:cNvSpPr txBox="1"/>
          <p:nvPr/>
        </p:nvSpPr>
        <p:spPr>
          <a:xfrm>
            <a:off x="3412671" y="1747157"/>
            <a:ext cx="153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61829-06DE-2C92-C3DC-29EC2B9C515A}"/>
              </a:ext>
            </a:extLst>
          </p:cNvPr>
          <p:cNvSpPr txBox="1"/>
          <p:nvPr/>
        </p:nvSpPr>
        <p:spPr>
          <a:xfrm>
            <a:off x="10263273" y="2035428"/>
            <a:ext cx="2554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n=122,479 and 244 cells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739DFFA2-398F-000F-3B99-B5D2E68118FE}"/>
              </a:ext>
            </a:extLst>
          </p:cNvPr>
          <p:cNvSpPr/>
          <p:nvPr/>
        </p:nvSpPr>
        <p:spPr>
          <a:xfrm>
            <a:off x="10897475" y="547345"/>
            <a:ext cx="375557" cy="144176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69290-4A18-8BD6-30CF-CFA2CAFA448A}"/>
              </a:ext>
            </a:extLst>
          </p:cNvPr>
          <p:cNvSpPr txBox="1"/>
          <p:nvPr/>
        </p:nvSpPr>
        <p:spPr>
          <a:xfrm>
            <a:off x="11223171" y="8614"/>
            <a:ext cx="968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Lack of polyadenylation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D5BCB-667C-47A3-DDB8-F1739F5913E7}"/>
              </a:ext>
            </a:extLst>
          </p:cNvPr>
          <p:cNvSpPr txBox="1"/>
          <p:nvPr/>
        </p:nvSpPr>
        <p:spPr>
          <a:xfrm>
            <a:off x="8539843" y="2178823"/>
            <a:ext cx="14713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Extended S phase = low transcription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53BB8-0F0C-A494-EB75-406531E8371F}"/>
              </a:ext>
            </a:extLst>
          </p:cNvPr>
          <p:cNvSpPr txBox="1"/>
          <p:nvPr/>
        </p:nvSpPr>
        <p:spPr>
          <a:xfrm>
            <a:off x="8621485" y="1845591"/>
            <a:ext cx="669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-40%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A3985-50E4-2C68-B72D-C7D6ABB7DAC1}"/>
              </a:ext>
            </a:extLst>
          </p:cNvPr>
          <p:cNvSpPr txBox="1"/>
          <p:nvPr/>
        </p:nvSpPr>
        <p:spPr>
          <a:xfrm>
            <a:off x="9107643" y="1840437"/>
            <a:ext cx="669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+20%</a:t>
            </a:r>
          </a:p>
        </p:txBody>
      </p:sp>
    </p:spTree>
    <p:extLst>
      <p:ext uri="{BB962C8B-B14F-4D97-AF65-F5344CB8AC3E}">
        <p14:creationId xmlns:p14="http://schemas.microsoft.com/office/powerpoint/2010/main" val="847417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B88D6-4E6E-C9B6-6D3E-669182D6C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FC98A75-4E46-E382-D999-79C2E60F3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0C6060-E3D2-3051-1966-F68AB7F7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5C835-9739-B465-9DFC-1D54909C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4975349"/>
            <a:ext cx="10401300" cy="1076310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1500" dirty="0"/>
            </a:br>
            <a:r>
              <a:rPr lang="en-US" sz="2700" b="1" dirty="0">
                <a:solidFill>
                  <a:srgbClr val="0070C0"/>
                </a:solidFill>
              </a:rPr>
              <a:t>FIG 4</a:t>
            </a:r>
            <a:r>
              <a:rPr lang="en-US" sz="2700" b="1" cap="none" dirty="0">
                <a:solidFill>
                  <a:srgbClr val="0070C0"/>
                </a:solidFill>
              </a:rPr>
              <a:t>a-c</a:t>
            </a:r>
            <a:r>
              <a:rPr lang="en-US" sz="2700" dirty="0">
                <a:solidFill>
                  <a:srgbClr val="0070C0"/>
                </a:solidFill>
              </a:rPr>
              <a:t>: </a:t>
            </a:r>
            <a:r>
              <a:rPr lang="en-US" sz="2700" cap="none" dirty="0">
                <a:solidFill>
                  <a:srgbClr val="0070C0"/>
                </a:solidFill>
              </a:rPr>
              <a:t>Coordinated transcription of functionally related genes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88B8729-AAA2-6C19-C818-78B8ED438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5" t="33566" r="15804" b="23464"/>
          <a:stretch/>
        </p:blipFill>
        <p:spPr bwMode="auto">
          <a:xfrm>
            <a:off x="482385" y="316100"/>
            <a:ext cx="11227229" cy="4655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7B68448-4BB9-A1B1-3A25-A1CE9CC0B3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42C834-E7CC-14C8-D4DD-715ACE5955B1}"/>
              </a:ext>
            </a:extLst>
          </p:cNvPr>
          <p:cNvSpPr txBox="1"/>
          <p:nvPr/>
        </p:nvSpPr>
        <p:spPr>
          <a:xfrm>
            <a:off x="3249386" y="-2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Co-transcription of interdependent genes</a:t>
            </a:r>
          </a:p>
        </p:txBody>
      </p:sp>
    </p:spTree>
    <p:extLst>
      <p:ext uri="{BB962C8B-B14F-4D97-AF65-F5344CB8AC3E}">
        <p14:creationId xmlns:p14="http://schemas.microsoft.com/office/powerpoint/2010/main" val="2465120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7F967A-DFF1-F0EC-3ABE-8BA0A25A0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023DF92-73BB-B254-759B-84235EEC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E2DB41-92ED-D8E6-ABF3-4591F356E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5B540-92FF-C892-0667-35BCF456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578" y="4987432"/>
            <a:ext cx="9682843" cy="989683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2700" dirty="0"/>
            </a:br>
            <a:r>
              <a:rPr lang="en-US" sz="2700" b="1" dirty="0">
                <a:solidFill>
                  <a:srgbClr val="0070C0"/>
                </a:solidFill>
              </a:rPr>
              <a:t>FIG </a:t>
            </a:r>
            <a:r>
              <a:rPr lang="en-US" sz="2700" b="1" cap="none" dirty="0">
                <a:solidFill>
                  <a:srgbClr val="0070C0"/>
                </a:solidFill>
              </a:rPr>
              <a:t>5a, b, d</a:t>
            </a:r>
            <a:r>
              <a:rPr lang="en-US" sz="2700" dirty="0">
                <a:solidFill>
                  <a:srgbClr val="0070C0"/>
                </a:solidFill>
              </a:rPr>
              <a:t>: </a:t>
            </a:r>
            <a:r>
              <a:rPr lang="en-US" sz="2700" cap="none" dirty="0">
                <a:solidFill>
                  <a:srgbClr val="0070C0"/>
                </a:solidFill>
              </a:rPr>
              <a:t>spatial and temporal coordination between genes and enhancers</a:t>
            </a:r>
            <a:br>
              <a:rPr lang="en-US" sz="1500" cap="none" dirty="0"/>
            </a:br>
            <a:endParaRPr lang="en-US" sz="15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EA0956B-110B-4B2C-06E4-FD6602A93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25492" r="45929" b="32415"/>
          <a:stretch/>
        </p:blipFill>
        <p:spPr bwMode="auto">
          <a:xfrm>
            <a:off x="702129" y="317144"/>
            <a:ext cx="10678885" cy="4392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0218608-BF52-692A-1881-3FAC38D90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5BAA3-83AB-724D-BA02-98E41A434515}"/>
              </a:ext>
            </a:extLst>
          </p:cNvPr>
          <p:cNvSpPr txBox="1"/>
          <p:nvPr/>
        </p:nvSpPr>
        <p:spPr>
          <a:xfrm>
            <a:off x="3600449" y="-52188"/>
            <a:ext cx="488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Enhancer-Gene temporal coordination</a:t>
            </a:r>
          </a:p>
        </p:txBody>
      </p:sp>
    </p:spTree>
    <p:extLst>
      <p:ext uri="{BB962C8B-B14F-4D97-AF65-F5344CB8AC3E}">
        <p14:creationId xmlns:p14="http://schemas.microsoft.com/office/powerpoint/2010/main" val="1994642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46DC4-C766-8876-5A40-D4ECCEED1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967A14A-F0B7-9D47-9CA3-F4DC79CB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638ADB5-D43D-09CE-D924-5D7EB7C67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B6AA1-BF87-0501-08CF-EF3E7016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727" y="4938447"/>
            <a:ext cx="8991600" cy="989683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br>
              <a:rPr lang="en-US" sz="1500" dirty="0"/>
            </a:br>
            <a:r>
              <a:rPr lang="en-US" sz="2700" b="1" dirty="0">
                <a:solidFill>
                  <a:srgbClr val="0070C0"/>
                </a:solidFill>
              </a:rPr>
              <a:t>FIG 5</a:t>
            </a:r>
            <a:r>
              <a:rPr lang="en-US" sz="2700" b="1" cap="none" dirty="0">
                <a:solidFill>
                  <a:srgbClr val="0070C0"/>
                </a:solidFill>
              </a:rPr>
              <a:t>c</a:t>
            </a:r>
            <a:r>
              <a:rPr lang="en-US" sz="2700" dirty="0">
                <a:solidFill>
                  <a:srgbClr val="0070C0"/>
                </a:solidFill>
              </a:rPr>
              <a:t>: </a:t>
            </a:r>
            <a:r>
              <a:rPr lang="en-US" sz="2700" cap="none" dirty="0">
                <a:solidFill>
                  <a:srgbClr val="0070C0"/>
                </a:solidFill>
              </a:rPr>
              <a:t>spatial and temporal coordination between genes and enhancers</a:t>
            </a:r>
            <a:br>
              <a:rPr lang="en-US" sz="2700" cap="none" dirty="0"/>
            </a:br>
            <a:endParaRPr lang="en-US" sz="27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9DDB439-3345-041A-66D7-5384884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2" t="24168" r="16898" b="32415"/>
          <a:stretch/>
        </p:blipFill>
        <p:spPr bwMode="auto">
          <a:xfrm>
            <a:off x="1077687" y="328039"/>
            <a:ext cx="9883640" cy="4673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CEE58F0-DC43-091A-68C7-7158F6027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6098" r="64449" b="47636"/>
          <a:stretch/>
        </p:blipFill>
        <p:spPr bwMode="auto">
          <a:xfrm>
            <a:off x="8965692" y="6446520"/>
            <a:ext cx="3226308" cy="4114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3214A1-C813-4609-A57E-D0C33BB4E791}"/>
              </a:ext>
            </a:extLst>
          </p:cNvPr>
          <p:cNvSpPr txBox="1"/>
          <p:nvPr/>
        </p:nvSpPr>
        <p:spPr>
          <a:xfrm>
            <a:off x="3004457" y="-2"/>
            <a:ext cx="584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Enhancer-Gene temporal coordination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80A6AF04-2F43-3C41-B457-1BF329D81712}"/>
              </a:ext>
            </a:extLst>
          </p:cNvPr>
          <p:cNvSpPr/>
          <p:nvPr/>
        </p:nvSpPr>
        <p:spPr>
          <a:xfrm>
            <a:off x="4376057" y="4490357"/>
            <a:ext cx="1719943" cy="428152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38E635A7-BF03-80FA-69C1-5EA276DAABAB}"/>
              </a:ext>
            </a:extLst>
          </p:cNvPr>
          <p:cNvSpPr/>
          <p:nvPr/>
        </p:nvSpPr>
        <p:spPr>
          <a:xfrm>
            <a:off x="6465527" y="4480388"/>
            <a:ext cx="1719943" cy="428152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296E-13B2-05FC-55FB-D98C841B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371" y="504403"/>
            <a:ext cx="10400832" cy="1014154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Advantages &amp; 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24A1D-CBCD-5BAF-8D8B-7EDB3D8AB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2624597"/>
            <a:ext cx="5894614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+ Assessment of co-transcription </a:t>
            </a:r>
          </a:p>
          <a:p>
            <a:pPr marL="0" indent="0">
              <a:buNone/>
            </a:pPr>
            <a:r>
              <a:rPr lang="en-US" sz="2800" dirty="0"/>
              <a:t>+ Prediction of enhancer gene regulatory networks</a:t>
            </a:r>
          </a:p>
          <a:p>
            <a:pPr marL="0" indent="0">
              <a:buNone/>
            </a:pPr>
            <a:r>
              <a:rPr lang="en-US" sz="2800" dirty="0"/>
              <a:t>+Multimodality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F75853-14D4-039F-4B7F-0F2CE897CB68}"/>
              </a:ext>
            </a:extLst>
          </p:cNvPr>
          <p:cNvSpPr txBox="1">
            <a:spLocks/>
          </p:cNvSpPr>
          <p:nvPr/>
        </p:nvSpPr>
        <p:spPr>
          <a:xfrm>
            <a:off x="6482442" y="2062415"/>
            <a:ext cx="5709557" cy="324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- </a:t>
            </a:r>
            <a:r>
              <a:rPr lang="en-US" sz="2800" dirty="0"/>
              <a:t>Less efficient </a:t>
            </a:r>
          </a:p>
          <a:p>
            <a:pPr marL="0" indent="0">
              <a:buNone/>
            </a:pPr>
            <a:r>
              <a:rPr lang="en-US" sz="2800" dirty="0"/>
              <a:t>- Limited nascent RNA per cell at any given time</a:t>
            </a:r>
          </a:p>
          <a:p>
            <a:pPr marL="0" indent="0">
              <a:buNone/>
            </a:pPr>
            <a:r>
              <a:rPr lang="en-US" sz="2800" dirty="0"/>
              <a:t>- Preservation of nuclear integrity</a:t>
            </a:r>
          </a:p>
        </p:txBody>
      </p:sp>
    </p:spTree>
    <p:extLst>
      <p:ext uri="{BB962C8B-B14F-4D97-AF65-F5344CB8AC3E}">
        <p14:creationId xmlns:p14="http://schemas.microsoft.com/office/powerpoint/2010/main" val="665755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8B968-E7D9-F050-1406-BA933A9ED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99EE-D1EE-C6A8-23CB-9FB470CE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556478"/>
            <a:ext cx="7729728" cy="1027393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Future 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C106-0E83-D622-D5F4-9AD0EBCAD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015" y="1894114"/>
            <a:ext cx="10091056" cy="4669972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Optimized biochemical steps </a:t>
            </a:r>
            <a:r>
              <a:rPr lang="en-US" sz="2800" dirty="0"/>
              <a:t>to replace multiple rounds of nascent RNA purification and nucleic acid ligation with click chemistry</a:t>
            </a:r>
          </a:p>
          <a:p>
            <a:endParaRPr lang="en-US" sz="2800" dirty="0"/>
          </a:p>
          <a:p>
            <a:r>
              <a:rPr lang="en-US" sz="2800" dirty="0"/>
              <a:t>Adaptations such as </a:t>
            </a:r>
            <a:r>
              <a:rPr lang="en-US" sz="2800" b="1" dirty="0"/>
              <a:t>high-throughput </a:t>
            </a:r>
            <a:r>
              <a:rPr lang="en-US" sz="2800" dirty="0"/>
              <a:t>droplet encapsulation and enhanced capture efficiency for research and clinical settings</a:t>
            </a:r>
          </a:p>
          <a:p>
            <a:endParaRPr lang="en-US" sz="2800" dirty="0"/>
          </a:p>
          <a:p>
            <a:r>
              <a:rPr lang="en-US" sz="2800" dirty="0"/>
              <a:t>The adaptability and efficiency of </a:t>
            </a:r>
            <a:r>
              <a:rPr lang="en-US" sz="2800" dirty="0" err="1"/>
              <a:t>scGRO</a:t>
            </a:r>
            <a:r>
              <a:rPr lang="en-US" sz="2800" dirty="0"/>
              <a:t>-seq help study investigational dynamics and regulatory mechanisms </a:t>
            </a:r>
            <a:r>
              <a:rPr lang="en-US" sz="2800" b="1" dirty="0"/>
              <a:t>across diverse biological contact</a:t>
            </a:r>
          </a:p>
        </p:txBody>
      </p:sp>
    </p:spTree>
    <p:extLst>
      <p:ext uri="{BB962C8B-B14F-4D97-AF65-F5344CB8AC3E}">
        <p14:creationId xmlns:p14="http://schemas.microsoft.com/office/powerpoint/2010/main" val="3839849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AFC22-A729-2B2D-3CF6-F5143A39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24A51-BC9B-7E91-DDEB-937EDDEE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194" y="5688535"/>
            <a:ext cx="6801612" cy="5361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32BE80E9-6FAB-C99D-B085-8838716D5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346" y="640078"/>
            <a:ext cx="3301307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594A-2580-5DC5-03C6-E4FF49A4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970" y="284771"/>
            <a:ext cx="5928358" cy="107050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SINGLE CELL</a:t>
            </a:r>
          </a:p>
        </p:txBody>
      </p:sp>
      <p:pic>
        <p:nvPicPr>
          <p:cNvPr id="4" name="Picture 3" descr="Microscopic view of a suspended bubble-like material with water in it">
            <a:extLst>
              <a:ext uri="{FF2B5EF4-FFF2-40B4-BE49-F238E27FC236}">
                <a16:creationId xmlns:a16="http://schemas.microsoft.com/office/drawing/2014/main" id="{2487D29B-57CC-EC0C-9119-C77C5756D8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75" r="5824" b="-1"/>
          <a:stretch/>
        </p:blipFill>
        <p:spPr>
          <a:xfrm>
            <a:off x="20" y="10"/>
            <a:ext cx="4654277" cy="6857990"/>
          </a:xfrm>
          <a:prstGeom prst="rect">
            <a:avLst/>
          </a:prstGeom>
        </p:spPr>
      </p:pic>
      <p:sp>
        <p:nvSpPr>
          <p:cNvPr id="7" name="AutoShape 6" descr="Ijms 24 02943 g001 550">
            <a:extLst>
              <a:ext uri="{FF2B5EF4-FFF2-40B4-BE49-F238E27FC236}">
                <a16:creationId xmlns:a16="http://schemas.microsoft.com/office/drawing/2014/main" id="{01A5142F-CE71-DD5F-C664-6C6C7311D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jms 24 02943 g001 550">
            <a:extLst>
              <a:ext uri="{FF2B5EF4-FFF2-40B4-BE49-F238E27FC236}">
                <a16:creationId xmlns:a16="http://schemas.microsoft.com/office/drawing/2014/main" id="{EC686F37-9462-93B6-F609-426FE0CA96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13381184-1276-4A7F-56A8-D5CB527B7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368" y="1562100"/>
            <a:ext cx="1720137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81" name="Picture 4" descr="A diagram of a cell culture&#10;&#10;Description automatically generated">
            <a:extLst>
              <a:ext uri="{FF2B5EF4-FFF2-40B4-BE49-F238E27FC236}">
                <a16:creationId xmlns:a16="http://schemas.microsoft.com/office/drawing/2014/main" id="{B877B6D8-D498-1BA8-6467-77834269B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68" y="1559846"/>
            <a:ext cx="7038958" cy="485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B5B073-DA9C-F7D0-689B-18D8CF0A9B0E}"/>
              </a:ext>
            </a:extLst>
          </p:cNvPr>
          <p:cNvSpPr txBox="1"/>
          <p:nvPr/>
        </p:nvSpPr>
        <p:spPr>
          <a:xfrm>
            <a:off x="6914827" y="6611779"/>
            <a:ext cx="52771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www.mdpi.com</a:t>
            </a:r>
            <a:r>
              <a:rPr lang="en-US" sz="1000" dirty="0"/>
              <a:t>/</a:t>
            </a:r>
            <a:r>
              <a:rPr lang="en-US" sz="1000" dirty="0" err="1"/>
              <a:t>ijms</a:t>
            </a:r>
            <a:r>
              <a:rPr lang="en-US" sz="1000" dirty="0"/>
              <a:t>/ijms-24-02943/</a:t>
            </a:r>
            <a:r>
              <a:rPr lang="en-US" sz="1000" dirty="0" err="1"/>
              <a:t>article_deploy</a:t>
            </a:r>
            <a:r>
              <a:rPr lang="en-US" sz="1000" dirty="0"/>
              <a:t>/html/images/ijms-24-02943-g001-550.jpg</a:t>
            </a:r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AE7521C6-3185-12E9-D6B2-9046E124C7B9}"/>
              </a:ext>
            </a:extLst>
          </p:cNvPr>
          <p:cNvSpPr/>
          <p:nvPr/>
        </p:nvSpPr>
        <p:spPr>
          <a:xfrm>
            <a:off x="6400800" y="1605563"/>
            <a:ext cx="1487837" cy="2509237"/>
          </a:xfrm>
          <a:prstGeom prst="bracketPai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85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A46C-380E-FCB7-BE5D-DD4C4990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72905"/>
            <a:ext cx="7729728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TRANSCRIPTION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41A6D-2463-76DE-FF49-DABD79F8DB4A}"/>
              </a:ext>
            </a:extLst>
          </p:cNvPr>
          <p:cNvSpPr txBox="1"/>
          <p:nvPr/>
        </p:nvSpPr>
        <p:spPr>
          <a:xfrm>
            <a:off x="6680969" y="6489611"/>
            <a:ext cx="5180580" cy="476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defTabSz="9144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https://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www.slideteam.net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/media/catalog/product/cache/1280x720/0/9/0914_the_transcription_process_medical_images_for_powerpoint_Slide01.jpg</a:t>
            </a:r>
          </a:p>
        </p:txBody>
      </p:sp>
      <p:pic>
        <p:nvPicPr>
          <p:cNvPr id="1025" name="Picture 1" descr="0914 the transcription process medical images for powerpoint Slide01">
            <a:extLst>
              <a:ext uri="{FF2B5EF4-FFF2-40B4-BE49-F238E27FC236}">
                <a16:creationId xmlns:a16="http://schemas.microsoft.com/office/drawing/2014/main" id="{2A57C42A-E74C-9B88-1AEE-EE41A110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4763" y="2572440"/>
            <a:ext cx="5180581" cy="3218293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59E332-DACE-6E3E-C4BE-AB2F61A9C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Central Dogma - Steps Involved in Central Dogma">
            <a:extLst>
              <a:ext uri="{FF2B5EF4-FFF2-40B4-BE49-F238E27FC236}">
                <a16:creationId xmlns:a16="http://schemas.microsoft.com/office/drawing/2014/main" id="{C51FE16E-5588-4B3A-D07F-0E0A2984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6" y="2572440"/>
            <a:ext cx="5526944" cy="32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83C8A-F3C1-2955-9B70-73AF2C2A5F39}"/>
              </a:ext>
            </a:extLst>
          </p:cNvPr>
          <p:cNvSpPr txBox="1"/>
          <p:nvPr/>
        </p:nvSpPr>
        <p:spPr>
          <a:xfrm>
            <a:off x="416656" y="6611779"/>
            <a:ext cx="6098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https://cdn1.byjus.com/wp-content/uploads/2018/11/Central-Dogma-DNA-to-RNA-to-</a:t>
            </a:r>
            <a:r>
              <a:rPr lang="en-US" sz="1000" dirty="0" err="1"/>
              <a:t>Protein.png</a:t>
            </a:r>
            <a:endParaRPr lang="en-US" sz="1000" dirty="0"/>
          </a:p>
        </p:txBody>
      </p:sp>
      <p:sp>
        <p:nvSpPr>
          <p:cNvPr id="4" name="Double Bracket 3">
            <a:extLst>
              <a:ext uri="{FF2B5EF4-FFF2-40B4-BE49-F238E27FC236}">
                <a16:creationId xmlns:a16="http://schemas.microsoft.com/office/drawing/2014/main" id="{36C457CD-02B1-375A-2C3C-1839912BBC42}"/>
              </a:ext>
            </a:extLst>
          </p:cNvPr>
          <p:cNvSpPr/>
          <p:nvPr/>
        </p:nvSpPr>
        <p:spPr>
          <a:xfrm>
            <a:off x="2144996" y="3004458"/>
            <a:ext cx="1795634" cy="3218294"/>
          </a:xfrm>
          <a:prstGeom prst="bracketPai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57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1265-8A2F-852A-8A7F-7C0C57A1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>
            <a:normAutofit/>
          </a:bodyPr>
          <a:lstStyle/>
          <a:p>
            <a:r>
              <a:rPr lang="en-US" sz="3800" b="1" cap="none" dirty="0">
                <a:solidFill>
                  <a:srgbClr val="0070C0"/>
                </a:solidFill>
              </a:rPr>
              <a:t>TRANSCRIPTOMICS</a:t>
            </a:r>
            <a:endParaRPr lang="en-US" sz="3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34DEB-F82F-2BA8-DEED-99AF9F79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336" y="3975621"/>
            <a:ext cx="5217566" cy="1240793"/>
          </a:xfrm>
        </p:spPr>
        <p:txBody>
          <a:bodyPr/>
          <a:lstStyle/>
          <a:p>
            <a:r>
              <a:rPr lang="en-U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range of messenger RNA, or mRNA, molecules expressed by an organism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E7F64-DA5C-A329-1FD8-046A11DB6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14" y="2003692"/>
            <a:ext cx="7979664" cy="4488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1BB8E-D1B1-7A97-E66B-90F8EF12FEE4}"/>
              </a:ext>
            </a:extLst>
          </p:cNvPr>
          <p:cNvSpPr txBox="1"/>
          <p:nvPr/>
        </p:nvSpPr>
        <p:spPr>
          <a:xfrm>
            <a:off x="2662902" y="6611779"/>
            <a:ext cx="120006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assets.technologynetworks.com</a:t>
            </a:r>
            <a:r>
              <a:rPr lang="en-US" sz="1000" dirty="0"/>
              <a:t>/production/dynamic/images/body/55/64229-tn-mrna-articleimage-la-v1-l.webp?cb=12606418</a:t>
            </a:r>
          </a:p>
        </p:txBody>
      </p:sp>
      <p:sp>
        <p:nvSpPr>
          <p:cNvPr id="4" name="Double Bracket 3">
            <a:extLst>
              <a:ext uri="{FF2B5EF4-FFF2-40B4-BE49-F238E27FC236}">
                <a16:creationId xmlns:a16="http://schemas.microsoft.com/office/drawing/2014/main" id="{6DFE5D6F-3093-5830-6C20-602A7EFDC319}"/>
              </a:ext>
            </a:extLst>
          </p:cNvPr>
          <p:cNvSpPr/>
          <p:nvPr/>
        </p:nvSpPr>
        <p:spPr>
          <a:xfrm>
            <a:off x="8121112" y="2003692"/>
            <a:ext cx="2070266" cy="4330695"/>
          </a:xfrm>
          <a:prstGeom prst="bracketPai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38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64B50-E717-D246-7CFD-C108C916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32CF-3DB8-898D-C6E4-3D5049123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>
            <a:normAutofit/>
          </a:bodyPr>
          <a:lstStyle/>
          <a:p>
            <a:r>
              <a:rPr lang="en-US" sz="3800" b="1" cap="none" dirty="0">
                <a:solidFill>
                  <a:srgbClr val="0070C0"/>
                </a:solidFill>
              </a:rPr>
              <a:t>micro</a:t>
            </a:r>
            <a:r>
              <a:rPr lang="en-US" sz="3800" b="1" dirty="0">
                <a:solidFill>
                  <a:srgbClr val="0070C0"/>
                </a:solidFill>
              </a:rPr>
              <a:t>RNA vs </a:t>
            </a:r>
            <a:r>
              <a:rPr lang="en-US" sz="3800" b="1" cap="none" dirty="0" err="1">
                <a:solidFill>
                  <a:srgbClr val="0070C0"/>
                </a:solidFill>
              </a:rPr>
              <a:t>nascent</a:t>
            </a:r>
            <a:r>
              <a:rPr lang="en-US" sz="3800" b="1" dirty="0" err="1">
                <a:solidFill>
                  <a:srgbClr val="0070C0"/>
                </a:solidFill>
              </a:rPr>
              <a:t>rna</a:t>
            </a:r>
            <a:endParaRPr lang="en-US" sz="3800" b="1" dirty="0">
              <a:solidFill>
                <a:srgbClr val="0070C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56E775-25A7-92F5-1FCF-DC7DB5B1CB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6" y="2153683"/>
            <a:ext cx="5025530" cy="36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0A3A8-E9E8-DC43-7B5E-16161859655F}"/>
              </a:ext>
            </a:extLst>
          </p:cNvPr>
          <p:cNvSpPr txBox="1"/>
          <p:nvPr/>
        </p:nvSpPr>
        <p:spPr>
          <a:xfrm>
            <a:off x="745546" y="6434078"/>
            <a:ext cx="5674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images.theconversation.com</a:t>
            </a:r>
            <a:r>
              <a:rPr lang="en-US" sz="1000" dirty="0"/>
              <a:t>/files/561975/original/file-20231127-26-jqjjuh.png?ixlib=rb-4.1.0&amp;q=45&amp;auto=</a:t>
            </a:r>
            <a:r>
              <a:rPr lang="en-US" sz="1000" dirty="0" err="1"/>
              <a:t>format&amp;w</a:t>
            </a:r>
            <a:r>
              <a:rPr lang="en-US" sz="1000" dirty="0"/>
              <a:t>=1000&amp;fit=clip</a:t>
            </a:r>
          </a:p>
        </p:txBody>
      </p:sp>
      <p:pic>
        <p:nvPicPr>
          <p:cNvPr id="3" name="Picture 2" descr="Regulatory functions of nascent RNA | UCL Cancer Institute - UCL –  University College London">
            <a:extLst>
              <a:ext uri="{FF2B5EF4-FFF2-40B4-BE49-F238E27FC236}">
                <a16:creationId xmlns:a16="http://schemas.microsoft.com/office/drawing/2014/main" id="{D9A2AC2B-30F1-1F8E-2918-F59A6AF3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3" y="2251535"/>
            <a:ext cx="4621111" cy="37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21E9EE-A3C7-DDA2-070B-245FBD722B3F}"/>
              </a:ext>
            </a:extLst>
          </p:cNvPr>
          <p:cNvSpPr txBox="1"/>
          <p:nvPr/>
        </p:nvSpPr>
        <p:spPr>
          <a:xfrm>
            <a:off x="6920720" y="6475670"/>
            <a:ext cx="527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www.ucl.ac.uk</a:t>
            </a:r>
            <a:r>
              <a:rPr lang="en-US" sz="1000" dirty="0"/>
              <a:t>/cancer/sites/cancer/files/styles/</a:t>
            </a:r>
            <a:r>
              <a:rPr lang="en-US" sz="1000" dirty="0" err="1"/>
              <a:t>large_image</a:t>
            </a:r>
            <a:r>
              <a:rPr lang="en-US" sz="1000" dirty="0"/>
              <a:t>/public/rna_fig2_0.png?itok=pju7_aGD</a:t>
            </a:r>
          </a:p>
        </p:txBody>
      </p:sp>
      <p:sp>
        <p:nvSpPr>
          <p:cNvPr id="4" name="Double Bracket 3">
            <a:extLst>
              <a:ext uri="{FF2B5EF4-FFF2-40B4-BE49-F238E27FC236}">
                <a16:creationId xmlns:a16="http://schemas.microsoft.com/office/drawing/2014/main" id="{15F016E2-7FDA-B994-7164-C91222096A0D}"/>
              </a:ext>
            </a:extLst>
          </p:cNvPr>
          <p:cNvSpPr/>
          <p:nvPr/>
        </p:nvSpPr>
        <p:spPr>
          <a:xfrm>
            <a:off x="2746867" y="2153683"/>
            <a:ext cx="1003723" cy="1091431"/>
          </a:xfrm>
          <a:prstGeom prst="bracketPai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4C5DC7CD-DE5E-9AEA-B684-94C468A5378C}"/>
              </a:ext>
            </a:extLst>
          </p:cNvPr>
          <p:cNvSpPr/>
          <p:nvPr/>
        </p:nvSpPr>
        <p:spPr>
          <a:xfrm>
            <a:off x="8685872" y="2743200"/>
            <a:ext cx="1022888" cy="1003828"/>
          </a:xfrm>
          <a:prstGeom prst="bracketPai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F0AB2-1DDA-EA96-D4A3-CC4BEC966E6A}"/>
              </a:ext>
            </a:extLst>
          </p:cNvPr>
          <p:cNvSpPr txBox="1"/>
          <p:nvPr/>
        </p:nvSpPr>
        <p:spPr>
          <a:xfrm>
            <a:off x="936171" y="2251535"/>
            <a:ext cx="1294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</a:t>
            </a:r>
            <a:r>
              <a:rPr lang="en-US" dirty="0" err="1"/>
              <a:t>nc</a:t>
            </a:r>
            <a:r>
              <a:rPr lang="en-US" dirty="0"/>
              <a:t> RNA that Post </a:t>
            </a:r>
            <a:r>
              <a:rPr lang="en-US" dirty="0" err="1"/>
              <a:t>Transcr</a:t>
            </a:r>
            <a:r>
              <a:rPr lang="en-US" dirty="0"/>
              <a:t>.. regulates gene expression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62C636B-7A5D-CF56-F380-2FA7C0125BEE}"/>
              </a:ext>
            </a:extLst>
          </p:cNvPr>
          <p:cNvSpPr/>
          <p:nvPr/>
        </p:nvSpPr>
        <p:spPr>
          <a:xfrm>
            <a:off x="2163895" y="2431669"/>
            <a:ext cx="582972" cy="3115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1175D2F-BF3E-1231-DF3A-90A9CE316893}"/>
              </a:ext>
            </a:extLst>
          </p:cNvPr>
          <p:cNvSpPr/>
          <p:nvPr/>
        </p:nvSpPr>
        <p:spPr>
          <a:xfrm rot="10800000">
            <a:off x="9820603" y="2955666"/>
            <a:ext cx="582972" cy="3115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7763CD-B32E-C841-4AE7-A4177074E668}"/>
              </a:ext>
            </a:extLst>
          </p:cNvPr>
          <p:cNvSpPr txBox="1"/>
          <p:nvPr/>
        </p:nvSpPr>
        <p:spPr>
          <a:xfrm>
            <a:off x="10403575" y="2431669"/>
            <a:ext cx="1124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Measures gene/</a:t>
            </a:r>
          </a:p>
          <a:p>
            <a:r>
              <a:rPr lang="en-US" dirty="0"/>
              <a:t>enhancer activity</a:t>
            </a:r>
          </a:p>
        </p:txBody>
      </p:sp>
    </p:spTree>
    <p:extLst>
      <p:ext uri="{BB962C8B-B14F-4D97-AF65-F5344CB8AC3E}">
        <p14:creationId xmlns:p14="http://schemas.microsoft.com/office/powerpoint/2010/main" val="67090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F8E80-1235-EA4A-7DFC-66FA697D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149" y="825207"/>
            <a:ext cx="7729728" cy="1188720"/>
          </a:xfrm>
        </p:spPr>
        <p:txBody>
          <a:bodyPr/>
          <a:lstStyle/>
          <a:p>
            <a:r>
              <a:rPr lang="en-US" sz="3800" b="1" cap="none" dirty="0">
                <a:solidFill>
                  <a:srgbClr val="0070C0"/>
                </a:solidFill>
              </a:rPr>
              <a:t>ENHANCERS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98B792-2C5C-B003-082D-C197AB4B31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67" y="2139992"/>
            <a:ext cx="7961091" cy="433083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F8B49-AFBF-0A98-0933-1F59D565E4B1}"/>
              </a:ext>
            </a:extLst>
          </p:cNvPr>
          <p:cNvSpPr txBox="1"/>
          <p:nvPr/>
        </p:nvSpPr>
        <p:spPr>
          <a:xfrm>
            <a:off x="1500752" y="6596890"/>
            <a:ext cx="98414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upload.wikimedia.org</a:t>
            </a:r>
            <a:r>
              <a:rPr lang="en-US" sz="1000" dirty="0"/>
              <a:t>/</a:t>
            </a:r>
            <a:r>
              <a:rPr lang="en-US" sz="1000" dirty="0" err="1"/>
              <a:t>wikipedia</a:t>
            </a:r>
            <a:r>
              <a:rPr lang="en-US" sz="1000" dirty="0"/>
              <a:t>/commons/thumb/d/d7/</a:t>
            </a:r>
            <a:r>
              <a:rPr lang="en-US" sz="1000" dirty="0" err="1"/>
              <a:t>Regulation_of_transcription_in_mammals.jpg</a:t>
            </a:r>
            <a:r>
              <a:rPr lang="en-US" sz="1000" dirty="0"/>
              <a:t>/1000px-Regulation_of_transcription_in_mammals.jpg</a:t>
            </a:r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598C8BDC-F358-8433-EA91-E3F210243E0C}"/>
              </a:ext>
            </a:extLst>
          </p:cNvPr>
          <p:cNvSpPr/>
          <p:nvPr/>
        </p:nvSpPr>
        <p:spPr>
          <a:xfrm>
            <a:off x="8036085" y="4463143"/>
            <a:ext cx="1256102" cy="1342036"/>
          </a:xfrm>
          <a:prstGeom prst="bracketPair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uble Bracket 2">
            <a:extLst>
              <a:ext uri="{FF2B5EF4-FFF2-40B4-BE49-F238E27FC236}">
                <a16:creationId xmlns:a16="http://schemas.microsoft.com/office/drawing/2014/main" id="{7BC378EB-0A87-C5EE-4648-C54382D68BD1}"/>
              </a:ext>
            </a:extLst>
          </p:cNvPr>
          <p:cNvSpPr/>
          <p:nvPr/>
        </p:nvSpPr>
        <p:spPr>
          <a:xfrm>
            <a:off x="6059098" y="3121107"/>
            <a:ext cx="1256102" cy="1342036"/>
          </a:xfrm>
          <a:prstGeom prst="bracketPair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CA7C9EF-DAEE-19B3-4B81-77173DE43A54}"/>
              </a:ext>
            </a:extLst>
          </p:cNvPr>
          <p:cNvSpPr/>
          <p:nvPr/>
        </p:nvSpPr>
        <p:spPr>
          <a:xfrm rot="1053895">
            <a:off x="4836416" y="3020185"/>
            <a:ext cx="1285963" cy="487719"/>
          </a:xfrm>
          <a:prstGeom prst="rightArrow">
            <a:avLst>
              <a:gd name="adj1" fmla="val 29386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B2C96A8-54CE-9DC8-9E77-0B119EF574AF}"/>
              </a:ext>
            </a:extLst>
          </p:cNvPr>
          <p:cNvSpPr/>
          <p:nvPr/>
        </p:nvSpPr>
        <p:spPr>
          <a:xfrm rot="13283251" flipV="1">
            <a:off x="8315129" y="5302540"/>
            <a:ext cx="986465" cy="571007"/>
          </a:xfrm>
          <a:prstGeom prst="rightArrow">
            <a:avLst>
              <a:gd name="adj1" fmla="val 3676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00C96-3AA2-E047-D726-EE3CA1610218}"/>
              </a:ext>
            </a:extLst>
          </p:cNvPr>
          <p:cNvSpPr txBox="1"/>
          <p:nvPr/>
        </p:nvSpPr>
        <p:spPr>
          <a:xfrm>
            <a:off x="4093623" y="2694602"/>
            <a:ext cx="125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Unstable RNA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8EAD9-63F6-8CD7-967C-CABDC9CA2BEF}"/>
              </a:ext>
            </a:extLst>
          </p:cNvPr>
          <p:cNvSpPr txBox="1"/>
          <p:nvPr/>
        </p:nvSpPr>
        <p:spPr>
          <a:xfrm>
            <a:off x="8781787" y="5805179"/>
            <a:ext cx="117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Stable RNA</a:t>
            </a:r>
          </a:p>
        </p:txBody>
      </p:sp>
    </p:spTree>
    <p:extLst>
      <p:ext uri="{BB962C8B-B14F-4D97-AF65-F5344CB8AC3E}">
        <p14:creationId xmlns:p14="http://schemas.microsoft.com/office/powerpoint/2010/main" val="3785562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F489B-FB64-9BCC-5874-2CD5C9628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58E1-A2E8-AACB-BC55-94D320AD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09656"/>
            <a:ext cx="7729728" cy="1188720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CLIP-</a:t>
            </a:r>
            <a:r>
              <a:rPr lang="en-US" sz="3800" b="1" cap="none" dirty="0">
                <a:solidFill>
                  <a:srgbClr val="0070C0"/>
                </a:solidFill>
              </a:rPr>
              <a:t>seq</a:t>
            </a:r>
            <a:endParaRPr lang="en-US" sz="38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Mapping of RNA-protein interaction sites: CLIP seq - France Génomique">
            <a:extLst>
              <a:ext uri="{FF2B5EF4-FFF2-40B4-BE49-F238E27FC236}">
                <a16:creationId xmlns:a16="http://schemas.microsoft.com/office/drawing/2014/main" id="{621FDBAF-C27A-89CE-3975-BE8863ED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58" y="1891359"/>
            <a:ext cx="3893743" cy="45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99A33-4A71-A49D-8B82-47CBC8D0CAFF}"/>
              </a:ext>
            </a:extLst>
          </p:cNvPr>
          <p:cNvSpPr txBox="1"/>
          <p:nvPr/>
        </p:nvSpPr>
        <p:spPr>
          <a:xfrm>
            <a:off x="8033658" y="65194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03133"/>
                </a:solidFill>
                <a:effectLst/>
                <a:latin typeface="Titillium Web" panose="020F0502020204030204" pitchFamily="34" charset="0"/>
              </a:rPr>
              <a:t>CLIP-seq from </a:t>
            </a:r>
            <a:r>
              <a:rPr lang="en-US" b="0" i="0" u="none" strike="noStrike" dirty="0" err="1">
                <a:solidFill>
                  <a:srgbClr val="303133"/>
                </a:solidFill>
                <a:effectLst/>
                <a:latin typeface="Titillium Web" panose="020F0502020204030204" pitchFamily="34" charset="0"/>
              </a:rPr>
              <a:t>A.E.Saliba</a:t>
            </a:r>
            <a:r>
              <a:rPr lang="en-US" b="0" i="0" u="none" strike="noStrike" dirty="0">
                <a:solidFill>
                  <a:srgbClr val="303133"/>
                </a:solidFill>
                <a:effectLst/>
                <a:latin typeface="Titillium Web" panose="020F0502020204030204" pitchFamily="34" charset="0"/>
              </a:rPr>
              <a:t> 2017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4BBE8-E934-9D31-970A-0814E30F4A8D}"/>
              </a:ext>
            </a:extLst>
          </p:cNvPr>
          <p:cNvSpPr txBox="1"/>
          <p:nvPr/>
        </p:nvSpPr>
        <p:spPr>
          <a:xfrm>
            <a:off x="3298806" y="6581001"/>
            <a:ext cx="133241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www.france-genomique.org</a:t>
            </a:r>
            <a:r>
              <a:rPr lang="en-US" sz="1000" dirty="0"/>
              <a:t>/technological-</a:t>
            </a:r>
            <a:r>
              <a:rPr lang="en-US" sz="1000" dirty="0" err="1"/>
              <a:t>expertises</a:t>
            </a:r>
            <a:r>
              <a:rPr lang="en-US" sz="1000" dirty="0"/>
              <a:t>/regulome/clip-seq/?lang=</a:t>
            </a:r>
            <a:r>
              <a:rPr lang="en-US" sz="1000" dirty="0" err="1"/>
              <a:t>en</a:t>
            </a: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6FE700-92DF-AD55-27A7-515455E26750}"/>
              </a:ext>
            </a:extLst>
          </p:cNvPr>
          <p:cNvSpPr txBox="1"/>
          <p:nvPr/>
        </p:nvSpPr>
        <p:spPr>
          <a:xfrm>
            <a:off x="6596744" y="370114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Protein Binding Regions</a:t>
            </a:r>
          </a:p>
        </p:txBody>
      </p:sp>
      <p:sp>
        <p:nvSpPr>
          <p:cNvPr id="4" name="Double Bracket 3">
            <a:extLst>
              <a:ext uri="{FF2B5EF4-FFF2-40B4-BE49-F238E27FC236}">
                <a16:creationId xmlns:a16="http://schemas.microsoft.com/office/drawing/2014/main" id="{0E948ECA-CD89-B054-2C5F-87FE1E4180B7}"/>
              </a:ext>
            </a:extLst>
          </p:cNvPr>
          <p:cNvSpPr/>
          <p:nvPr/>
        </p:nvSpPr>
        <p:spPr>
          <a:xfrm>
            <a:off x="6255042" y="3418670"/>
            <a:ext cx="1256102" cy="1342036"/>
          </a:xfrm>
          <a:prstGeom prst="bracketPair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F6781-12BB-AE33-4647-5A3A12173D7D}"/>
              </a:ext>
            </a:extLst>
          </p:cNvPr>
          <p:cNvSpPr txBox="1"/>
          <p:nvPr/>
        </p:nvSpPr>
        <p:spPr>
          <a:xfrm>
            <a:off x="1505573" y="1782507"/>
            <a:ext cx="2373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r>
              <a:rPr lang="en-US" dirty="0"/>
              <a:t>ross </a:t>
            </a:r>
            <a:r>
              <a:rPr lang="en-US" b="1" dirty="0"/>
              <a:t>L</a:t>
            </a:r>
            <a:r>
              <a:rPr lang="en-US" dirty="0"/>
              <a:t>inking</a:t>
            </a:r>
          </a:p>
          <a:p>
            <a:r>
              <a:rPr lang="en-US" b="1" dirty="0" err="1"/>
              <a:t>I</a:t>
            </a:r>
            <a:r>
              <a:rPr lang="en-US" dirty="0" err="1"/>
              <a:t>mmuno</a:t>
            </a:r>
            <a:r>
              <a:rPr lang="en-US" dirty="0"/>
              <a:t> </a:t>
            </a:r>
            <a:r>
              <a:rPr lang="en-US" b="1" dirty="0"/>
              <a:t>P</a:t>
            </a:r>
            <a:r>
              <a:rPr lang="en-US" dirty="0"/>
              <a:t>recipitation </a:t>
            </a:r>
          </a:p>
          <a:p>
            <a:r>
              <a:rPr lang="en-US" b="1" dirty="0"/>
              <a:t>Seq</a:t>
            </a:r>
            <a:r>
              <a:rPr lang="en-US" dirty="0"/>
              <a:t>uencing</a:t>
            </a:r>
          </a:p>
        </p:txBody>
      </p:sp>
    </p:spTree>
    <p:extLst>
      <p:ext uri="{BB962C8B-B14F-4D97-AF65-F5344CB8AC3E}">
        <p14:creationId xmlns:p14="http://schemas.microsoft.com/office/powerpoint/2010/main" val="159996191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655</TotalTime>
  <Words>1207</Words>
  <Application>Microsoft Macintosh PowerPoint</Application>
  <PresentationFormat>Widescreen</PresentationFormat>
  <Paragraphs>190</Paragraphs>
  <Slides>36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Aptos</vt:lpstr>
      <vt:lpstr>Arial</vt:lpstr>
      <vt:lpstr>Gill Sans MT</vt:lpstr>
      <vt:lpstr>Google Sans</vt:lpstr>
      <vt:lpstr>HardingText</vt:lpstr>
      <vt:lpstr>Helvetica Neue</vt:lpstr>
      <vt:lpstr>Titillium Web</vt:lpstr>
      <vt:lpstr>Parcel</vt:lpstr>
      <vt:lpstr>DETECTION of RNA using agoTRIBE (microRNA) AND  scGRO-seq (nascentRNA) IN SINGLE CELLS </vt:lpstr>
      <vt:lpstr>PowerPoint Presentation</vt:lpstr>
      <vt:lpstr>BACKGROUND</vt:lpstr>
      <vt:lpstr>SINGLE CELL</vt:lpstr>
      <vt:lpstr>TRANSCRIPTION</vt:lpstr>
      <vt:lpstr>TRANSCRIPTOMICS</vt:lpstr>
      <vt:lpstr>microRNA vs nascentrna</vt:lpstr>
      <vt:lpstr>ENHANCERS</vt:lpstr>
      <vt:lpstr>CLIP-seq</vt:lpstr>
      <vt:lpstr>agotribe</vt:lpstr>
      <vt:lpstr> Fig 1a-c: agoTRIBE Fuses AGO2 and editing domain of ADAR2  </vt:lpstr>
      <vt:lpstr> Fig 2a-c: agoTRIBE detects miRNA targets through RNA editing </vt:lpstr>
      <vt:lpstr> Fig 2d-f: agoTRIBE detects miRNA targets through RNA editing </vt:lpstr>
      <vt:lpstr> Fig 2g-i: agoTRIBE detects functional miRNA targets through RNA editing  </vt:lpstr>
      <vt:lpstr> Fig 2j-l: agoTRIBE detects miRNA targets through RNA editing </vt:lpstr>
      <vt:lpstr>PowerPoint Presentation</vt:lpstr>
      <vt:lpstr> Fig 3e: miRNA Targeting in single cells  </vt:lpstr>
      <vt:lpstr> Fig 3f-o: miRNA Targeting in single cells  </vt:lpstr>
      <vt:lpstr> Fig 3p-z: miRNA Targeting in single cells </vt:lpstr>
      <vt:lpstr>ADVANTAGES </vt:lpstr>
      <vt:lpstr>FUTURE DIRECTION</vt:lpstr>
      <vt:lpstr>RNA-SEQ vs GRO-SEQ</vt:lpstr>
      <vt:lpstr>sc Global Run On-seq</vt:lpstr>
      <vt:lpstr>Development of scGRO-seq Click Chemistry</vt:lpstr>
      <vt:lpstr> FIG 1a: Schematic and benchmarking of single-cell nascent RNA sequencing </vt:lpstr>
      <vt:lpstr> FIG 1b: Schematic and benchmarking of single-cell nascent RNA sequencing </vt:lpstr>
      <vt:lpstr> FIG 1c-f: Schematic and benchmarking of single-cell nascent RNA sequencing </vt:lpstr>
      <vt:lpstr> FIG 2a-f: Inference of transcription kinetics using scGRO-seq </vt:lpstr>
      <vt:lpstr> FIG 2g-h: Inference of transcription kinetics using scGRO-seq </vt:lpstr>
      <vt:lpstr> FIG 3a-d: Cell cycle inference by non-polyadenylated replication-dependent histone gene expression </vt:lpstr>
      <vt:lpstr> FIG 4a-c: Coordinated transcription of functionally related genes </vt:lpstr>
      <vt:lpstr> FIG 5a, b, d: spatial and temporal coordination between genes and enhancers </vt:lpstr>
      <vt:lpstr> FIG 5c: spatial and temporal coordination between genes and enhancers </vt:lpstr>
      <vt:lpstr>Advantages &amp; Disadvantages</vt:lpstr>
      <vt:lpstr>Future direction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Sonam Gupta</dc:creator>
  <cp:lastModifiedBy>Sonam Gupta</cp:lastModifiedBy>
  <cp:revision>138</cp:revision>
  <dcterms:created xsi:type="dcterms:W3CDTF">2024-09-26T18:00:05Z</dcterms:created>
  <dcterms:modified xsi:type="dcterms:W3CDTF">2024-10-27T22:39:18Z</dcterms:modified>
</cp:coreProperties>
</file>