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2"/>
  </p:notesMasterIdLst>
  <p:sldIdLst>
    <p:sldId id="267" r:id="rId5"/>
    <p:sldId id="262" r:id="rId6"/>
    <p:sldId id="330" r:id="rId7"/>
    <p:sldId id="265" r:id="rId8"/>
    <p:sldId id="331" r:id="rId9"/>
    <p:sldId id="333" r:id="rId10"/>
    <p:sldId id="334" r:id="rId11"/>
    <p:sldId id="349" r:id="rId12"/>
    <p:sldId id="350" r:id="rId13"/>
    <p:sldId id="335" r:id="rId14"/>
    <p:sldId id="351" r:id="rId15"/>
    <p:sldId id="336" r:id="rId16"/>
    <p:sldId id="352" r:id="rId17"/>
    <p:sldId id="337" r:id="rId18"/>
    <p:sldId id="359" r:id="rId19"/>
    <p:sldId id="360" r:id="rId20"/>
    <p:sldId id="342" r:id="rId21"/>
    <p:sldId id="328" r:id="rId22"/>
    <p:sldId id="364" r:id="rId23"/>
    <p:sldId id="340" r:id="rId24"/>
    <p:sldId id="343" r:id="rId25"/>
    <p:sldId id="353" r:id="rId26"/>
    <p:sldId id="355" r:id="rId27"/>
    <p:sldId id="345" r:id="rId28"/>
    <p:sldId id="356" r:id="rId29"/>
    <p:sldId id="346" r:id="rId30"/>
    <p:sldId id="347" r:id="rId31"/>
    <p:sldId id="348" r:id="rId32"/>
    <p:sldId id="341" r:id="rId33"/>
    <p:sldId id="322" r:id="rId34"/>
    <p:sldId id="357" r:id="rId35"/>
    <p:sldId id="326" r:id="rId36"/>
    <p:sldId id="339" r:id="rId37"/>
    <p:sldId id="358" r:id="rId38"/>
    <p:sldId id="361" r:id="rId39"/>
    <p:sldId id="362" r:id="rId40"/>
    <p:sldId id="36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35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290AA-2F0E-430C-8E0B-0813F04F820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64CD8-1F71-412C-A06A-6CBB4D727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02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E15E3-32BC-4E2D-96E0-1D6569A01E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29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64CD8-1F71-412C-A06A-6CBB4D7278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92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b. Red shows high expression, blue shows low expression, and white shows intermediate expression.</a:t>
            </a:r>
          </a:p>
          <a:p>
            <a:r>
              <a:rPr lang="en-US" dirty="0"/>
              <a:t>c. Shows the comparison of the adult vs the fetal brains </a:t>
            </a:r>
            <a:r>
              <a:rPr lang="en-US" dirty="0" err="1"/>
              <a:t>dotplot</a:t>
            </a:r>
            <a:r>
              <a:rPr lang="en-US" dirty="0"/>
              <a:t> heatmap where c </a:t>
            </a:r>
            <a:r>
              <a:rPr lang="en-US" dirty="0" err="1"/>
              <a:t>represenets</a:t>
            </a:r>
            <a:r>
              <a:rPr lang="en-US" dirty="0"/>
              <a:t> pathological, d represents brain vascular malformation, e represents brain tumors in brain endothelium, and f represents the signatures based on differential gene expression analyses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64CD8-1F71-412C-A06A-6CBB4D7278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86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10x genomics chromium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64CD8-1F71-412C-A06A-6CBB4D7278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20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clusters of cells were identified in Arterial zonation</a:t>
            </a:r>
          </a:p>
          <a:p>
            <a:r>
              <a:rPr lang="en-US" dirty="0"/>
              <a:t>Able to identify three clusters of endothelial cells within arterial zonation</a:t>
            </a:r>
          </a:p>
          <a:p>
            <a:r>
              <a:rPr lang="en-US" dirty="0"/>
              <a:t>Three of perivascular cells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64CD8-1F71-412C-A06A-6CBB4D72789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017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A7CB2-6610-AA0C-7925-8061567B1A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DB1284-433D-508F-F774-29A22301E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8EA6F-51BA-87A5-1AA5-1CD456E60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B55A0-8A0D-45B1-AC1D-C0146EE3315F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53AC4-168E-2EF2-6CEB-4859452C6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B7B7A-F40C-E5FE-A8C2-EEE97F8B3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C00E-39A8-4691-BB45-CE9A79840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32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8B32D-2ED6-D349-A096-AC5F245A0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C2E0A1-80AF-00CD-2FB6-09BD9F6C1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2D55F-F45B-8320-AC9E-B7A5786EF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B55A0-8A0D-45B1-AC1D-C0146EE3315F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139FC-4FA9-0943-C051-7418C7A6E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C6969-5288-2670-1F40-ABAFDA217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C00E-39A8-4691-BB45-CE9A79840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70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17241E-1706-762E-B516-DC66505F89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5E9B2-BC41-8129-83C2-9F6A19129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90878-4B48-98EF-3FE0-E48D51E9D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B55A0-8A0D-45B1-AC1D-C0146EE3315F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D7E7E-2439-6193-0F28-A367428D6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751DD-BD95-0CBA-A52E-FAB7F259D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C00E-39A8-4691-BB45-CE9A79840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03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D09F4-6196-90F3-0204-D024CABB4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FA77D-6348-6A45-22BD-4F6A05A73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343F4-1CB3-2FF2-0A4A-F5770698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B55A0-8A0D-45B1-AC1D-C0146EE3315F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E7740-C4B8-8712-FA05-D370067FE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75161-2C5C-1A3F-71D6-46196A8C6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C00E-39A8-4691-BB45-CE9A79840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3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E936A-FD27-3CFA-82A2-700A43991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9C6C6-6B76-DB3A-F8F7-DF4A07EA2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8A02A-0F99-E71B-6841-F56B3B7EF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B55A0-8A0D-45B1-AC1D-C0146EE3315F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AFB8C-7FA5-D405-31DD-1438B06E3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C3D00-74D9-8BA5-AA74-802F4F544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C00E-39A8-4691-BB45-CE9A79840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70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95165-2CE1-B4EF-9B9A-EABB0F4ED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9C928-1B95-BC4F-EE69-88C365A33B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D6B5A5-02FE-2218-1F62-04B6E55D1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EF0838-5001-4BAF-8E0B-174FE5BE6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B55A0-8A0D-45B1-AC1D-C0146EE3315F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5C5206-5A15-6CCA-7737-8C9FD9C37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A90BB-A345-FF4B-4BCE-BC33F86CE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C00E-39A8-4691-BB45-CE9A79840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1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E42E1-8768-D477-DB29-A82C72726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AD2A21-BDA5-9B1D-C712-E119DE562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553E18-1114-4607-2CF4-5074DA606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B280DD-8532-9D4D-1DAA-2DC2F2E4D6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5AE6A5-7E2F-5BB4-C510-CE7132D1C9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57631F-EDB1-081F-AE12-E08110029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B55A0-8A0D-45B1-AC1D-C0146EE3315F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33622F-ECC4-5FC4-A807-67C329240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92FA1B-196E-0C42-D8F4-E79436A1A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C00E-39A8-4691-BB45-CE9A79840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73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7D6DE-FE22-9D3C-CE62-53B1CD0D5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E8D3CA-E6E8-4857-F407-1D36D8724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B55A0-8A0D-45B1-AC1D-C0146EE3315F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0B6A2-AFF3-72DE-8CDD-D3174E90B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8B95EB-8DAD-8641-8631-B1C8BB8EB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C00E-39A8-4691-BB45-CE9A79840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3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71992D-00F4-4BF8-2CCB-FA30E1C13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B55A0-8A0D-45B1-AC1D-C0146EE3315F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75B033-C3C1-822F-8461-89864E2FA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36EC6-B848-E493-5F22-F73D6FFCC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C00E-39A8-4691-BB45-CE9A79840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83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EEB93-1014-61E4-9C72-A2B120323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D4BA4-DE40-6CE6-0402-B42F9D06A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2B8D5-7226-4C91-BA55-F1D5B2C701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C839A2-AFC5-B197-2F04-2D3354461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B55A0-8A0D-45B1-AC1D-C0146EE3315F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B8E00-E31F-E550-F1C3-A9F0E3068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F9885E-BE56-A24C-FDF3-F95963774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C00E-39A8-4691-BB45-CE9A79840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80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51B62-5A16-3460-4B3C-1BCC77A9C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B3100A-7704-F315-6098-C49C0BC520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D46AED-018C-2648-7941-B1A71597E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547A1-B496-2D68-C472-29EBD5F61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B55A0-8A0D-45B1-AC1D-C0146EE3315F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AAA8B-BD12-D4B5-513E-4ACD01AEA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502F67-73EB-EB02-9D40-0F9B7F192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C00E-39A8-4691-BB45-CE9A79840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26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FA7513-489A-5052-55A6-95F629EF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4085B-F70E-6D1A-60BC-BB8A4047B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85CD8-D5D5-A50D-C88F-62E2E56FC8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EB55A0-8A0D-45B1-AC1D-C0146EE3315F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95EAC-52CC-3E33-992D-AF29EDF9C7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B9AEB-5A88-70AE-4A94-1135C8896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EEC00E-39A8-4691-BB45-CE9A79840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09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CB110B-E857-CECE-0F06-5A0E8C498012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A37813E9-1880-973F-AC58-58F46357B70B}"/>
              </a:ext>
            </a:extLst>
          </p:cNvPr>
          <p:cNvSpPr txBox="1"/>
          <p:nvPr/>
        </p:nvSpPr>
        <p:spPr>
          <a:xfrm>
            <a:off x="343388" y="1890117"/>
            <a:ext cx="1150522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effectLst/>
                <a:latin typeface="Gill Sans MT" panose="020B0502020104020203" pitchFamily="34" charset="77"/>
                <a:ea typeface="Calibri" panose="020F0502020204030204" pitchFamily="34" charset="0"/>
                <a:cs typeface="Big Caslon Medium" panose="02000603090000020003" pitchFamily="2" charset="-79"/>
              </a:rPr>
              <a:t>Single-Cell Atlas of Human Brain Vasculature</a:t>
            </a:r>
            <a:endParaRPr lang="en-US" sz="3200" i="1" dirty="0">
              <a:latin typeface="Gill Sans MT" panose="020B0502020104020203" pitchFamily="34" charset="77"/>
              <a:cs typeface="Big Caslon Medium" panose="02000603090000020003" pitchFamily="2" charset="-79"/>
            </a:endParaRPr>
          </a:p>
          <a:p>
            <a:pPr algn="ctr"/>
            <a:endParaRPr lang="en-US" dirty="0">
              <a:latin typeface="Gill Sans MT" panose="020B0502020104020203" pitchFamily="34" charset="77"/>
            </a:endParaRP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Ji Chang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University of Central Florida, Biomedical Sciences, </a:t>
            </a:r>
            <a:r>
              <a:rPr lang="en-US" dirty="0" err="1">
                <a:latin typeface="Gill Sans MT" panose="020B0502020104020203" pitchFamily="34" charset="77"/>
              </a:rPr>
              <a:t>Ph.D</a:t>
            </a:r>
            <a:endParaRPr lang="en-US" dirty="0">
              <a:latin typeface="Gill Sans MT" panose="020B0502020104020203" pitchFamily="34" charset="77"/>
            </a:endParaRPr>
          </a:p>
          <a:p>
            <a:pPr algn="ctr"/>
            <a:endParaRPr lang="en-US" dirty="0">
              <a:latin typeface="Gill Sans MT" panose="020B0502020104020203" pitchFamily="34" charset="77"/>
            </a:endParaRP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Dr. </a:t>
            </a:r>
            <a:r>
              <a:rPr lang="en-US" dirty="0" err="1">
                <a:latin typeface="Gill Sans MT" panose="020B0502020104020203" pitchFamily="34" charset="77"/>
              </a:rPr>
              <a:t>Xiaoman</a:t>
            </a:r>
            <a:r>
              <a:rPr lang="en-US" dirty="0">
                <a:latin typeface="Gill Sans MT" panose="020B0502020104020203" pitchFamily="34" charset="77"/>
              </a:rPr>
              <a:t> Li</a:t>
            </a:r>
          </a:p>
          <a:p>
            <a:pPr algn="ctr"/>
            <a:endParaRPr lang="en-US" dirty="0">
              <a:latin typeface="Gill Sans MT" panose="020B0502020104020203" pitchFamily="34" charset="77"/>
            </a:endParaRP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PCB5596 Fall 2024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endParaRPr lang="en-US" dirty="0">
              <a:latin typeface="Gill Sans MT" panose="020B0502020104020203" pitchFamily="34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8A8495-2B49-CFB9-AA5D-738E12F5A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08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69E910-A65C-A2C0-2B7D-53D259971052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7778A-66FB-F088-7827-8110CE9D30CA}"/>
              </a:ext>
            </a:extLst>
          </p:cNvPr>
          <p:cNvSpPr txBox="1"/>
          <p:nvPr/>
        </p:nvSpPr>
        <p:spPr>
          <a:xfrm>
            <a:off x="104502" y="55674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Gill Sans MT" panose="020B0502020104020203" pitchFamily="34" charset="77"/>
              </a:rPr>
              <a:t>Inter-tissue heterogeneity and AV zonation of brain vascular EC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C1AC569-EA76-A3FA-E0E2-C78102B02D1E}"/>
              </a:ext>
            </a:extLst>
          </p:cNvPr>
          <p:cNvSpPr txBox="1"/>
          <p:nvPr/>
        </p:nvSpPr>
        <p:spPr>
          <a:xfrm>
            <a:off x="662364" y="4919008"/>
            <a:ext cx="10867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300" dirty="0">
                <a:latin typeface="Gill Sans MT" panose="020B0502020104020203" pitchFamily="34" charset="77"/>
              </a:rPr>
              <a:t>These data sets show the signaling patterns of different EC subtypes and their overall signal strength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300" dirty="0">
                <a:latin typeface="Gill Sans MT" panose="020B0502020104020203" pitchFamily="34" charset="77"/>
              </a:rPr>
              <a:t>Angiogenic capillaries displayed upregulation of several </a:t>
            </a:r>
            <a:r>
              <a:rPr lang="en-US" sz="2300" dirty="0" err="1">
                <a:latin typeface="Gill Sans MT" panose="020B0502020104020203" pitchFamily="34" charset="77"/>
              </a:rPr>
              <a:t>signalling</a:t>
            </a:r>
            <a:r>
              <a:rPr lang="en-US" sz="2300" dirty="0">
                <a:latin typeface="Gill Sans MT" panose="020B0502020104020203" pitchFamily="34" charset="77"/>
              </a:rPr>
              <a:t> pathways including diseased, fetal, and adult control brain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394D1-6AB2-15EB-C163-EEFF2AC9C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  <p:pic>
        <p:nvPicPr>
          <p:cNvPr id="5122" name="Picture 2" descr="Fig. 2">
            <a:extLst>
              <a:ext uri="{FF2B5EF4-FFF2-40B4-BE49-F238E27FC236}">
                <a16:creationId xmlns:a16="http://schemas.microsoft.com/office/drawing/2014/main" id="{D7BE6B77-2702-4427-AF2F-86C4C9DD9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0"/>
          <a:stretch/>
        </p:blipFill>
        <p:spPr bwMode="auto">
          <a:xfrm>
            <a:off x="848126" y="1079961"/>
            <a:ext cx="10495746" cy="393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159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69E910-A65C-A2C0-2B7D-53D259971052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7778A-66FB-F088-7827-8110CE9D30CA}"/>
              </a:ext>
            </a:extLst>
          </p:cNvPr>
          <p:cNvSpPr txBox="1"/>
          <p:nvPr/>
        </p:nvSpPr>
        <p:spPr>
          <a:xfrm>
            <a:off x="104502" y="556741"/>
            <a:ext cx="11877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Gill Sans MT" panose="020B0502020104020203" pitchFamily="34" charset="77"/>
              </a:rPr>
              <a:t>UMAP plots of fetal, adult, and pathological brain by AV specification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394D1-6AB2-15EB-C163-EEFF2AC9C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  <p:pic>
        <p:nvPicPr>
          <p:cNvPr id="7170" name="Picture 2" descr="Fig. 3">
            <a:extLst>
              <a:ext uri="{FF2B5EF4-FFF2-40B4-BE49-F238E27FC236}">
                <a16:creationId xmlns:a16="http://schemas.microsoft.com/office/drawing/2014/main" id="{A24C7A2D-D803-4510-AE25-39B562D688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44"/>
          <a:stretch/>
        </p:blipFill>
        <p:spPr bwMode="auto">
          <a:xfrm>
            <a:off x="1952841" y="1155496"/>
            <a:ext cx="8286318" cy="513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885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69E910-A65C-A2C0-2B7D-53D259971052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7778A-66FB-F088-7827-8110CE9D30CA}"/>
              </a:ext>
            </a:extLst>
          </p:cNvPr>
          <p:cNvSpPr txBox="1"/>
          <p:nvPr/>
        </p:nvSpPr>
        <p:spPr>
          <a:xfrm>
            <a:off x="104502" y="556741"/>
            <a:ext cx="8877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Gill Sans MT" panose="020B0502020104020203" pitchFamily="34" charset="77"/>
              </a:rPr>
              <a:t>Common and Tissue-Specific Markers in ECs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C1AC569-EA76-A3FA-E0E2-C78102B02D1E}"/>
              </a:ext>
            </a:extLst>
          </p:cNvPr>
          <p:cNvSpPr txBox="1"/>
          <p:nvPr/>
        </p:nvSpPr>
        <p:spPr>
          <a:xfrm>
            <a:off x="175377" y="1207557"/>
            <a:ext cx="1138162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latin typeface="Gill Sans MT" panose="020B0502020104020203" pitchFamily="34" charset="77"/>
              </a:rPr>
              <a:t>Capillaries showed more tissue-specific markers compared to large arteries and veins, which shows higher susceptibility of capillary EC to microenvironment tissues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394D1-6AB2-15EB-C163-EEFF2AC9C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  <p:pic>
        <p:nvPicPr>
          <p:cNvPr id="7170" name="Picture 2" descr="Fig. 3">
            <a:extLst>
              <a:ext uri="{FF2B5EF4-FFF2-40B4-BE49-F238E27FC236}">
                <a16:creationId xmlns:a16="http://schemas.microsoft.com/office/drawing/2014/main" id="{A24C7A2D-D803-4510-AE25-39B562D688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16"/>
          <a:stretch/>
        </p:blipFill>
        <p:spPr bwMode="auto">
          <a:xfrm>
            <a:off x="898770" y="2977562"/>
            <a:ext cx="10658228" cy="311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B05568B-71CC-91DA-024D-6B2E69DAC540}"/>
              </a:ext>
            </a:extLst>
          </p:cNvPr>
          <p:cNvSpPr/>
          <p:nvPr/>
        </p:nvSpPr>
        <p:spPr>
          <a:xfrm>
            <a:off x="5037667" y="4555067"/>
            <a:ext cx="778933" cy="736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0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69E910-A65C-A2C0-2B7D-53D259971052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7778A-66FB-F088-7827-8110CE9D30CA}"/>
              </a:ext>
            </a:extLst>
          </p:cNvPr>
          <p:cNvSpPr txBox="1"/>
          <p:nvPr/>
        </p:nvSpPr>
        <p:spPr>
          <a:xfrm>
            <a:off x="104502" y="556741"/>
            <a:ext cx="9449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Gill Sans MT" panose="020B0502020104020203" pitchFamily="34" charset="77"/>
              </a:rPr>
              <a:t>UMAP Plots of CNS and CNS </a:t>
            </a:r>
            <a:r>
              <a:rPr lang="en-US" sz="2800" b="1" dirty="0" err="1">
                <a:latin typeface="Gill Sans MT" panose="020B0502020104020203" pitchFamily="34" charset="77"/>
              </a:rPr>
              <a:t>Singature</a:t>
            </a:r>
            <a:r>
              <a:rPr lang="en-US" sz="2800" b="1" dirty="0">
                <a:latin typeface="Gill Sans MT" panose="020B0502020104020203" pitchFamily="34" charset="77"/>
              </a:rPr>
              <a:t> Analysis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394D1-6AB2-15EB-C163-EEFF2AC9C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  <p:pic>
        <p:nvPicPr>
          <p:cNvPr id="8194" name="Picture 2" descr="Fig. 4">
            <a:extLst>
              <a:ext uri="{FF2B5EF4-FFF2-40B4-BE49-F238E27FC236}">
                <a16:creationId xmlns:a16="http://schemas.microsoft.com/office/drawing/2014/main" id="{6BEFCA6B-4442-49B3-B008-821688F3E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50" b="72361"/>
          <a:stretch/>
        </p:blipFill>
        <p:spPr bwMode="auto">
          <a:xfrm>
            <a:off x="291170" y="1155496"/>
            <a:ext cx="7840661" cy="241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ig. 4">
            <a:extLst>
              <a:ext uri="{FF2B5EF4-FFF2-40B4-BE49-F238E27FC236}">
                <a16:creationId xmlns:a16="http://schemas.microsoft.com/office/drawing/2014/main" id="{9CB8ABCE-A486-4375-96A6-E8BC020D76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24" b="42222"/>
          <a:stretch/>
        </p:blipFill>
        <p:spPr bwMode="auto">
          <a:xfrm>
            <a:off x="8318499" y="795491"/>
            <a:ext cx="3238500" cy="480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E991A5FF-3236-4243-8A23-1B3B39E39F61}"/>
              </a:ext>
            </a:extLst>
          </p:cNvPr>
          <p:cNvSpPr txBox="1"/>
          <p:nvPr/>
        </p:nvSpPr>
        <p:spPr>
          <a:xfrm>
            <a:off x="104502" y="3882827"/>
            <a:ext cx="78406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CNS properties were observed in fetal and adult brains while the pathological brains had an alternate CNS signature and different peripheral signature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60459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69E910-A65C-A2C0-2B7D-53D259971052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7778A-66FB-F088-7827-8110CE9D30CA}"/>
              </a:ext>
            </a:extLst>
          </p:cNvPr>
          <p:cNvSpPr txBox="1"/>
          <p:nvPr/>
        </p:nvSpPr>
        <p:spPr>
          <a:xfrm>
            <a:off x="104502" y="556741"/>
            <a:ext cx="11058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Gill Sans MT" panose="020B0502020104020203" pitchFamily="34" charset="77"/>
              </a:rPr>
              <a:t>Alteration of CNS Specificity In Pathological Brain Vascular EC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394D1-6AB2-15EB-C163-EEFF2AC9C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  <p:pic>
        <p:nvPicPr>
          <p:cNvPr id="8194" name="Picture 2" descr="Fig. 4">
            <a:extLst>
              <a:ext uri="{FF2B5EF4-FFF2-40B4-BE49-F238E27FC236}">
                <a16:creationId xmlns:a16="http://schemas.microsoft.com/office/drawing/2014/main" id="{6BEFCA6B-4442-49B3-B008-821688F3E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39"/>
          <a:stretch/>
        </p:blipFill>
        <p:spPr bwMode="auto">
          <a:xfrm>
            <a:off x="228600" y="1548282"/>
            <a:ext cx="11599749" cy="296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E34CA955-25EA-4B49-896B-D1B2B80BDD0B}"/>
              </a:ext>
            </a:extLst>
          </p:cNvPr>
          <p:cNvSpPr txBox="1"/>
          <p:nvPr/>
        </p:nvSpPr>
        <p:spPr>
          <a:xfrm>
            <a:off x="854022" y="4637182"/>
            <a:ext cx="112466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The arrowheads indicate blood-vessel ECs expressing the indicated markers in different tissues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76016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69E910-A65C-A2C0-2B7D-53D259971052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7778A-66FB-F088-7827-8110CE9D30CA}"/>
              </a:ext>
            </a:extLst>
          </p:cNvPr>
          <p:cNvSpPr txBox="1"/>
          <p:nvPr/>
        </p:nvSpPr>
        <p:spPr>
          <a:xfrm>
            <a:off x="104502" y="556741"/>
            <a:ext cx="110587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Gill Sans MT" panose="020B0502020104020203" pitchFamily="34" charset="77"/>
              </a:rPr>
              <a:t>Upregulation of MHC Class II receptors in Pathological Brain Vasculature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394D1-6AB2-15EB-C163-EEFF2AC9C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  <p:pic>
        <p:nvPicPr>
          <p:cNvPr id="19458" name="Picture 2" descr="Fig. 5">
            <a:extLst>
              <a:ext uri="{FF2B5EF4-FFF2-40B4-BE49-F238E27FC236}">
                <a16:creationId xmlns:a16="http://schemas.microsoft.com/office/drawing/2014/main" id="{8A3FE8B0-50CD-4FC6-85E2-72187FF3C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94"/>
          <a:stretch/>
        </p:blipFill>
        <p:spPr bwMode="auto">
          <a:xfrm>
            <a:off x="1612900" y="1510848"/>
            <a:ext cx="896620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053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69E910-A65C-A2C0-2B7D-53D259971052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7778A-66FB-F088-7827-8110CE9D30CA}"/>
              </a:ext>
            </a:extLst>
          </p:cNvPr>
          <p:cNvSpPr txBox="1"/>
          <p:nvPr/>
        </p:nvSpPr>
        <p:spPr>
          <a:xfrm>
            <a:off x="104502" y="556741"/>
            <a:ext cx="110587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Gill Sans MT" panose="020B0502020104020203" pitchFamily="34" charset="77"/>
              </a:rPr>
              <a:t>Upregulation of MHC Class II receptors in Pathological Brain Vasculature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394D1-6AB2-15EB-C163-EEFF2AC9C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  <p:pic>
        <p:nvPicPr>
          <p:cNvPr id="19458" name="Picture 2" descr="Fig. 5">
            <a:extLst>
              <a:ext uri="{FF2B5EF4-FFF2-40B4-BE49-F238E27FC236}">
                <a16:creationId xmlns:a16="http://schemas.microsoft.com/office/drawing/2014/main" id="{8A3FE8B0-50CD-4FC6-85E2-72187FF3C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64" b="-5001"/>
          <a:stretch/>
        </p:blipFill>
        <p:spPr bwMode="auto">
          <a:xfrm>
            <a:off x="484270" y="1489922"/>
            <a:ext cx="11532352" cy="342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4B9014DB-43FA-4FD7-B028-D9C9ECDC216D}"/>
              </a:ext>
            </a:extLst>
          </p:cNvPr>
          <p:cNvSpPr txBox="1"/>
          <p:nvPr/>
        </p:nvSpPr>
        <p:spPr>
          <a:xfrm>
            <a:off x="1438222" y="4692069"/>
            <a:ext cx="112466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The arrowheads indicate ECs expressing their indicated marker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19729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69E910-A65C-A2C0-2B7D-53D259971052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7778A-66FB-F088-7827-8110CE9D30CA}"/>
              </a:ext>
            </a:extLst>
          </p:cNvPr>
          <p:cNvSpPr txBox="1"/>
          <p:nvPr/>
        </p:nvSpPr>
        <p:spPr>
          <a:xfrm>
            <a:off x="104502" y="556741"/>
            <a:ext cx="7454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Gill Sans MT" panose="020B0502020104020203" pitchFamily="34" charset="77"/>
              </a:rPr>
              <a:t>Summary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C1AC569-EA76-A3FA-E0E2-C78102B02D1E}"/>
              </a:ext>
            </a:extLst>
          </p:cNvPr>
          <p:cNvSpPr txBox="1"/>
          <p:nvPr/>
        </p:nvSpPr>
        <p:spPr>
          <a:xfrm>
            <a:off x="175378" y="1207557"/>
            <a:ext cx="1171182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This paper demonstrates a large-scale single-cell molecular atlas of a developing fetal, adult/control, and pathological diseased human brain at a very high resolution and detailed data processing</a:t>
            </a:r>
            <a:br>
              <a:rPr lang="en-US" sz="2800" dirty="0">
                <a:latin typeface="Gill Sans MT" panose="020B0502020104020203" pitchFamily="34" charset="77"/>
              </a:rPr>
            </a:br>
            <a:endParaRPr lang="en-US" sz="2800" dirty="0">
              <a:latin typeface="Gill Sans MT" panose="020B0502020104020203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This data allows for an understanding of organizing principles and single-cell heterogeneity at a genetic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This paper uses developing fetal, adult/control, and diseased human brain vasculature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394D1-6AB2-15EB-C163-EEFF2AC9C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34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A05CA3-4518-8AE7-0B8F-2484FB790CA1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55062F-C972-397A-21FA-26806A909FCD}"/>
              </a:ext>
            </a:extLst>
          </p:cNvPr>
          <p:cNvSpPr txBox="1"/>
          <p:nvPr/>
        </p:nvSpPr>
        <p:spPr>
          <a:xfrm>
            <a:off x="722848" y="2136338"/>
            <a:ext cx="10746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u="sng" dirty="0">
                <a:latin typeface="Gill Sans MT" panose="020B0502020104020203" pitchFamily="34" charset="77"/>
              </a:rPr>
              <a:t>A single-cell atlas of the normal and malformed human brain vasculature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671A51-92C7-117F-AC44-3ED8CB6374CA}"/>
              </a:ext>
            </a:extLst>
          </p:cNvPr>
          <p:cNvSpPr txBox="1"/>
          <p:nvPr/>
        </p:nvSpPr>
        <p:spPr>
          <a:xfrm>
            <a:off x="60162" y="491765"/>
            <a:ext cx="1464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Gill Sans MT" panose="020B0502020104020203" pitchFamily="34" charset="77"/>
              </a:rPr>
              <a:t>Paper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0609DA-004A-BABE-A297-4A3738E7A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7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69E910-A65C-A2C0-2B7D-53D259971052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7778A-66FB-F088-7827-8110CE9D30CA}"/>
              </a:ext>
            </a:extLst>
          </p:cNvPr>
          <p:cNvSpPr txBox="1"/>
          <p:nvPr/>
        </p:nvSpPr>
        <p:spPr>
          <a:xfrm>
            <a:off x="104502" y="556741"/>
            <a:ext cx="10773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Gill Sans MT" panose="020B0502020104020203" pitchFamily="34" charset="77"/>
              </a:rPr>
              <a:t>Importance of this research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394D1-6AB2-15EB-C163-EEFF2AC9C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  <p:sp>
        <p:nvSpPr>
          <p:cNvPr id="6" name="AutoShape 2" descr="https://www.science.org/cms/10.1126/science.abi7377/asset/f98efab3-a6d0-4273-aa7a-3687da12c62d/assets/images/large/science.abi7377-fa.jpg">
            <a:extLst>
              <a:ext uri="{FF2B5EF4-FFF2-40B4-BE49-F238E27FC236}">
                <a16:creationId xmlns:a16="http://schemas.microsoft.com/office/drawing/2014/main" id="{408A0104-7812-4BCF-8035-F5C2F9258E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0C3D143B-D37E-120F-5D54-85ABCBCEECB5}"/>
              </a:ext>
            </a:extLst>
          </p:cNvPr>
          <p:cNvSpPr txBox="1"/>
          <p:nvPr/>
        </p:nvSpPr>
        <p:spPr>
          <a:xfrm>
            <a:off x="175378" y="1207557"/>
            <a:ext cx="1171182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Currently, we lack a comprehensive atlas of cerebrovascular cells in the human brain which disables us to have a better understanding of disease mechanisms and therapeutic strategies</a:t>
            </a:r>
            <a:br>
              <a:rPr lang="en-US" sz="2800" dirty="0">
                <a:latin typeface="Gill Sans MT" panose="020B0502020104020203" pitchFamily="34" charset="77"/>
              </a:rPr>
            </a:br>
            <a:endParaRPr lang="en-US" sz="2800" dirty="0">
              <a:latin typeface="Gill Sans MT" panose="020B0502020104020203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This research will go into creation of a cell atlas for the adult human brain and arteriovenous malformations (AVMs)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65924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F3DCD2-4B17-ECE0-1F27-35D56985CCC7}"/>
              </a:ext>
            </a:extLst>
          </p:cNvPr>
          <p:cNvSpPr txBox="1"/>
          <p:nvPr/>
        </p:nvSpPr>
        <p:spPr>
          <a:xfrm>
            <a:off x="43228" y="485549"/>
            <a:ext cx="1923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Gill Sans MT" panose="020B0502020104020203" pitchFamily="34" charset="77"/>
              </a:rPr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1EECD8-E401-E5B3-14F4-D797521E053F}"/>
              </a:ext>
            </a:extLst>
          </p:cNvPr>
          <p:cNvSpPr txBox="1"/>
          <p:nvPr/>
        </p:nvSpPr>
        <p:spPr>
          <a:xfrm>
            <a:off x="1064975" y="1443841"/>
            <a:ext cx="100620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u="sng" dirty="0">
                <a:latin typeface="Gill Sans MT" panose="020B0502020104020203" pitchFamily="34" charset="77"/>
              </a:rPr>
              <a:t>Introduction: Single-cell atlas of human brain vasculature</a:t>
            </a:r>
            <a:br>
              <a:rPr lang="en-US" sz="2800" dirty="0">
                <a:latin typeface="Gill Sans MT" panose="020B0502020104020203" pitchFamily="34" charset="77"/>
              </a:rPr>
            </a:br>
            <a:endParaRPr lang="en-US" sz="2800" dirty="0">
              <a:latin typeface="Gill Sans MT" panose="020B0502020104020203" pitchFamily="34" charset="77"/>
            </a:endParaRPr>
          </a:p>
          <a:p>
            <a:r>
              <a:rPr lang="en-US" sz="2800" u="sng" dirty="0">
                <a:latin typeface="Gill Sans MT" panose="020B0502020104020203" pitchFamily="34" charset="77"/>
              </a:rPr>
              <a:t>Paper 1: Single-cell atlas of the human brain vasculature across development, adulthood and disease</a:t>
            </a:r>
            <a:endParaRPr lang="en-US" sz="2800" dirty="0">
              <a:latin typeface="Gill Sans MT" panose="020B0502020104020203" pitchFamily="34" charset="77"/>
            </a:endParaRPr>
          </a:p>
          <a:p>
            <a:endParaRPr lang="en-US" sz="2800" dirty="0">
              <a:latin typeface="Gill Sans MT" panose="020B0502020104020203" pitchFamily="34" charset="77"/>
            </a:endParaRPr>
          </a:p>
          <a:p>
            <a:r>
              <a:rPr lang="en-US" sz="2800" u="sng" dirty="0">
                <a:latin typeface="Gill Sans MT" panose="020B0502020104020203" pitchFamily="34" charset="77"/>
              </a:rPr>
              <a:t>Result 2: A single-cell atlas of the normal and malformed human brain vasculature</a:t>
            </a:r>
          </a:p>
          <a:p>
            <a:endParaRPr lang="en-US" sz="2800" dirty="0">
              <a:latin typeface="Gill Sans MT" panose="020B0502020104020203" pitchFamily="34" charset="77"/>
            </a:endParaRPr>
          </a:p>
          <a:p>
            <a:r>
              <a:rPr lang="en-US" sz="2800" u="sng" dirty="0">
                <a:latin typeface="Gill Sans MT" panose="020B0502020104020203" pitchFamily="34" charset="77"/>
              </a:rPr>
              <a:t>Conclusion/Perspectives</a:t>
            </a:r>
            <a:endParaRPr lang="en-US" sz="3200" u="sng" dirty="0">
              <a:latin typeface="Gill Sans MT" panose="020B0502020104020203" pitchFamily="34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ACD426-4516-816D-1F0F-B69D4D1D732A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60A1CE-DB7D-23A1-8CBF-B36A2471F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525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69E910-A65C-A2C0-2B7D-53D259971052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7778A-66FB-F088-7827-8110CE9D30CA}"/>
              </a:ext>
            </a:extLst>
          </p:cNvPr>
          <p:cNvSpPr txBox="1"/>
          <p:nvPr/>
        </p:nvSpPr>
        <p:spPr>
          <a:xfrm>
            <a:off x="104502" y="556741"/>
            <a:ext cx="10773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Gill Sans MT" panose="020B0502020104020203" pitchFamily="34" charset="77"/>
              </a:rPr>
              <a:t>The Adult Human Cerebrovascular Cell Atlas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394D1-6AB2-15EB-C163-EEFF2AC9C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  <p:sp>
        <p:nvSpPr>
          <p:cNvPr id="6" name="AutoShape 2" descr="https://www.science.org/cms/10.1126/science.abi7377/asset/f98efab3-a6d0-4273-aa7a-3687da12c62d/assets/images/large/science.abi7377-fa.jpg">
            <a:extLst>
              <a:ext uri="{FF2B5EF4-FFF2-40B4-BE49-F238E27FC236}">
                <a16:creationId xmlns:a16="http://schemas.microsoft.com/office/drawing/2014/main" id="{408A0104-7812-4BCF-8035-F5C2F9258E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8" name="Picture 4" descr="https://www.science.org/cms/10.1126/science.abi7377/asset/f98efab3-a6d0-4273-aa7a-3687da12c62d/assets/images/large/science.abi7377-fa.jpg">
            <a:extLst>
              <a:ext uri="{FF2B5EF4-FFF2-40B4-BE49-F238E27FC236}">
                <a16:creationId xmlns:a16="http://schemas.microsoft.com/office/drawing/2014/main" id="{F07721B9-F570-4CB9-AF2A-CAD6A9BF4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835" y="1228725"/>
            <a:ext cx="8857129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014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www.science.org/cms/10.1126/science.abi7377/asset/e42dd3aa-f981-46ac-bc9b-7802b41e7474/assets/images/large/science.abi7377-f1.jpg">
            <a:extLst>
              <a:ext uri="{FF2B5EF4-FFF2-40B4-BE49-F238E27FC236}">
                <a16:creationId xmlns:a16="http://schemas.microsoft.com/office/drawing/2014/main" id="{24A561B8-65AB-446F-8E49-CB248B68F8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629298" y="1106271"/>
            <a:ext cx="8458200" cy="504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69E910-A65C-A2C0-2B7D-53D259971052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7778A-66FB-F088-7827-8110CE9D30CA}"/>
              </a:ext>
            </a:extLst>
          </p:cNvPr>
          <p:cNvSpPr txBox="1"/>
          <p:nvPr/>
        </p:nvSpPr>
        <p:spPr>
          <a:xfrm>
            <a:off x="104502" y="556741"/>
            <a:ext cx="10220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Gill Sans MT" panose="020B0502020104020203" pitchFamily="34" charset="77"/>
              </a:rPr>
              <a:t>Cells Of  The Human </a:t>
            </a:r>
            <a:r>
              <a:rPr lang="en-US" sz="2800" b="1" dirty="0" err="1">
                <a:latin typeface="Gill Sans MT" panose="020B0502020104020203" pitchFamily="34" charset="77"/>
              </a:rPr>
              <a:t>Cerebrovasculature</a:t>
            </a:r>
            <a:r>
              <a:rPr lang="en-US" sz="2800" b="1" dirty="0">
                <a:latin typeface="Gill Sans MT" panose="020B0502020104020203" pitchFamily="34" charset="77"/>
              </a:rPr>
              <a:t> and Methodology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394D1-6AB2-15EB-C163-EEFF2AC9C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  <p:sp>
        <p:nvSpPr>
          <p:cNvPr id="6" name="AutoShape 2" descr="https://www.science.org/cms/10.1126/science.abi7377/asset/f98efab3-a6d0-4273-aa7a-3687da12c62d/assets/images/large/science.abi7377-fa.jpg">
            <a:extLst>
              <a:ext uri="{FF2B5EF4-FFF2-40B4-BE49-F238E27FC236}">
                <a16:creationId xmlns:a16="http://schemas.microsoft.com/office/drawing/2014/main" id="{408A0104-7812-4BCF-8035-F5C2F9258E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FFF95B18-E593-C0C1-FDD3-B57710B6A7D7}"/>
              </a:ext>
            </a:extLst>
          </p:cNvPr>
          <p:cNvSpPr txBox="1"/>
          <p:nvPr/>
        </p:nvSpPr>
        <p:spPr>
          <a:xfrm>
            <a:off x="104502" y="1417106"/>
            <a:ext cx="34407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Gill Sans MT" panose="020B0502020104020203" pitchFamily="34" charset="77"/>
              </a:rPr>
              <a:t>scRNA</a:t>
            </a:r>
            <a:r>
              <a:rPr lang="en-US" sz="2800" dirty="0">
                <a:latin typeface="Gill Sans MT" panose="020B0502020104020203" pitchFamily="34" charset="77"/>
              </a:rPr>
              <a:t>-seq was performed on 181,388 individual cells and more than 40 defined cell states were identified from AVM’s.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50678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69E910-A65C-A2C0-2B7D-53D259971052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7778A-66FB-F088-7827-8110CE9D30CA}"/>
              </a:ext>
            </a:extLst>
          </p:cNvPr>
          <p:cNvSpPr txBox="1"/>
          <p:nvPr/>
        </p:nvSpPr>
        <p:spPr>
          <a:xfrm>
            <a:off x="104502" y="556741"/>
            <a:ext cx="7454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Gill Sans MT" panose="020B0502020104020203" pitchFamily="34" charset="77"/>
              </a:rPr>
              <a:t>Cells of the Human </a:t>
            </a:r>
            <a:r>
              <a:rPr lang="en-US" sz="2800" b="1" dirty="0" err="1">
                <a:latin typeface="Gill Sans MT" panose="020B0502020104020203" pitchFamily="34" charset="77"/>
              </a:rPr>
              <a:t>Cerebrovasculature</a:t>
            </a:r>
            <a:endParaRPr lang="en-US" sz="2800" b="1" dirty="0">
              <a:latin typeface="Gill Sans MT" panose="020B050202010402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394D1-6AB2-15EB-C163-EEFF2AC9C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  <p:sp>
        <p:nvSpPr>
          <p:cNvPr id="6" name="AutoShape 2" descr="https://www.science.org/cms/10.1126/science.abi7377/asset/f98efab3-a6d0-4273-aa7a-3687da12c62d/assets/images/large/science.abi7377-fa.jpg">
            <a:extLst>
              <a:ext uri="{FF2B5EF4-FFF2-40B4-BE49-F238E27FC236}">
                <a16:creationId xmlns:a16="http://schemas.microsoft.com/office/drawing/2014/main" id="{408A0104-7812-4BCF-8035-F5C2F9258E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2" name="Picture 2" descr="https://www.science.org/cms/10.1126/science.abi7377/asset/e42dd3aa-f981-46ac-bc9b-7802b41e7474/assets/images/large/science.abi7377-f1.jpg">
            <a:extLst>
              <a:ext uri="{FF2B5EF4-FFF2-40B4-BE49-F238E27FC236}">
                <a16:creationId xmlns:a16="http://schemas.microsoft.com/office/drawing/2014/main" id="{24A561B8-65AB-446F-8E49-CB248B68F8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821656" y="1079962"/>
            <a:ext cx="7626418" cy="454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7DA40B-7C28-BE3C-B668-9B0C74EEC121}"/>
              </a:ext>
            </a:extLst>
          </p:cNvPr>
          <p:cNvSpPr/>
          <p:nvPr/>
        </p:nvSpPr>
        <p:spPr>
          <a:xfrm>
            <a:off x="3716867" y="1237190"/>
            <a:ext cx="770466" cy="8371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13BDA1-2AD8-31D4-9C87-8C55592125E7}"/>
              </a:ext>
            </a:extLst>
          </p:cNvPr>
          <p:cNvSpPr/>
          <p:nvPr/>
        </p:nvSpPr>
        <p:spPr>
          <a:xfrm>
            <a:off x="4055534" y="3276600"/>
            <a:ext cx="1143000" cy="17864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8296825B-AA41-2801-9FC7-696D32D7775D}"/>
              </a:ext>
            </a:extLst>
          </p:cNvPr>
          <p:cNvSpPr txBox="1"/>
          <p:nvPr/>
        </p:nvSpPr>
        <p:spPr>
          <a:xfrm>
            <a:off x="1144451" y="5561474"/>
            <a:ext cx="9903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They identified two clusters of DCN and APOD perivascular fibroblasts which confirms presence of perivascular fibroblasts</a:t>
            </a:r>
          </a:p>
        </p:txBody>
      </p:sp>
    </p:spTree>
    <p:extLst>
      <p:ext uri="{BB962C8B-B14F-4D97-AF65-F5344CB8AC3E}">
        <p14:creationId xmlns:p14="http://schemas.microsoft.com/office/powerpoint/2010/main" val="62911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69E910-A65C-A2C0-2B7D-53D259971052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7778A-66FB-F088-7827-8110CE9D30CA}"/>
              </a:ext>
            </a:extLst>
          </p:cNvPr>
          <p:cNvSpPr txBox="1"/>
          <p:nvPr/>
        </p:nvSpPr>
        <p:spPr>
          <a:xfrm>
            <a:off x="104502" y="556741"/>
            <a:ext cx="10963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Gill Sans MT" panose="020B0502020104020203" pitchFamily="34" charset="77"/>
              </a:rPr>
              <a:t>Spatial RNA Resolves Cells of the Human </a:t>
            </a:r>
            <a:r>
              <a:rPr lang="en-US" sz="2800" b="1" dirty="0" err="1">
                <a:latin typeface="Gill Sans MT" panose="020B0502020104020203" pitchFamily="34" charset="77"/>
              </a:rPr>
              <a:t>Cerebrovasculature</a:t>
            </a:r>
            <a:endParaRPr lang="en-US" sz="2800" b="1" dirty="0">
              <a:latin typeface="Gill Sans MT" panose="020B0502020104020203" pitchFamily="34" charset="77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C1AC569-EA76-A3FA-E0E2-C78102B02D1E}"/>
              </a:ext>
            </a:extLst>
          </p:cNvPr>
          <p:cNvSpPr txBox="1"/>
          <p:nvPr/>
        </p:nvSpPr>
        <p:spPr>
          <a:xfrm>
            <a:off x="175378" y="988492"/>
            <a:ext cx="59206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The UMAP visualization defined by cell gene expressions are quantified, assigned to cells, and plotted among different cells.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394D1-6AB2-15EB-C163-EEFF2AC9C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  <p:sp>
        <p:nvSpPr>
          <p:cNvPr id="6" name="AutoShape 2" descr="https://www.science.org/cms/10.1126/science.abi7377/asset/f98efab3-a6d0-4273-aa7a-3687da12c62d/assets/images/large/science.abi7377-fa.jpg">
            <a:extLst>
              <a:ext uri="{FF2B5EF4-FFF2-40B4-BE49-F238E27FC236}">
                <a16:creationId xmlns:a16="http://schemas.microsoft.com/office/drawing/2014/main" id="{408A0104-7812-4BCF-8035-F5C2F9258E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38" name="Picture 2" descr="https://www.science.org/cms/10.1126/science.abi7377/asset/aa1edec7-5fe9-4067-b8be-588e181185ab/assets/images/large/science.abi7377-f2.jpg">
            <a:extLst>
              <a:ext uri="{FF2B5EF4-FFF2-40B4-BE49-F238E27FC236}">
                <a16:creationId xmlns:a16="http://schemas.microsoft.com/office/drawing/2014/main" id="{19AE6C4B-DFD7-488A-BFED-47056462E3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2" b="18889"/>
          <a:stretch/>
        </p:blipFill>
        <p:spPr bwMode="auto">
          <a:xfrm>
            <a:off x="6282664" y="1047368"/>
            <a:ext cx="5055298" cy="506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www.science.org/cms/10.1126/science.abi7377/asset/aa1edec7-5fe9-4067-b8be-588e181185ab/assets/images/large/science.abi7377-f2.jpg">
            <a:extLst>
              <a:ext uri="{FF2B5EF4-FFF2-40B4-BE49-F238E27FC236}">
                <a16:creationId xmlns:a16="http://schemas.microsoft.com/office/drawing/2014/main" id="{8E22E811-A3D6-4290-8009-A82C7CC6F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92"/>
          <a:stretch/>
        </p:blipFill>
        <p:spPr bwMode="auto">
          <a:xfrm>
            <a:off x="442977" y="4240223"/>
            <a:ext cx="5620650" cy="179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5E1FEBEE-F4A2-ADF6-F2ED-B83FA40CF921}"/>
              </a:ext>
            </a:extLst>
          </p:cNvPr>
          <p:cNvSpPr txBox="1"/>
          <p:nvPr/>
        </p:nvSpPr>
        <p:spPr>
          <a:xfrm>
            <a:off x="141114" y="2803669"/>
            <a:ext cx="5920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0000"/>
                </a:solidFill>
                <a:latin typeface="Gill Sans MT" panose="020B0502020104020203" pitchFamily="34" charset="77"/>
              </a:rPr>
              <a:t>Fibromyocytes</a:t>
            </a:r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 and perivascular fibroblasts may be endogenous sources of retinoic acid in the adult human brain</a:t>
            </a:r>
          </a:p>
        </p:txBody>
      </p:sp>
    </p:spTree>
    <p:extLst>
      <p:ext uri="{BB962C8B-B14F-4D97-AF65-F5344CB8AC3E}">
        <p14:creationId xmlns:p14="http://schemas.microsoft.com/office/powerpoint/2010/main" val="178400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69E910-A65C-A2C0-2B7D-53D259971052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7778A-66FB-F088-7827-8110CE9D30CA}"/>
              </a:ext>
            </a:extLst>
          </p:cNvPr>
          <p:cNvSpPr txBox="1"/>
          <p:nvPr/>
        </p:nvSpPr>
        <p:spPr>
          <a:xfrm>
            <a:off x="104502" y="556741"/>
            <a:ext cx="10553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Gill Sans MT" panose="020B0502020104020203" pitchFamily="34" charset="77"/>
              </a:rPr>
              <a:t>Cell Sampling and Isolation with Representative Microscopy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394D1-6AB2-15EB-C163-EEFF2AC9C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  <p:sp>
        <p:nvSpPr>
          <p:cNvPr id="6" name="AutoShape 2" descr="https://www.science.org/cms/10.1126/science.abi7377/asset/f98efab3-a6d0-4273-aa7a-3687da12c62d/assets/images/large/science.abi7377-fa.jpg">
            <a:extLst>
              <a:ext uri="{FF2B5EF4-FFF2-40B4-BE49-F238E27FC236}">
                <a16:creationId xmlns:a16="http://schemas.microsoft.com/office/drawing/2014/main" id="{408A0104-7812-4BCF-8035-F5C2F9258E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4" name="Picture 2" descr="https://www.science.org/cms/10.1126/science.abi7377/asset/0e24176c-6467-4111-a459-e62c85a92cab/assets/images/large/science.abi7377-f3.jpg">
            <a:extLst>
              <a:ext uri="{FF2B5EF4-FFF2-40B4-BE49-F238E27FC236}">
                <a16:creationId xmlns:a16="http://schemas.microsoft.com/office/drawing/2014/main" id="{D6EB1643-0557-4CB8-935B-BE4AB74C4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89"/>
          <a:stretch/>
        </p:blipFill>
        <p:spPr bwMode="auto">
          <a:xfrm>
            <a:off x="2101027" y="1417106"/>
            <a:ext cx="7781995" cy="176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www.science.org/cms/10.1126/science.abi7377/asset/0e24176c-6467-4111-a459-e62c85a92cab/assets/images/large/science.abi7377-f3.jpg">
            <a:extLst>
              <a:ext uri="{FF2B5EF4-FFF2-40B4-BE49-F238E27FC236}">
                <a16:creationId xmlns:a16="http://schemas.microsoft.com/office/drawing/2014/main" id="{69742B34-1994-47FE-8B5C-E9976D752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7560" r="33221" b="62830"/>
          <a:stretch/>
        </p:blipFill>
        <p:spPr bwMode="auto">
          <a:xfrm>
            <a:off x="2101027" y="3414950"/>
            <a:ext cx="5215772" cy="185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www.science.org/cms/10.1126/science.abi7377/asset/0e24176c-6467-4111-a459-e62c85a92cab/assets/images/large/science.abi7377-f3.jpg">
            <a:extLst>
              <a:ext uri="{FF2B5EF4-FFF2-40B4-BE49-F238E27FC236}">
                <a16:creationId xmlns:a16="http://schemas.microsoft.com/office/drawing/2014/main" id="{54C6CFA9-6FA0-4BD0-A8F6-9321E47F41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7" t="17941" r="-4599" b="56348"/>
          <a:stretch/>
        </p:blipFill>
        <p:spPr bwMode="auto">
          <a:xfrm>
            <a:off x="7213114" y="3457575"/>
            <a:ext cx="3063122" cy="243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786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69E910-A65C-A2C0-2B7D-53D259971052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7778A-66FB-F088-7827-8110CE9D30CA}"/>
              </a:ext>
            </a:extLst>
          </p:cNvPr>
          <p:cNvSpPr txBox="1"/>
          <p:nvPr/>
        </p:nvSpPr>
        <p:spPr>
          <a:xfrm>
            <a:off x="104502" y="556741"/>
            <a:ext cx="1046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Gill Sans MT" panose="020B0502020104020203" pitchFamily="34" charset="77"/>
              </a:rPr>
              <a:t>Cellular Aberrancy in the Malformed </a:t>
            </a:r>
            <a:r>
              <a:rPr lang="en-US" sz="2800" b="1" dirty="0" err="1">
                <a:latin typeface="Gill Sans MT" panose="020B0502020104020203" pitchFamily="34" charset="77"/>
              </a:rPr>
              <a:t>Cerebrovasculature</a:t>
            </a:r>
            <a:endParaRPr lang="en-US" sz="2800" b="1" dirty="0">
              <a:latin typeface="Gill Sans MT" panose="020B050202010402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394D1-6AB2-15EB-C163-EEFF2AC9C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  <p:sp>
        <p:nvSpPr>
          <p:cNvPr id="6" name="AutoShape 2" descr="https://www.science.org/cms/10.1126/science.abi7377/asset/f98efab3-a6d0-4273-aa7a-3687da12c62d/assets/images/large/science.abi7377-fa.jpg">
            <a:extLst>
              <a:ext uri="{FF2B5EF4-FFF2-40B4-BE49-F238E27FC236}">
                <a16:creationId xmlns:a16="http://schemas.microsoft.com/office/drawing/2014/main" id="{408A0104-7812-4BCF-8035-F5C2F9258E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4" name="Picture 2" descr="https://www.science.org/cms/10.1126/science.abi7377/asset/0e24176c-6467-4111-a459-e62c85a92cab/assets/images/large/science.abi7377-f3.jpg">
            <a:extLst>
              <a:ext uri="{FF2B5EF4-FFF2-40B4-BE49-F238E27FC236}">
                <a16:creationId xmlns:a16="http://schemas.microsoft.com/office/drawing/2014/main" id="{D6EB1643-0557-4CB8-935B-BE4AB74C4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/>
          <a:stretch/>
        </p:blipFill>
        <p:spPr bwMode="auto">
          <a:xfrm>
            <a:off x="3040062" y="1153415"/>
            <a:ext cx="6772275" cy="514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843496-6649-4015-AEF9-A8ECE71488B8}"/>
              </a:ext>
            </a:extLst>
          </p:cNvPr>
          <p:cNvSpPr/>
          <p:nvPr/>
        </p:nvSpPr>
        <p:spPr>
          <a:xfrm>
            <a:off x="7482722" y="953780"/>
            <a:ext cx="2472572" cy="673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9756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69E910-A65C-A2C0-2B7D-53D259971052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7778A-66FB-F088-7827-8110CE9D30CA}"/>
              </a:ext>
            </a:extLst>
          </p:cNvPr>
          <p:cNvSpPr txBox="1"/>
          <p:nvPr/>
        </p:nvSpPr>
        <p:spPr>
          <a:xfrm>
            <a:off x="104502" y="556741"/>
            <a:ext cx="10477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Gill Sans MT" panose="020B0502020104020203" pitchFamily="34" charset="77"/>
              </a:rPr>
              <a:t>Cerebrovascular Inflammation With Malformation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C1AC569-EA76-A3FA-E0E2-C78102B02D1E}"/>
              </a:ext>
            </a:extLst>
          </p:cNvPr>
          <p:cNvSpPr txBox="1"/>
          <p:nvPr/>
        </p:nvSpPr>
        <p:spPr>
          <a:xfrm>
            <a:off x="175378" y="1207557"/>
            <a:ext cx="514909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These UMAP visuals and data show that the </a:t>
            </a:r>
            <a:r>
              <a:rPr lang="en-US" sz="2800" dirty="0" err="1">
                <a:latin typeface="Gill Sans MT" panose="020B0502020104020203" pitchFamily="34" charset="77"/>
              </a:rPr>
              <a:t>coembedded</a:t>
            </a:r>
            <a:r>
              <a:rPr lang="en-US" sz="2800" dirty="0">
                <a:latin typeface="Gill Sans MT" panose="020B0502020104020203" pitchFamily="34" charset="77"/>
              </a:rPr>
              <a:t> immune cells are distinct in the composition of different cells</a:t>
            </a:r>
            <a:br>
              <a:rPr lang="en-US" sz="2800" dirty="0">
                <a:latin typeface="Gill Sans MT" panose="020B0502020104020203" pitchFamily="34" charset="77"/>
              </a:rPr>
            </a:br>
            <a:endParaRPr lang="en-US" sz="2800" dirty="0">
              <a:latin typeface="Gill Sans MT" panose="020B0502020104020203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This data indicates that the immune cell microenvironment changes with cerebrovascular-derived inflammation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394D1-6AB2-15EB-C163-EEFF2AC9C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  <p:sp>
        <p:nvSpPr>
          <p:cNvPr id="6" name="AutoShape 2" descr="https://www.science.org/cms/10.1126/science.abi7377/asset/f98efab3-a6d0-4273-aa7a-3687da12c62d/assets/images/large/science.abi7377-fa.jpg">
            <a:extLst>
              <a:ext uri="{FF2B5EF4-FFF2-40B4-BE49-F238E27FC236}">
                <a16:creationId xmlns:a16="http://schemas.microsoft.com/office/drawing/2014/main" id="{408A0104-7812-4BCF-8035-F5C2F9258E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10250" y="394844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6" name="Picture 4" descr="https://www.science.org/cms/10.1126/science.abi7377/asset/05fcc645-84d2-42a9-bb14-45f7ac2ab708/assets/images/large/science.abi7377-f4.jpg">
            <a:extLst>
              <a:ext uri="{FF2B5EF4-FFF2-40B4-BE49-F238E27FC236}">
                <a16:creationId xmlns:a16="http://schemas.microsoft.com/office/drawing/2014/main" id="{CF00E23A-1303-4537-BD75-35C4C72602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133"/>
          <a:stretch/>
        </p:blipFill>
        <p:spPr bwMode="auto">
          <a:xfrm>
            <a:off x="5348766" y="1079205"/>
            <a:ext cx="6610349" cy="268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www.science.org/cms/10.1126/science.abi7377/asset/05fcc645-84d2-42a9-bb14-45f7ac2ab708/assets/images/large/science.abi7377-f4.jpg">
            <a:extLst>
              <a:ext uri="{FF2B5EF4-FFF2-40B4-BE49-F238E27FC236}">
                <a16:creationId xmlns:a16="http://schemas.microsoft.com/office/drawing/2014/main" id="{3BF3893C-F419-458C-9317-C71AD6865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7" b="42247"/>
          <a:stretch/>
        </p:blipFill>
        <p:spPr bwMode="auto">
          <a:xfrm>
            <a:off x="5148091" y="3695605"/>
            <a:ext cx="6868531" cy="191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269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69E910-A65C-A2C0-2B7D-53D259971052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7778A-66FB-F088-7827-8110CE9D30CA}"/>
              </a:ext>
            </a:extLst>
          </p:cNvPr>
          <p:cNvSpPr txBox="1"/>
          <p:nvPr/>
        </p:nvSpPr>
        <p:spPr>
          <a:xfrm>
            <a:off x="104502" y="556741"/>
            <a:ext cx="10306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Gill Sans MT" panose="020B0502020104020203" pitchFamily="34" charset="77"/>
              </a:rPr>
              <a:t>Cerebrovascular Inflammation with Malformation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394D1-6AB2-15EB-C163-EEFF2AC9C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  <p:sp>
        <p:nvSpPr>
          <p:cNvPr id="6" name="AutoShape 2" descr="https://www.science.org/cms/10.1126/science.abi7377/asset/f98efab3-a6d0-4273-aa7a-3687da12c62d/assets/images/large/science.abi7377-fa.jpg">
            <a:extLst>
              <a:ext uri="{FF2B5EF4-FFF2-40B4-BE49-F238E27FC236}">
                <a16:creationId xmlns:a16="http://schemas.microsoft.com/office/drawing/2014/main" id="{408A0104-7812-4BCF-8035-F5C2F9258E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4" descr="https://www.science.org/cms/10.1126/science.abi7377/asset/05fcc645-84d2-42a9-bb14-45f7ac2ab708/assets/images/large/science.abi7377-f4.jpg">
            <a:extLst>
              <a:ext uri="{FF2B5EF4-FFF2-40B4-BE49-F238E27FC236}">
                <a16:creationId xmlns:a16="http://schemas.microsoft.com/office/drawing/2014/main" id="{2F60C31D-BD06-46DA-8F50-D48FD1DE6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2" t="56438" r="-3700" b="-4215"/>
          <a:stretch/>
        </p:blipFill>
        <p:spPr bwMode="auto">
          <a:xfrm>
            <a:off x="1401878" y="1155496"/>
            <a:ext cx="9743844" cy="510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9A7E39-3E3B-44F8-A45E-DA1C6DD6D778}"/>
              </a:ext>
            </a:extLst>
          </p:cNvPr>
          <p:cNvSpPr/>
          <p:nvPr/>
        </p:nvSpPr>
        <p:spPr>
          <a:xfrm>
            <a:off x="8810625" y="1079961"/>
            <a:ext cx="2324100" cy="33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741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69E910-A65C-A2C0-2B7D-53D259971052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7778A-66FB-F088-7827-8110CE9D30CA}"/>
              </a:ext>
            </a:extLst>
          </p:cNvPr>
          <p:cNvSpPr txBox="1"/>
          <p:nvPr/>
        </p:nvSpPr>
        <p:spPr>
          <a:xfrm>
            <a:off x="104502" y="556741"/>
            <a:ext cx="8429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Gill Sans MT" panose="020B0502020104020203" pitchFamily="34" charset="77"/>
              </a:rPr>
              <a:t>Cell States Implicated in Brain AVM Rupture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C1AC569-EA76-A3FA-E0E2-C78102B02D1E}"/>
              </a:ext>
            </a:extLst>
          </p:cNvPr>
          <p:cNvSpPr txBox="1"/>
          <p:nvPr/>
        </p:nvSpPr>
        <p:spPr>
          <a:xfrm>
            <a:off x="175378" y="1207557"/>
            <a:ext cx="53681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The ruptured gene module and unruptured gene module was recorded and gene expression was extracted and compared</a:t>
            </a:r>
            <a:br>
              <a:rPr lang="en-US" sz="2800" dirty="0">
                <a:latin typeface="Gill Sans MT" panose="020B0502020104020203" pitchFamily="34" charset="77"/>
              </a:rPr>
            </a:br>
            <a:endParaRPr lang="en-US" sz="2800" dirty="0">
              <a:latin typeface="Gill Sans MT" panose="020B0502020104020203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This data shows the different cells and their states when implicated in an AVM rupture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394D1-6AB2-15EB-C163-EEFF2AC9C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  <p:sp>
        <p:nvSpPr>
          <p:cNvPr id="6" name="AutoShape 2" descr="https://www.science.org/cms/10.1126/science.abi7377/asset/f98efab3-a6d0-4273-aa7a-3687da12c62d/assets/images/large/science.abi7377-fa.jpg">
            <a:extLst>
              <a:ext uri="{FF2B5EF4-FFF2-40B4-BE49-F238E27FC236}">
                <a16:creationId xmlns:a16="http://schemas.microsoft.com/office/drawing/2014/main" id="{408A0104-7812-4BCF-8035-F5C2F9258E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86" name="Picture 2" descr="https://www.science.org/cms/10.1126/science.abi7377/asset/0db03ba4-0a0f-4814-a247-67db4a73b15f/assets/images/large/science.abi7377-f5.jpg">
            <a:extLst>
              <a:ext uri="{FF2B5EF4-FFF2-40B4-BE49-F238E27FC236}">
                <a16:creationId xmlns:a16="http://schemas.microsoft.com/office/drawing/2014/main" id="{62BF35A1-20D1-4963-A96E-B28937553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189" y="1155207"/>
            <a:ext cx="5206207" cy="485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9016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69E910-A65C-A2C0-2B7D-53D259971052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7778A-66FB-F088-7827-8110CE9D30CA}"/>
              </a:ext>
            </a:extLst>
          </p:cNvPr>
          <p:cNvSpPr txBox="1"/>
          <p:nvPr/>
        </p:nvSpPr>
        <p:spPr>
          <a:xfrm>
            <a:off x="104502" y="556741"/>
            <a:ext cx="7454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Gill Sans MT" panose="020B0502020104020203" pitchFamily="34" charset="77"/>
              </a:rPr>
              <a:t>Summary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C1AC569-EA76-A3FA-E0E2-C78102B02D1E}"/>
              </a:ext>
            </a:extLst>
          </p:cNvPr>
          <p:cNvSpPr txBox="1"/>
          <p:nvPr/>
        </p:nvSpPr>
        <p:spPr>
          <a:xfrm>
            <a:off x="175377" y="1207557"/>
            <a:ext cx="114927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This paper presents a cell-resolution atlas that looks into transcriptomic heterogeneity and cell function and interaction in the human adult </a:t>
            </a:r>
            <a:r>
              <a:rPr lang="en-US" sz="2800" dirty="0" err="1">
                <a:latin typeface="Gill Sans MT" panose="020B0502020104020203" pitchFamily="34" charset="77"/>
              </a:rPr>
              <a:t>cerebrovasculature</a:t>
            </a:r>
            <a:r>
              <a:rPr lang="en-US" sz="2800" dirty="0">
                <a:latin typeface="Gill Sans MT" panose="020B0502020104020203" pitchFamily="34" charset="77"/>
              </a:rPr>
              <a:t>.</a:t>
            </a:r>
            <a:br>
              <a:rPr lang="en-US" sz="2800" dirty="0">
                <a:latin typeface="Gill Sans MT" panose="020B0502020104020203" pitchFamily="34" charset="77"/>
              </a:rPr>
            </a:br>
            <a:endParaRPr lang="en-US" sz="2800" dirty="0">
              <a:latin typeface="Gill Sans MT" panose="020B0502020104020203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This atlas has many possibilities for clinical medicine and applications with its defined cellular and gene expression changes in AVMs.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394D1-6AB2-15EB-C163-EEFF2AC9C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2FBBE-653D-277A-BC9A-E8E96CFBFEFA}"/>
              </a:ext>
            </a:extLst>
          </p:cNvPr>
          <p:cNvSpPr txBox="1"/>
          <p:nvPr/>
        </p:nvSpPr>
        <p:spPr>
          <a:xfrm>
            <a:off x="3103032" y="4138768"/>
            <a:ext cx="7488767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FF0000"/>
                </a:solidFill>
                <a:latin typeface="Gill Sans MT" panose="020B0502020104020203" pitchFamily="34" charset="77"/>
              </a:rPr>
              <a:t>This cell atlas is able to understand single cell heterogeneity and its interaction in the human </a:t>
            </a:r>
            <a:r>
              <a:rPr lang="en-US" sz="2300" dirty="0" err="1">
                <a:solidFill>
                  <a:srgbClr val="FF0000"/>
                </a:solidFill>
                <a:latin typeface="Gill Sans MT" panose="020B0502020104020203" pitchFamily="34" charset="77"/>
              </a:rPr>
              <a:t>cerebrovasculature</a:t>
            </a:r>
            <a:r>
              <a:rPr lang="en-US" sz="2300" dirty="0">
                <a:solidFill>
                  <a:srgbClr val="FF0000"/>
                </a:solidFill>
                <a:latin typeface="Gill Sans MT" panose="020B050202010402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685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69E910-A65C-A2C0-2B7D-53D259971052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7778A-66FB-F088-7827-8110CE9D30CA}"/>
              </a:ext>
            </a:extLst>
          </p:cNvPr>
          <p:cNvSpPr txBox="1"/>
          <p:nvPr/>
        </p:nvSpPr>
        <p:spPr>
          <a:xfrm>
            <a:off x="104502" y="556741"/>
            <a:ext cx="7454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Gill Sans MT" panose="020B0502020104020203" pitchFamily="34" charset="77"/>
              </a:rPr>
              <a:t>Single-Cell Brain Atlas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C1AC569-EA76-A3FA-E0E2-C78102B02D1E}"/>
              </a:ext>
            </a:extLst>
          </p:cNvPr>
          <p:cNvSpPr txBox="1"/>
          <p:nvPr/>
        </p:nvSpPr>
        <p:spPr>
          <a:xfrm>
            <a:off x="175378" y="1207557"/>
            <a:ext cx="5920622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latin typeface="Gill Sans MT" panose="020B0502020104020203" pitchFamily="34" charset="77"/>
              </a:rPr>
              <a:t>A comprehensive reference atlas of individual single brain cells</a:t>
            </a:r>
            <a:br>
              <a:rPr lang="en-US" sz="2300" dirty="0">
                <a:latin typeface="Gill Sans MT" panose="020B0502020104020203" pitchFamily="34" charset="77"/>
              </a:rPr>
            </a:br>
            <a:endParaRPr lang="en-US" sz="2300" dirty="0">
              <a:latin typeface="Gill Sans MT" panose="020B0502020104020203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latin typeface="Gill Sans MT" panose="020B0502020104020203" pitchFamily="34" charset="77"/>
              </a:rPr>
              <a:t>Provides insights into the molecular architecture and heterogeneity of the developing adult and diseased human brain vasculature</a:t>
            </a:r>
            <a:br>
              <a:rPr lang="en-US" sz="2300" dirty="0">
                <a:latin typeface="Gill Sans MT" panose="020B0502020104020203" pitchFamily="34" charset="77"/>
              </a:rPr>
            </a:br>
            <a:endParaRPr lang="en-US" sz="2300" dirty="0">
              <a:latin typeface="Gill Sans MT" panose="020B0502020104020203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latin typeface="Gill Sans MT" panose="020B0502020104020203" pitchFamily="34" charset="77"/>
              </a:rPr>
              <a:t>Creating this will allow us to understand disease, and help to develop targeted therapies.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394D1-6AB2-15EB-C163-EEFF2AC9C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  <p:pic>
        <p:nvPicPr>
          <p:cNvPr id="1026" name="Picture 2" descr="AshuJadhav on X: &quot;Single-cell atlas of the human brain vasculature across  development, adulthood and disease https://t.co/sTXZN3EBEy  https://t.co/4hH4LEkHml&quot; / X">
            <a:extLst>
              <a:ext uri="{FF2B5EF4-FFF2-40B4-BE49-F238E27FC236}">
                <a16:creationId xmlns:a16="http://schemas.microsoft.com/office/drawing/2014/main" id="{898FCBB6-221C-4A39-8F90-8C16262B0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837" y="818352"/>
            <a:ext cx="2586260" cy="522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5813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A05CA3-4518-8AE7-0B8F-2484FB790CA1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55062F-C972-397A-21FA-26806A909FCD}"/>
              </a:ext>
            </a:extLst>
          </p:cNvPr>
          <p:cNvSpPr txBox="1"/>
          <p:nvPr/>
        </p:nvSpPr>
        <p:spPr>
          <a:xfrm>
            <a:off x="722848" y="2967335"/>
            <a:ext cx="1074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u="sng" dirty="0">
                <a:latin typeface="Gill Sans MT" panose="020B0502020104020203" pitchFamily="34" charset="77"/>
              </a:rPr>
              <a:t>Conclusion/Perspectives</a:t>
            </a:r>
            <a:endParaRPr lang="en-US" sz="5000" u="sng" dirty="0">
              <a:latin typeface="Gill Sans MT" panose="020B050202010402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0609DA-004A-BABE-A297-4A3738E7A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745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69E910-A65C-A2C0-2B7D-53D259971052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7778A-66FB-F088-7827-8110CE9D30CA}"/>
              </a:ext>
            </a:extLst>
          </p:cNvPr>
          <p:cNvSpPr txBox="1"/>
          <p:nvPr/>
        </p:nvSpPr>
        <p:spPr>
          <a:xfrm>
            <a:off x="104502" y="556741"/>
            <a:ext cx="7454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Gill Sans MT" panose="020B0502020104020203" pitchFamily="34" charset="77"/>
              </a:rPr>
              <a:t>Conclusion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C1AC569-EA76-A3FA-E0E2-C78102B02D1E}"/>
              </a:ext>
            </a:extLst>
          </p:cNvPr>
          <p:cNvSpPr txBox="1"/>
          <p:nvPr/>
        </p:nvSpPr>
        <p:spPr>
          <a:xfrm>
            <a:off x="175377" y="1207557"/>
            <a:ext cx="115689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Both papers show the strides towards a better understanding of the human brain vasculature in developing brains, adult, and pathological diseased brains. </a:t>
            </a:r>
            <a:br>
              <a:rPr lang="en-US" sz="2800" dirty="0">
                <a:latin typeface="Gill Sans MT" panose="020B0502020104020203" pitchFamily="34" charset="77"/>
              </a:rPr>
            </a:br>
            <a:endParaRPr lang="en-US" sz="2800" dirty="0">
              <a:latin typeface="Gill Sans MT" panose="020B0502020104020203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Some future works for this paper would be collecting single-cell atlas application towards other brain vascular diseases.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394D1-6AB2-15EB-C163-EEFF2AC9C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74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A942CB-881F-0D5C-BD8D-E961DDB49ABB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A141BB-351E-E1FE-89BB-EF7561514555}"/>
              </a:ext>
            </a:extLst>
          </p:cNvPr>
          <p:cNvSpPr txBox="1"/>
          <p:nvPr/>
        </p:nvSpPr>
        <p:spPr>
          <a:xfrm>
            <a:off x="4354026" y="2274838"/>
            <a:ext cx="332014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u="sng" dirty="0">
                <a:latin typeface="Gill Sans MT" panose="020B0502020104020203" pitchFamily="34" charset="77"/>
              </a:rPr>
              <a:t>Thank You!</a:t>
            </a:r>
            <a:br>
              <a:rPr lang="en-US" sz="4800" b="1" u="sng" dirty="0">
                <a:latin typeface="Gill Sans MT" panose="020B0502020104020203" pitchFamily="34" charset="77"/>
              </a:rPr>
            </a:br>
            <a:br>
              <a:rPr lang="en-US" sz="4800" b="1" u="sng" dirty="0">
                <a:latin typeface="Gill Sans MT" panose="020B0502020104020203" pitchFamily="34" charset="77"/>
              </a:rPr>
            </a:br>
            <a:r>
              <a:rPr lang="en-US" sz="4800" b="1" u="sng" dirty="0">
                <a:latin typeface="Gill Sans MT" panose="020B0502020104020203" pitchFamily="34" charset="77"/>
              </a:rPr>
              <a:t>Questions?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6A7424-BAED-3B93-2077-392B69A2F370}"/>
              </a:ext>
            </a:extLst>
          </p:cNvPr>
          <p:cNvSpPr txBox="1"/>
          <p:nvPr/>
        </p:nvSpPr>
        <p:spPr>
          <a:xfrm>
            <a:off x="0" y="6550223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DCE23D-F14C-D185-10FC-7570FEB9F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697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A05CA3-4518-8AE7-0B8F-2484FB790CA1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55062F-C972-397A-21FA-26806A909FCD}"/>
              </a:ext>
            </a:extLst>
          </p:cNvPr>
          <p:cNvSpPr txBox="1"/>
          <p:nvPr/>
        </p:nvSpPr>
        <p:spPr>
          <a:xfrm>
            <a:off x="722848" y="2967335"/>
            <a:ext cx="1074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u="sng" dirty="0">
                <a:latin typeface="Gill Sans MT" panose="020B0502020104020203" pitchFamily="34" charset="77"/>
              </a:rPr>
              <a:t>Supplemental Information</a:t>
            </a:r>
            <a:endParaRPr lang="en-US" sz="5000" u="sng" dirty="0">
              <a:latin typeface="Gill Sans MT" panose="020B0502020104020203" pitchFamily="34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64386A-E6D5-06C0-E2FE-A624DD2CE807}"/>
              </a:ext>
            </a:extLst>
          </p:cNvPr>
          <p:cNvSpPr txBox="1"/>
          <p:nvPr/>
        </p:nvSpPr>
        <p:spPr>
          <a:xfrm>
            <a:off x="0" y="6550223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0609DA-004A-BABE-A297-4A3738E7A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514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69E910-A65C-A2C0-2B7D-53D259971052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7778A-66FB-F088-7827-8110CE9D30CA}"/>
              </a:ext>
            </a:extLst>
          </p:cNvPr>
          <p:cNvSpPr txBox="1"/>
          <p:nvPr/>
        </p:nvSpPr>
        <p:spPr>
          <a:xfrm>
            <a:off x="104502" y="556741"/>
            <a:ext cx="7454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Gill Sans MT" panose="020B0502020104020203" pitchFamily="34" charset="77"/>
              </a:rPr>
              <a:t>Supplemental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394D1-6AB2-15EB-C163-EEFF2AC9C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5B34B5-2B05-BC3E-D6C6-853BDD331DF0}"/>
              </a:ext>
            </a:extLst>
          </p:cNvPr>
          <p:cNvSpPr txBox="1"/>
          <p:nvPr/>
        </p:nvSpPr>
        <p:spPr>
          <a:xfrm>
            <a:off x="0" y="6550223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iii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46F219-13B8-42CD-A5CD-A30B10912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442" y="1209365"/>
            <a:ext cx="7459116" cy="443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6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69E910-A65C-A2C0-2B7D-53D259971052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7778A-66FB-F088-7827-8110CE9D30CA}"/>
              </a:ext>
            </a:extLst>
          </p:cNvPr>
          <p:cNvSpPr txBox="1"/>
          <p:nvPr/>
        </p:nvSpPr>
        <p:spPr>
          <a:xfrm>
            <a:off x="104502" y="556741"/>
            <a:ext cx="7454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Gill Sans MT" panose="020B0502020104020203" pitchFamily="34" charset="77"/>
              </a:rPr>
              <a:t>Supplemental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394D1-6AB2-15EB-C163-EEFF2AC9C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5B34B5-2B05-BC3E-D6C6-853BDD331DF0}"/>
              </a:ext>
            </a:extLst>
          </p:cNvPr>
          <p:cNvSpPr txBox="1"/>
          <p:nvPr/>
        </p:nvSpPr>
        <p:spPr>
          <a:xfrm>
            <a:off x="0" y="6550223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iii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5EAA0A-EB27-4F92-A467-6C99DDC8F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605" y="627017"/>
            <a:ext cx="6520389" cy="555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245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69E910-A65C-A2C0-2B7D-53D259971052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7778A-66FB-F088-7827-8110CE9D30CA}"/>
              </a:ext>
            </a:extLst>
          </p:cNvPr>
          <p:cNvSpPr txBox="1"/>
          <p:nvPr/>
        </p:nvSpPr>
        <p:spPr>
          <a:xfrm>
            <a:off x="104502" y="556741"/>
            <a:ext cx="7454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Gill Sans MT" panose="020B0502020104020203" pitchFamily="34" charset="77"/>
              </a:rPr>
              <a:t>Supplemental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394D1-6AB2-15EB-C163-EEFF2AC9C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5B34B5-2B05-BC3E-D6C6-853BDD331DF0}"/>
              </a:ext>
            </a:extLst>
          </p:cNvPr>
          <p:cNvSpPr txBox="1"/>
          <p:nvPr/>
        </p:nvSpPr>
        <p:spPr>
          <a:xfrm>
            <a:off x="0" y="6550223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iii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9605D0-1154-416C-98FE-07DEB5432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639" y="651367"/>
            <a:ext cx="5284721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4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69E910-A65C-A2C0-2B7D-53D259971052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7778A-66FB-F088-7827-8110CE9D30CA}"/>
              </a:ext>
            </a:extLst>
          </p:cNvPr>
          <p:cNvSpPr txBox="1"/>
          <p:nvPr/>
        </p:nvSpPr>
        <p:spPr>
          <a:xfrm>
            <a:off x="104502" y="556741"/>
            <a:ext cx="7454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Gill Sans MT" panose="020B0502020104020203" pitchFamily="34" charset="77"/>
              </a:rPr>
              <a:t>Supplemental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394D1-6AB2-15EB-C163-EEFF2AC9C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5B34B5-2B05-BC3E-D6C6-853BDD331DF0}"/>
              </a:ext>
            </a:extLst>
          </p:cNvPr>
          <p:cNvSpPr txBox="1"/>
          <p:nvPr/>
        </p:nvSpPr>
        <p:spPr>
          <a:xfrm>
            <a:off x="0" y="6550223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iii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B05895-168D-4383-9045-A07368B70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909" y="617995"/>
            <a:ext cx="6261782" cy="562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82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A05CA3-4518-8AE7-0B8F-2484FB790CA1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55062F-C972-397A-21FA-26806A909FCD}"/>
              </a:ext>
            </a:extLst>
          </p:cNvPr>
          <p:cNvSpPr txBox="1"/>
          <p:nvPr/>
        </p:nvSpPr>
        <p:spPr>
          <a:xfrm>
            <a:off x="722848" y="2136338"/>
            <a:ext cx="107463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u="sng" dirty="0">
                <a:latin typeface="Gill Sans MT" panose="020B0502020104020203" pitchFamily="34" charset="77"/>
              </a:rPr>
              <a:t>Single-cell atlas of the human brain vasculature across development, adulthood and disease</a:t>
            </a:r>
            <a:endParaRPr lang="en-US" sz="5400" dirty="0">
              <a:latin typeface="Gill Sans MT" panose="020B0502020104020203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671A51-92C7-117F-AC44-3ED8CB6374CA}"/>
              </a:ext>
            </a:extLst>
          </p:cNvPr>
          <p:cNvSpPr txBox="1"/>
          <p:nvPr/>
        </p:nvSpPr>
        <p:spPr>
          <a:xfrm>
            <a:off x="60162" y="491765"/>
            <a:ext cx="1464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Gill Sans MT" panose="020B0502020104020203" pitchFamily="34" charset="77"/>
              </a:rPr>
              <a:t>Paper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0609DA-004A-BABE-A297-4A3738E7A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54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69E910-A65C-A2C0-2B7D-53D259971052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7778A-66FB-F088-7827-8110CE9D30CA}"/>
              </a:ext>
            </a:extLst>
          </p:cNvPr>
          <p:cNvSpPr txBox="1"/>
          <p:nvPr/>
        </p:nvSpPr>
        <p:spPr>
          <a:xfrm>
            <a:off x="104502" y="556741"/>
            <a:ext cx="7454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Gill Sans MT" panose="020B0502020104020203" pitchFamily="34" charset="77"/>
              </a:rPr>
              <a:t>Experimental Workflow and Validation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394D1-6AB2-15EB-C163-EEFF2AC9C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  <p:pic>
        <p:nvPicPr>
          <p:cNvPr id="2050" name="Picture 2" descr="Fig. 1">
            <a:extLst>
              <a:ext uri="{FF2B5EF4-FFF2-40B4-BE49-F238E27FC236}">
                <a16:creationId xmlns:a16="http://schemas.microsoft.com/office/drawing/2014/main" id="{F2CB790B-E279-4BDF-8293-4074B13DAF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77"/>
          <a:stretch/>
        </p:blipFill>
        <p:spPr bwMode="auto">
          <a:xfrm>
            <a:off x="283519" y="1284402"/>
            <a:ext cx="11624962" cy="42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E456BAFC-EDFE-A014-FBAC-E172BC55C77A}"/>
              </a:ext>
            </a:extLst>
          </p:cNvPr>
          <p:cNvSpPr txBox="1"/>
          <p:nvPr/>
        </p:nvSpPr>
        <p:spPr>
          <a:xfrm>
            <a:off x="1302655" y="5473005"/>
            <a:ext cx="89516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117 samples taken from human fetuses and adult patients for control and diseased states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30712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g. 1">
            <a:extLst>
              <a:ext uri="{FF2B5EF4-FFF2-40B4-BE49-F238E27FC236}">
                <a16:creationId xmlns:a16="http://schemas.microsoft.com/office/drawing/2014/main" id="{998F275E-2164-4F9F-AE93-69A25D70B1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1" r="39477"/>
          <a:stretch/>
        </p:blipFill>
        <p:spPr bwMode="auto">
          <a:xfrm>
            <a:off x="5591196" y="1077842"/>
            <a:ext cx="6237615" cy="520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69E910-A65C-A2C0-2B7D-53D259971052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7778A-66FB-F088-7827-8110CE9D30CA}"/>
              </a:ext>
            </a:extLst>
          </p:cNvPr>
          <p:cNvSpPr txBox="1"/>
          <p:nvPr/>
        </p:nvSpPr>
        <p:spPr>
          <a:xfrm>
            <a:off x="104502" y="556741"/>
            <a:ext cx="7454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Gill Sans MT" panose="020B0502020104020203" pitchFamily="34" charset="77"/>
              </a:rPr>
              <a:t>Construction of molecular </a:t>
            </a:r>
            <a:r>
              <a:rPr lang="en-US" sz="2800" b="1" dirty="0" err="1">
                <a:latin typeface="Gill Sans MT" panose="020B0502020104020203" pitchFamily="34" charset="77"/>
              </a:rPr>
              <a:t>sc</a:t>
            </a:r>
            <a:r>
              <a:rPr lang="en-US" sz="2800" b="1" dirty="0">
                <a:latin typeface="Gill Sans MT" panose="020B0502020104020203" pitchFamily="34" charset="77"/>
              </a:rPr>
              <a:t>-atlas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C1AC569-EA76-A3FA-E0E2-C78102B02D1E}"/>
              </a:ext>
            </a:extLst>
          </p:cNvPr>
          <p:cNvSpPr txBox="1"/>
          <p:nvPr/>
        </p:nvSpPr>
        <p:spPr>
          <a:xfrm>
            <a:off x="104502" y="1202068"/>
            <a:ext cx="5214881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latin typeface="Gill Sans MT" panose="020B0502020104020203" pitchFamily="34" charset="77"/>
              </a:rPr>
              <a:t>The EC from the assorted samples showed prominent transcript heterogeneity and distinct gene expression signatures.</a:t>
            </a:r>
            <a:br>
              <a:rPr lang="en-US" sz="2300" dirty="0">
                <a:latin typeface="Gill Sans MT" panose="020B0502020104020203" pitchFamily="34" charset="77"/>
              </a:rPr>
            </a:br>
            <a:endParaRPr lang="en-US" sz="2300" dirty="0">
              <a:latin typeface="Gill Sans MT" panose="020B0502020104020203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latin typeface="Gill Sans MT" panose="020B0502020104020203" pitchFamily="34" charset="77"/>
              </a:rPr>
              <a:t>The heat maps indicate the different expression of the top genes and compares the fetal versus adult control brain </a:t>
            </a:r>
            <a:r>
              <a:rPr lang="en-US" sz="2300" dirty="0" err="1">
                <a:latin typeface="Gill Sans MT" panose="020B0502020104020203" pitchFamily="34" charset="77"/>
              </a:rPr>
              <a:t>endotheliums</a:t>
            </a:r>
            <a:br>
              <a:rPr lang="en-US" sz="2300" dirty="0">
                <a:latin typeface="Gill Sans MT" panose="020B0502020104020203" pitchFamily="34" charset="77"/>
              </a:rPr>
            </a:br>
            <a:endParaRPr lang="en-US" sz="2300" dirty="0">
              <a:latin typeface="Gill Sans MT" panose="020B0502020104020203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latin typeface="Gill Sans MT" panose="020B0502020104020203" pitchFamily="34" charset="77"/>
              </a:rPr>
              <a:t>There are a total of 997 common dysregulated pathways between fetal and adult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00" dirty="0">
              <a:latin typeface="Gill Sans MT" panose="020B050202010402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394D1-6AB2-15EB-C163-EEFF2AC9C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64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69E910-A65C-A2C0-2B7D-53D259971052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7778A-66FB-F088-7827-8110CE9D30CA}"/>
              </a:ext>
            </a:extLst>
          </p:cNvPr>
          <p:cNvSpPr txBox="1"/>
          <p:nvPr/>
        </p:nvSpPr>
        <p:spPr>
          <a:xfrm>
            <a:off x="104502" y="556741"/>
            <a:ext cx="7454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Gill Sans MT" panose="020B0502020104020203" pitchFamily="34" charset="77"/>
              </a:rPr>
              <a:t>IF Imaging of Tissues Sections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C1AC569-EA76-A3FA-E0E2-C78102B02D1E}"/>
              </a:ext>
            </a:extLst>
          </p:cNvPr>
          <p:cNvSpPr txBox="1"/>
          <p:nvPr/>
        </p:nvSpPr>
        <p:spPr>
          <a:xfrm>
            <a:off x="175378" y="1207557"/>
            <a:ext cx="592062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latin typeface="Gill Sans MT" panose="020B0502020104020203" pitchFamily="34" charset="77"/>
              </a:rPr>
              <a:t>The arrows indicate an absence of expression in blood vessel ECs throughout the different tissue.</a:t>
            </a:r>
            <a:br>
              <a:rPr lang="en-US" sz="2300" dirty="0">
                <a:latin typeface="Gill Sans MT" panose="020B0502020104020203" pitchFamily="34" charset="77"/>
              </a:rPr>
            </a:br>
            <a:endParaRPr lang="en-US" sz="2300" dirty="0">
              <a:latin typeface="Gill Sans MT" panose="020B0502020104020203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latin typeface="Gill Sans MT" panose="020B0502020104020203" pitchFamily="34" charset="77"/>
              </a:rPr>
              <a:t>These images confirm that there are differential expression of PLVAP and ESM1 in fetal and adult diseased brain samples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394D1-6AB2-15EB-C163-EEFF2AC9C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  <p:pic>
        <p:nvPicPr>
          <p:cNvPr id="3074" name="Picture 2" descr="Fig. 1">
            <a:extLst>
              <a:ext uri="{FF2B5EF4-FFF2-40B4-BE49-F238E27FC236}">
                <a16:creationId xmlns:a16="http://schemas.microsoft.com/office/drawing/2014/main" id="{998F275E-2164-4F9F-AE93-69A25D70B1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2" t="42083"/>
          <a:stretch/>
        </p:blipFill>
        <p:spPr bwMode="auto">
          <a:xfrm>
            <a:off x="6629399" y="513090"/>
            <a:ext cx="4438651" cy="569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339BDA3A-8E00-6B17-3E21-9CD11E34C111}"/>
              </a:ext>
            </a:extLst>
          </p:cNvPr>
          <p:cNvSpPr txBox="1"/>
          <p:nvPr/>
        </p:nvSpPr>
        <p:spPr>
          <a:xfrm>
            <a:off x="175378" y="3946064"/>
            <a:ext cx="592062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FF0000"/>
                </a:solidFill>
                <a:latin typeface="Gill Sans MT" panose="020B0502020104020203" pitchFamily="34" charset="77"/>
              </a:rPr>
              <a:t>These data sets indicate that the signals driving vascular growth during fetal development are silenced in the adult control brain and reactivated in brain tumors</a:t>
            </a:r>
          </a:p>
        </p:txBody>
      </p:sp>
    </p:spTree>
    <p:extLst>
      <p:ext uri="{BB962C8B-B14F-4D97-AF65-F5344CB8AC3E}">
        <p14:creationId xmlns:p14="http://schemas.microsoft.com/office/powerpoint/2010/main" val="110394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69E910-A65C-A2C0-2B7D-53D259971052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7778A-66FB-F088-7827-8110CE9D30CA}"/>
              </a:ext>
            </a:extLst>
          </p:cNvPr>
          <p:cNvSpPr txBox="1"/>
          <p:nvPr/>
        </p:nvSpPr>
        <p:spPr>
          <a:xfrm>
            <a:off x="104502" y="556741"/>
            <a:ext cx="9687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Gill Sans MT" panose="020B0502020104020203" pitchFamily="34" charset="77"/>
              </a:rPr>
              <a:t>UMAP of Fetal and Adult Pathological Brain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C1AC569-EA76-A3FA-E0E2-C78102B02D1E}"/>
              </a:ext>
            </a:extLst>
          </p:cNvPr>
          <p:cNvSpPr txBox="1"/>
          <p:nvPr/>
        </p:nvSpPr>
        <p:spPr>
          <a:xfrm>
            <a:off x="175378" y="1207557"/>
            <a:ext cx="580632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latin typeface="Gill Sans MT" panose="020B0502020104020203" pitchFamily="34" charset="77"/>
              </a:rPr>
              <a:t>UMAP plot of the 243,521 fetal and adult/control pathological brains among 5 fetal 9 adult and 29 pathological individuals.</a:t>
            </a:r>
            <a:br>
              <a:rPr lang="en-US" sz="2300" dirty="0">
                <a:latin typeface="Gill Sans MT" panose="020B0502020104020203" pitchFamily="34" charset="77"/>
              </a:rPr>
            </a:br>
            <a:endParaRPr lang="en-US" sz="2300" dirty="0">
              <a:latin typeface="Gill Sans MT" panose="020B0502020104020203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latin typeface="Gill Sans MT" panose="020B0502020104020203" pitchFamily="34" charset="77"/>
              </a:rPr>
              <a:t>This plot shows the </a:t>
            </a:r>
            <a:r>
              <a:rPr lang="en-US" sz="2300" dirty="0" err="1">
                <a:latin typeface="Gill Sans MT" panose="020B0502020104020203" pitchFamily="34" charset="77"/>
              </a:rPr>
              <a:t>subclusters</a:t>
            </a:r>
            <a:r>
              <a:rPr lang="en-US" sz="2300" dirty="0">
                <a:latin typeface="Gill Sans MT" panose="020B0502020104020203" pitchFamily="34" charset="77"/>
              </a:rPr>
              <a:t> arranged according to AV zonation grouped into 14 major EC clusters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394D1-6AB2-15EB-C163-EEFF2AC9C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  <p:pic>
        <p:nvPicPr>
          <p:cNvPr id="5122" name="Picture 2" descr="Fig. 2">
            <a:extLst>
              <a:ext uri="{FF2B5EF4-FFF2-40B4-BE49-F238E27FC236}">
                <a16:creationId xmlns:a16="http://schemas.microsoft.com/office/drawing/2014/main" id="{D7BE6B77-2702-4427-AF2F-86C4C9DD9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21" b="69656"/>
          <a:stretch/>
        </p:blipFill>
        <p:spPr bwMode="auto">
          <a:xfrm>
            <a:off x="6117435" y="1530580"/>
            <a:ext cx="5439564" cy="379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538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69E910-A65C-A2C0-2B7D-53D259971052}"/>
              </a:ext>
            </a:extLst>
          </p:cNvPr>
          <p:cNvSpPr/>
          <p:nvPr/>
        </p:nvSpPr>
        <p:spPr>
          <a:xfrm rot="10800000">
            <a:off x="0" y="6376794"/>
            <a:ext cx="12192000" cy="194553"/>
          </a:xfrm>
          <a:prstGeom prst="rect">
            <a:avLst/>
          </a:prstGeom>
          <a:gradFill flip="none" rotWithShape="1">
            <a:gsLst>
              <a:gs pos="79000">
                <a:srgbClr val="DAAB00"/>
              </a:gs>
              <a:gs pos="0">
                <a:schemeClr val="bg1">
                  <a:alpha val="0"/>
                </a:schemeClr>
              </a:gs>
              <a:gs pos="4000">
                <a:srgbClr val="D0A300">
                  <a:alpha val="0"/>
                </a:srgbClr>
              </a:gs>
              <a:gs pos="100000">
                <a:srgbClr val="604B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2482C-0F9A-8FB9-4450-14EE05851E34}"/>
              </a:ext>
            </a:extLst>
          </p:cNvPr>
          <p:cNvSpPr/>
          <p:nvPr/>
        </p:nvSpPr>
        <p:spPr>
          <a:xfrm>
            <a:off x="0" y="286653"/>
            <a:ext cx="12192000" cy="19455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1000">
                <a:schemeClr val="tx1">
                  <a:lumMod val="65000"/>
                  <a:lumOff val="35000"/>
                </a:schemeClr>
              </a:gs>
              <a:gs pos="76000">
                <a:schemeClr val="tx1">
                  <a:lumMod val="50000"/>
                  <a:lumOff val="50000"/>
                </a:schemeClr>
              </a:gs>
              <a:gs pos="8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7778A-66FB-F088-7827-8110CE9D30CA}"/>
              </a:ext>
            </a:extLst>
          </p:cNvPr>
          <p:cNvSpPr txBox="1"/>
          <p:nvPr/>
        </p:nvSpPr>
        <p:spPr>
          <a:xfrm>
            <a:off x="104502" y="556741"/>
            <a:ext cx="11744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Gill Sans MT" panose="020B0502020104020203" pitchFamily="34" charset="77"/>
              </a:rPr>
              <a:t>Inter-tissue heterogeneity and AV zonation of brain vascular EC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C1AC569-EA76-A3FA-E0E2-C78102B02D1E}"/>
              </a:ext>
            </a:extLst>
          </p:cNvPr>
          <p:cNvSpPr txBox="1"/>
          <p:nvPr/>
        </p:nvSpPr>
        <p:spPr>
          <a:xfrm>
            <a:off x="175378" y="1207557"/>
            <a:ext cx="52538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latin typeface="Gill Sans MT" panose="020B0502020104020203" pitchFamily="34" charset="77"/>
              </a:rPr>
              <a:t>Provides insights into the molecular architecture and heterogeneity of the developing adult and diseased human brain vasculature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394D1-6AB2-15EB-C163-EEFF2AC9C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6999" y="6039649"/>
            <a:ext cx="543625" cy="731334"/>
          </a:xfrm>
          <a:prstGeom prst="rect">
            <a:avLst/>
          </a:prstGeom>
        </p:spPr>
      </p:pic>
      <p:pic>
        <p:nvPicPr>
          <p:cNvPr id="5122" name="Picture 2" descr="Fig. 2">
            <a:extLst>
              <a:ext uri="{FF2B5EF4-FFF2-40B4-BE49-F238E27FC236}">
                <a16:creationId xmlns:a16="http://schemas.microsoft.com/office/drawing/2014/main" id="{D7BE6B77-2702-4427-AF2F-86C4C9DD9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9" t="-1" b="58056"/>
          <a:stretch/>
        </p:blipFill>
        <p:spPr bwMode="auto">
          <a:xfrm>
            <a:off x="104502" y="1207557"/>
            <a:ext cx="6538958" cy="458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ig. 2">
            <a:extLst>
              <a:ext uri="{FF2B5EF4-FFF2-40B4-BE49-F238E27FC236}">
                <a16:creationId xmlns:a16="http://schemas.microsoft.com/office/drawing/2014/main" id="{9DFEA11B-765E-4073-B4A6-3BC33A0382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5" t="36250" b="39167"/>
          <a:stretch/>
        </p:blipFill>
        <p:spPr bwMode="auto">
          <a:xfrm>
            <a:off x="6867798" y="3893972"/>
            <a:ext cx="5219700" cy="201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ig. 2">
            <a:extLst>
              <a:ext uri="{FF2B5EF4-FFF2-40B4-BE49-F238E27FC236}">
                <a16:creationId xmlns:a16="http://schemas.microsoft.com/office/drawing/2014/main" id="{10565EBE-84B7-4C07-B408-485F7E164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8" r="57921" b="42778"/>
          <a:stretch/>
        </p:blipFill>
        <p:spPr bwMode="auto">
          <a:xfrm>
            <a:off x="7143750" y="1081361"/>
            <a:ext cx="4229100" cy="286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235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fb7a916-b02e-472d-b9cd-cd7bbd0a58e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FEC6FA195E21488DF34DF220488534" ma:contentTypeVersion="5" ma:contentTypeDescription="Create a new document." ma:contentTypeScope="" ma:versionID="88c73ac2372a4e5deaaeef724b7725ee">
  <xsd:schema xmlns:xsd="http://www.w3.org/2001/XMLSchema" xmlns:xs="http://www.w3.org/2001/XMLSchema" xmlns:p="http://schemas.microsoft.com/office/2006/metadata/properties" xmlns:ns3="3fb7a916-b02e-472d-b9cd-cd7bbd0a58ea" targetNamespace="http://schemas.microsoft.com/office/2006/metadata/properties" ma:root="true" ma:fieldsID="b19677e6f6e84f04a362691ef465068a" ns3:_="">
    <xsd:import namespace="3fb7a916-b02e-472d-b9cd-cd7bbd0a58ea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b7a916-b02e-472d-b9cd-cd7bbd0a58ea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A2F63B-237F-4476-BF6D-64C9C026EACD}">
  <ds:schemaRefs>
    <ds:schemaRef ds:uri="3fb7a916-b02e-472d-b9cd-cd7bbd0a58ea"/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C4E4F31-2864-4C62-A096-652E1DD4D7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b7a916-b02e-472d-b9cd-cd7bbd0a58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F4B0C9-DD85-4426-A2C2-44B16933655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1051</Words>
  <Application>Microsoft Office PowerPoint</Application>
  <PresentationFormat>Widescreen</PresentationFormat>
  <Paragraphs>107</Paragraphs>
  <Slides>37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Aptos</vt:lpstr>
      <vt:lpstr>Aptos Display</vt:lpstr>
      <vt:lpstr>Arial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 Chang</dc:creator>
  <cp:lastModifiedBy>Ji Chang</cp:lastModifiedBy>
  <cp:revision>15</cp:revision>
  <dcterms:created xsi:type="dcterms:W3CDTF">2024-10-14T19:23:50Z</dcterms:created>
  <dcterms:modified xsi:type="dcterms:W3CDTF">2024-10-28T14:12:32Z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0x0101001CFEC6FA195E21488DF34DF220488534</vt:lpwstr>
  </property>
</Properties>
</file>