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3"/>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8.svg"/></Relationships>
</file>

<file path=ppt/diagrams/_rels/data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18623-ACF4-448F-946D-8BDA417F79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71488A-ACF3-4EB3-8A57-505709B9A479}">
      <dgm:prSet/>
      <dgm:spPr/>
      <dgm:t>
        <a:bodyPr/>
        <a:lstStyle/>
        <a:p>
          <a:pPr>
            <a:lnSpc>
              <a:spcPct val="100000"/>
            </a:lnSpc>
          </a:pPr>
          <a:r>
            <a:rPr lang="en-US"/>
            <a:t>To evaluate SCRuB's ability to handle well-to-well leakage in human-derived samples, researchers processed samples from four different body sites (stool, skin, saliva, and vagina) alongside extraction controls.</a:t>
          </a:r>
        </a:p>
      </dgm:t>
    </dgm:pt>
    <dgm:pt modelId="{702A5440-9B83-4B16-AEC2-DBAA7DA08E74}" type="parTrans" cxnId="{519063C4-9FED-412B-9497-EBD881B3C066}">
      <dgm:prSet/>
      <dgm:spPr/>
      <dgm:t>
        <a:bodyPr/>
        <a:lstStyle/>
        <a:p>
          <a:endParaRPr lang="en-US"/>
        </a:p>
      </dgm:t>
    </dgm:pt>
    <dgm:pt modelId="{E48C51D4-7ECC-4FB8-A31D-82B66D888AFE}" type="sibTrans" cxnId="{519063C4-9FED-412B-9497-EBD881B3C066}">
      <dgm:prSet/>
      <dgm:spPr/>
      <dgm:t>
        <a:bodyPr/>
        <a:lstStyle/>
        <a:p>
          <a:endParaRPr lang="en-US"/>
        </a:p>
      </dgm:t>
    </dgm:pt>
    <dgm:pt modelId="{5DCB1BF8-AD88-48E4-AB47-153A0F4747FC}">
      <dgm:prSet/>
      <dgm:spPr/>
      <dgm:t>
        <a:bodyPr/>
        <a:lstStyle/>
        <a:p>
          <a:pPr>
            <a:lnSpc>
              <a:spcPct val="100000"/>
            </a:lnSpc>
          </a:pPr>
          <a:r>
            <a:rPr lang="en-US"/>
            <a:t>Visualizations before decontamination revealed clustering of controls with nearby samples, indicating substantial leakage. </a:t>
          </a:r>
        </a:p>
      </dgm:t>
    </dgm:pt>
    <dgm:pt modelId="{52901238-A297-4B83-A285-C3F5B329316A}" type="parTrans" cxnId="{98FFFDEC-FB0B-4D03-808F-D27F6268BC43}">
      <dgm:prSet/>
      <dgm:spPr/>
      <dgm:t>
        <a:bodyPr/>
        <a:lstStyle/>
        <a:p>
          <a:endParaRPr lang="en-US"/>
        </a:p>
      </dgm:t>
    </dgm:pt>
    <dgm:pt modelId="{EC55D8B8-17CA-478F-8C0F-15DEC58F94DB}" type="sibTrans" cxnId="{98FFFDEC-FB0B-4D03-808F-D27F6268BC43}">
      <dgm:prSet/>
      <dgm:spPr/>
      <dgm:t>
        <a:bodyPr/>
        <a:lstStyle/>
        <a:p>
          <a:endParaRPr lang="en-US"/>
        </a:p>
      </dgm:t>
    </dgm:pt>
    <dgm:pt modelId="{A506F662-9DC6-46D9-9F10-3EE7CBA05A52}">
      <dgm:prSet/>
      <dgm:spPr/>
      <dgm:t>
        <a:bodyPr/>
        <a:lstStyle/>
        <a:p>
          <a:pPr>
            <a:lnSpc>
              <a:spcPct val="100000"/>
            </a:lnSpc>
          </a:pPr>
          <a:r>
            <a:rPr lang="en-US" dirty="0"/>
            <a:t>After decontamination with </a:t>
          </a:r>
          <a:r>
            <a:rPr lang="en-US" dirty="0" err="1"/>
            <a:t>SCRuB</a:t>
          </a:r>
          <a:r>
            <a:rPr lang="en-US" dirty="0"/>
            <a:t>, the contamination source was correctly identified, with the controls clustering independently from the biological samples, demonstrating </a:t>
          </a:r>
          <a:r>
            <a:rPr lang="en-US" dirty="0" err="1"/>
            <a:t>SCRuB's</a:t>
          </a:r>
          <a:r>
            <a:rPr lang="en-US" dirty="0"/>
            <a:t> ability to handle leakage. </a:t>
          </a:r>
        </a:p>
      </dgm:t>
    </dgm:pt>
    <dgm:pt modelId="{DEE6B4B6-930E-4A17-BE16-CAF4259EDD41}" type="parTrans" cxnId="{8A4AFCFA-93D6-4C55-AED9-DA0BC9F53F8C}">
      <dgm:prSet/>
      <dgm:spPr/>
      <dgm:t>
        <a:bodyPr/>
        <a:lstStyle/>
        <a:p>
          <a:endParaRPr lang="en-US"/>
        </a:p>
      </dgm:t>
    </dgm:pt>
    <dgm:pt modelId="{DC3855FC-7843-42B1-9B7D-4AFC29F71B19}" type="sibTrans" cxnId="{8A4AFCFA-93D6-4C55-AED9-DA0BC9F53F8C}">
      <dgm:prSet/>
      <dgm:spPr/>
      <dgm:t>
        <a:bodyPr/>
        <a:lstStyle/>
        <a:p>
          <a:endParaRPr lang="en-US"/>
        </a:p>
      </dgm:t>
    </dgm:pt>
    <dgm:pt modelId="{B21B9FC0-78BB-4048-88DE-20971E8CE4F7}">
      <dgm:prSet/>
      <dgm:spPr/>
      <dgm:t>
        <a:bodyPr/>
        <a:lstStyle/>
        <a:p>
          <a:pPr>
            <a:lnSpc>
              <a:spcPct val="100000"/>
            </a:lnSpc>
          </a:pPr>
          <a:r>
            <a:rPr lang="en-US"/>
            <a:t>Overall, SCRuB showed superior decontamination performance, correctly handling leakage and leading to higher consistency between replicates of human-derived samples</a:t>
          </a:r>
        </a:p>
      </dgm:t>
    </dgm:pt>
    <dgm:pt modelId="{27D0EB0E-B965-4787-B595-783924781232}" type="parTrans" cxnId="{C3532F29-5923-4544-9D4F-076A9FE822A5}">
      <dgm:prSet/>
      <dgm:spPr/>
      <dgm:t>
        <a:bodyPr/>
        <a:lstStyle/>
        <a:p>
          <a:endParaRPr lang="en-US"/>
        </a:p>
      </dgm:t>
    </dgm:pt>
    <dgm:pt modelId="{94F6D66C-11B8-4D50-8286-558685B47E76}" type="sibTrans" cxnId="{C3532F29-5923-4544-9D4F-076A9FE822A5}">
      <dgm:prSet/>
      <dgm:spPr/>
      <dgm:t>
        <a:bodyPr/>
        <a:lstStyle/>
        <a:p>
          <a:endParaRPr lang="en-US"/>
        </a:p>
      </dgm:t>
    </dgm:pt>
    <dgm:pt modelId="{BF6802F3-A6E1-42F5-A86B-9A95BD8EA01E}" type="pres">
      <dgm:prSet presAssocID="{BFE18623-ACF4-448F-946D-8BDA417F7912}" presName="root" presStyleCnt="0">
        <dgm:presLayoutVars>
          <dgm:dir/>
          <dgm:resizeHandles val="exact"/>
        </dgm:presLayoutVars>
      </dgm:prSet>
      <dgm:spPr/>
    </dgm:pt>
    <dgm:pt modelId="{F6B38BDA-D71A-4DE0-84D0-E38D32D2B2DC}" type="pres">
      <dgm:prSet presAssocID="{EB71488A-ACF3-4EB3-8A57-505709B9A479}" presName="compNode" presStyleCnt="0"/>
      <dgm:spPr/>
    </dgm:pt>
    <dgm:pt modelId="{3B69D601-4BE4-406F-B85C-C89E75113BC4}" type="pres">
      <dgm:prSet presAssocID="{EB71488A-ACF3-4EB3-8A57-505709B9A479}" presName="bgRect" presStyleLbl="bgShp" presStyleIdx="0" presStyleCnt="4"/>
      <dgm:spPr/>
    </dgm:pt>
    <dgm:pt modelId="{CDC5B260-6F1F-4516-B7B3-DDE3D361DC9C}" type="pres">
      <dgm:prSet presAssocID="{EB71488A-ACF3-4EB3-8A57-505709B9A4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439DA9FE-AB9C-492E-819F-2E07BF16AE8A}" type="pres">
      <dgm:prSet presAssocID="{EB71488A-ACF3-4EB3-8A57-505709B9A479}" presName="spaceRect" presStyleCnt="0"/>
      <dgm:spPr/>
    </dgm:pt>
    <dgm:pt modelId="{FF11B74F-C3C6-4386-870F-99C8CD19CE1E}" type="pres">
      <dgm:prSet presAssocID="{EB71488A-ACF3-4EB3-8A57-505709B9A479}" presName="parTx" presStyleLbl="revTx" presStyleIdx="0" presStyleCnt="4">
        <dgm:presLayoutVars>
          <dgm:chMax val="0"/>
          <dgm:chPref val="0"/>
        </dgm:presLayoutVars>
      </dgm:prSet>
      <dgm:spPr/>
    </dgm:pt>
    <dgm:pt modelId="{99C1573E-AFBF-4158-922B-DD24A2E11D96}" type="pres">
      <dgm:prSet presAssocID="{E48C51D4-7ECC-4FB8-A31D-82B66D888AFE}" presName="sibTrans" presStyleCnt="0"/>
      <dgm:spPr/>
    </dgm:pt>
    <dgm:pt modelId="{468BFDB1-722F-4D6B-A40E-54C2D8C0CCE4}" type="pres">
      <dgm:prSet presAssocID="{5DCB1BF8-AD88-48E4-AB47-153A0F4747FC}" presName="compNode" presStyleCnt="0"/>
      <dgm:spPr/>
    </dgm:pt>
    <dgm:pt modelId="{2691CA69-89D6-47BE-85B3-DA5987CAC25A}" type="pres">
      <dgm:prSet presAssocID="{5DCB1BF8-AD88-48E4-AB47-153A0F4747FC}" presName="bgRect" presStyleLbl="bgShp" presStyleIdx="1" presStyleCnt="4"/>
      <dgm:spPr/>
    </dgm:pt>
    <dgm:pt modelId="{B5047494-48C9-49AB-8AD7-D6F2B35C252F}" type="pres">
      <dgm:prSet presAssocID="{5DCB1BF8-AD88-48E4-AB47-153A0F4747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D40BEB1D-72C8-4B99-8453-04F91A5CE7BA}" type="pres">
      <dgm:prSet presAssocID="{5DCB1BF8-AD88-48E4-AB47-153A0F4747FC}" presName="spaceRect" presStyleCnt="0"/>
      <dgm:spPr/>
    </dgm:pt>
    <dgm:pt modelId="{7E276029-2BB4-4121-B08D-EB29962A77B5}" type="pres">
      <dgm:prSet presAssocID="{5DCB1BF8-AD88-48E4-AB47-153A0F4747FC}" presName="parTx" presStyleLbl="revTx" presStyleIdx="1" presStyleCnt="4">
        <dgm:presLayoutVars>
          <dgm:chMax val="0"/>
          <dgm:chPref val="0"/>
        </dgm:presLayoutVars>
      </dgm:prSet>
      <dgm:spPr/>
    </dgm:pt>
    <dgm:pt modelId="{17F3BD6E-B798-48D5-A9D7-6C2BA3050A17}" type="pres">
      <dgm:prSet presAssocID="{EC55D8B8-17CA-478F-8C0F-15DEC58F94DB}" presName="sibTrans" presStyleCnt="0"/>
      <dgm:spPr/>
    </dgm:pt>
    <dgm:pt modelId="{7B57A8F8-92BF-46B4-AA06-35CACE8F7327}" type="pres">
      <dgm:prSet presAssocID="{A506F662-9DC6-46D9-9F10-3EE7CBA05A52}" presName="compNode" presStyleCnt="0"/>
      <dgm:spPr/>
    </dgm:pt>
    <dgm:pt modelId="{04AB48B3-DD79-4B75-965C-B041124B7590}" type="pres">
      <dgm:prSet presAssocID="{A506F662-9DC6-46D9-9F10-3EE7CBA05A52}" presName="bgRect" presStyleLbl="bgShp" presStyleIdx="2" presStyleCnt="4"/>
      <dgm:spPr/>
    </dgm:pt>
    <dgm:pt modelId="{CAEA9984-89BD-429F-BA2A-B09EFF9F255D}" type="pres">
      <dgm:prSet presAssocID="{A506F662-9DC6-46D9-9F10-3EE7CBA05A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D697D3FC-035E-4B0C-891A-DC518F25C164}" type="pres">
      <dgm:prSet presAssocID="{A506F662-9DC6-46D9-9F10-3EE7CBA05A52}" presName="spaceRect" presStyleCnt="0"/>
      <dgm:spPr/>
    </dgm:pt>
    <dgm:pt modelId="{C581DA6D-BA9B-4A21-8AD4-A6EDC1A3710A}" type="pres">
      <dgm:prSet presAssocID="{A506F662-9DC6-46D9-9F10-3EE7CBA05A52}" presName="parTx" presStyleLbl="revTx" presStyleIdx="2" presStyleCnt="4">
        <dgm:presLayoutVars>
          <dgm:chMax val="0"/>
          <dgm:chPref val="0"/>
        </dgm:presLayoutVars>
      </dgm:prSet>
      <dgm:spPr/>
    </dgm:pt>
    <dgm:pt modelId="{FDFDB1BC-1E3E-4874-B306-3DB400B287C5}" type="pres">
      <dgm:prSet presAssocID="{DC3855FC-7843-42B1-9B7D-4AFC29F71B19}" presName="sibTrans" presStyleCnt="0"/>
      <dgm:spPr/>
    </dgm:pt>
    <dgm:pt modelId="{28AA4429-AD88-42CB-96F1-D62F7C047711}" type="pres">
      <dgm:prSet presAssocID="{B21B9FC0-78BB-4048-88DE-20971E8CE4F7}" presName="compNode" presStyleCnt="0"/>
      <dgm:spPr/>
    </dgm:pt>
    <dgm:pt modelId="{20E20C77-2349-4528-BF9A-56FB25DB4F06}" type="pres">
      <dgm:prSet presAssocID="{B21B9FC0-78BB-4048-88DE-20971E8CE4F7}" presName="bgRect" presStyleLbl="bgShp" presStyleIdx="3" presStyleCnt="4"/>
      <dgm:spPr/>
    </dgm:pt>
    <dgm:pt modelId="{442B65C0-C7D4-4CB1-BDAD-6AEC26876418}" type="pres">
      <dgm:prSet presAssocID="{B21B9FC0-78BB-4048-88DE-20971E8CE4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6EE71BB7-DE2C-4D82-BCFF-4F414C3B53B8}" type="pres">
      <dgm:prSet presAssocID="{B21B9FC0-78BB-4048-88DE-20971E8CE4F7}" presName="spaceRect" presStyleCnt="0"/>
      <dgm:spPr/>
    </dgm:pt>
    <dgm:pt modelId="{02479BFA-8896-46D7-9068-818912D2FA92}" type="pres">
      <dgm:prSet presAssocID="{B21B9FC0-78BB-4048-88DE-20971E8CE4F7}" presName="parTx" presStyleLbl="revTx" presStyleIdx="3" presStyleCnt="4">
        <dgm:presLayoutVars>
          <dgm:chMax val="0"/>
          <dgm:chPref val="0"/>
        </dgm:presLayoutVars>
      </dgm:prSet>
      <dgm:spPr/>
    </dgm:pt>
  </dgm:ptLst>
  <dgm:cxnLst>
    <dgm:cxn modelId="{7D729E00-B416-4AA2-B0B2-972CB9326A92}" type="presOf" srcId="{EB71488A-ACF3-4EB3-8A57-505709B9A479}" destId="{FF11B74F-C3C6-4386-870F-99C8CD19CE1E}" srcOrd="0" destOrd="0" presId="urn:microsoft.com/office/officeart/2018/2/layout/IconVerticalSolidList"/>
    <dgm:cxn modelId="{E7C4CA27-DC40-426A-A801-56E06EA27566}" type="presOf" srcId="{BFE18623-ACF4-448F-946D-8BDA417F7912}" destId="{BF6802F3-A6E1-42F5-A86B-9A95BD8EA01E}" srcOrd="0" destOrd="0" presId="urn:microsoft.com/office/officeart/2018/2/layout/IconVerticalSolidList"/>
    <dgm:cxn modelId="{C3532F29-5923-4544-9D4F-076A9FE822A5}" srcId="{BFE18623-ACF4-448F-946D-8BDA417F7912}" destId="{B21B9FC0-78BB-4048-88DE-20971E8CE4F7}" srcOrd="3" destOrd="0" parTransId="{27D0EB0E-B965-4787-B595-783924781232}" sibTransId="{94F6D66C-11B8-4D50-8286-558685B47E76}"/>
    <dgm:cxn modelId="{BF50D468-AA90-4769-BB7A-8D890FB5D197}" type="presOf" srcId="{A506F662-9DC6-46D9-9F10-3EE7CBA05A52}" destId="{C581DA6D-BA9B-4A21-8AD4-A6EDC1A3710A}" srcOrd="0" destOrd="0" presId="urn:microsoft.com/office/officeart/2018/2/layout/IconVerticalSolidList"/>
    <dgm:cxn modelId="{5167EF83-98A4-45D0-AC5C-0BF883D52CA1}" type="presOf" srcId="{5DCB1BF8-AD88-48E4-AB47-153A0F4747FC}" destId="{7E276029-2BB4-4121-B08D-EB29962A77B5}" srcOrd="0" destOrd="0" presId="urn:microsoft.com/office/officeart/2018/2/layout/IconVerticalSolidList"/>
    <dgm:cxn modelId="{519063C4-9FED-412B-9497-EBD881B3C066}" srcId="{BFE18623-ACF4-448F-946D-8BDA417F7912}" destId="{EB71488A-ACF3-4EB3-8A57-505709B9A479}" srcOrd="0" destOrd="0" parTransId="{702A5440-9B83-4B16-AEC2-DBAA7DA08E74}" sibTransId="{E48C51D4-7ECC-4FB8-A31D-82B66D888AFE}"/>
    <dgm:cxn modelId="{BC6305DD-6347-45C1-B1DC-944BB576E34B}" type="presOf" srcId="{B21B9FC0-78BB-4048-88DE-20971E8CE4F7}" destId="{02479BFA-8896-46D7-9068-818912D2FA92}" srcOrd="0" destOrd="0" presId="urn:microsoft.com/office/officeart/2018/2/layout/IconVerticalSolidList"/>
    <dgm:cxn modelId="{98FFFDEC-FB0B-4D03-808F-D27F6268BC43}" srcId="{BFE18623-ACF4-448F-946D-8BDA417F7912}" destId="{5DCB1BF8-AD88-48E4-AB47-153A0F4747FC}" srcOrd="1" destOrd="0" parTransId="{52901238-A297-4B83-A285-C3F5B329316A}" sibTransId="{EC55D8B8-17CA-478F-8C0F-15DEC58F94DB}"/>
    <dgm:cxn modelId="{8A4AFCFA-93D6-4C55-AED9-DA0BC9F53F8C}" srcId="{BFE18623-ACF4-448F-946D-8BDA417F7912}" destId="{A506F662-9DC6-46D9-9F10-3EE7CBA05A52}" srcOrd="2" destOrd="0" parTransId="{DEE6B4B6-930E-4A17-BE16-CAF4259EDD41}" sibTransId="{DC3855FC-7843-42B1-9B7D-4AFC29F71B19}"/>
    <dgm:cxn modelId="{1A857E68-7D51-457E-B542-9798127A9141}" type="presParOf" srcId="{BF6802F3-A6E1-42F5-A86B-9A95BD8EA01E}" destId="{F6B38BDA-D71A-4DE0-84D0-E38D32D2B2DC}" srcOrd="0" destOrd="0" presId="urn:microsoft.com/office/officeart/2018/2/layout/IconVerticalSolidList"/>
    <dgm:cxn modelId="{BC8AA540-C977-441D-B909-66AFF514F8D4}" type="presParOf" srcId="{F6B38BDA-D71A-4DE0-84D0-E38D32D2B2DC}" destId="{3B69D601-4BE4-406F-B85C-C89E75113BC4}" srcOrd="0" destOrd="0" presId="urn:microsoft.com/office/officeart/2018/2/layout/IconVerticalSolidList"/>
    <dgm:cxn modelId="{D37347CE-DDA6-4FC9-BE25-9092EC5C48D6}" type="presParOf" srcId="{F6B38BDA-D71A-4DE0-84D0-E38D32D2B2DC}" destId="{CDC5B260-6F1F-4516-B7B3-DDE3D361DC9C}" srcOrd="1" destOrd="0" presId="urn:microsoft.com/office/officeart/2018/2/layout/IconVerticalSolidList"/>
    <dgm:cxn modelId="{FF012AE5-4009-4588-90A7-548B2B344CFC}" type="presParOf" srcId="{F6B38BDA-D71A-4DE0-84D0-E38D32D2B2DC}" destId="{439DA9FE-AB9C-492E-819F-2E07BF16AE8A}" srcOrd="2" destOrd="0" presId="urn:microsoft.com/office/officeart/2018/2/layout/IconVerticalSolidList"/>
    <dgm:cxn modelId="{C6505C15-3682-466F-B5FC-04AE94188948}" type="presParOf" srcId="{F6B38BDA-D71A-4DE0-84D0-E38D32D2B2DC}" destId="{FF11B74F-C3C6-4386-870F-99C8CD19CE1E}" srcOrd="3" destOrd="0" presId="urn:microsoft.com/office/officeart/2018/2/layout/IconVerticalSolidList"/>
    <dgm:cxn modelId="{558580A1-8F49-4581-9752-BE03E08F21CD}" type="presParOf" srcId="{BF6802F3-A6E1-42F5-A86B-9A95BD8EA01E}" destId="{99C1573E-AFBF-4158-922B-DD24A2E11D96}" srcOrd="1" destOrd="0" presId="urn:microsoft.com/office/officeart/2018/2/layout/IconVerticalSolidList"/>
    <dgm:cxn modelId="{D18512E3-9306-4367-94DB-8755AE39BF1A}" type="presParOf" srcId="{BF6802F3-A6E1-42F5-A86B-9A95BD8EA01E}" destId="{468BFDB1-722F-4D6B-A40E-54C2D8C0CCE4}" srcOrd="2" destOrd="0" presId="urn:microsoft.com/office/officeart/2018/2/layout/IconVerticalSolidList"/>
    <dgm:cxn modelId="{ABDDC251-EC84-4C52-8832-B5A9D4EDC8F8}" type="presParOf" srcId="{468BFDB1-722F-4D6B-A40E-54C2D8C0CCE4}" destId="{2691CA69-89D6-47BE-85B3-DA5987CAC25A}" srcOrd="0" destOrd="0" presId="urn:microsoft.com/office/officeart/2018/2/layout/IconVerticalSolidList"/>
    <dgm:cxn modelId="{8A3EFBE6-D680-4328-9570-9374108CAB16}" type="presParOf" srcId="{468BFDB1-722F-4D6B-A40E-54C2D8C0CCE4}" destId="{B5047494-48C9-49AB-8AD7-D6F2B35C252F}" srcOrd="1" destOrd="0" presId="urn:microsoft.com/office/officeart/2018/2/layout/IconVerticalSolidList"/>
    <dgm:cxn modelId="{958955E4-8B7D-4ABB-8C54-E7883853B9B7}" type="presParOf" srcId="{468BFDB1-722F-4D6B-A40E-54C2D8C0CCE4}" destId="{D40BEB1D-72C8-4B99-8453-04F91A5CE7BA}" srcOrd="2" destOrd="0" presId="urn:microsoft.com/office/officeart/2018/2/layout/IconVerticalSolidList"/>
    <dgm:cxn modelId="{3881DB57-248F-4279-A1D7-C00785D58346}" type="presParOf" srcId="{468BFDB1-722F-4D6B-A40E-54C2D8C0CCE4}" destId="{7E276029-2BB4-4121-B08D-EB29962A77B5}" srcOrd="3" destOrd="0" presId="urn:microsoft.com/office/officeart/2018/2/layout/IconVerticalSolidList"/>
    <dgm:cxn modelId="{827796E7-A543-4C28-999E-E354E8601055}" type="presParOf" srcId="{BF6802F3-A6E1-42F5-A86B-9A95BD8EA01E}" destId="{17F3BD6E-B798-48D5-A9D7-6C2BA3050A17}" srcOrd="3" destOrd="0" presId="urn:microsoft.com/office/officeart/2018/2/layout/IconVerticalSolidList"/>
    <dgm:cxn modelId="{844B34AC-678B-4179-885D-91A1A906B58B}" type="presParOf" srcId="{BF6802F3-A6E1-42F5-A86B-9A95BD8EA01E}" destId="{7B57A8F8-92BF-46B4-AA06-35CACE8F7327}" srcOrd="4" destOrd="0" presId="urn:microsoft.com/office/officeart/2018/2/layout/IconVerticalSolidList"/>
    <dgm:cxn modelId="{9DF78D29-45E3-4089-BB1F-05B208CA4A7B}" type="presParOf" srcId="{7B57A8F8-92BF-46B4-AA06-35CACE8F7327}" destId="{04AB48B3-DD79-4B75-965C-B041124B7590}" srcOrd="0" destOrd="0" presId="urn:microsoft.com/office/officeart/2018/2/layout/IconVerticalSolidList"/>
    <dgm:cxn modelId="{BA9373EB-9E66-41F3-AC47-C389D11817A7}" type="presParOf" srcId="{7B57A8F8-92BF-46B4-AA06-35CACE8F7327}" destId="{CAEA9984-89BD-429F-BA2A-B09EFF9F255D}" srcOrd="1" destOrd="0" presId="urn:microsoft.com/office/officeart/2018/2/layout/IconVerticalSolidList"/>
    <dgm:cxn modelId="{2D7636EA-0AE4-409D-AAC5-E17D3D87112D}" type="presParOf" srcId="{7B57A8F8-92BF-46B4-AA06-35CACE8F7327}" destId="{D697D3FC-035E-4B0C-891A-DC518F25C164}" srcOrd="2" destOrd="0" presId="urn:microsoft.com/office/officeart/2018/2/layout/IconVerticalSolidList"/>
    <dgm:cxn modelId="{84FF0C7C-17B5-4875-951A-9401816E4A4F}" type="presParOf" srcId="{7B57A8F8-92BF-46B4-AA06-35CACE8F7327}" destId="{C581DA6D-BA9B-4A21-8AD4-A6EDC1A3710A}" srcOrd="3" destOrd="0" presId="urn:microsoft.com/office/officeart/2018/2/layout/IconVerticalSolidList"/>
    <dgm:cxn modelId="{DC7E562E-65E4-4E03-A798-281DD52084A0}" type="presParOf" srcId="{BF6802F3-A6E1-42F5-A86B-9A95BD8EA01E}" destId="{FDFDB1BC-1E3E-4874-B306-3DB400B287C5}" srcOrd="5" destOrd="0" presId="urn:microsoft.com/office/officeart/2018/2/layout/IconVerticalSolidList"/>
    <dgm:cxn modelId="{77133D0C-2B27-4F55-AD33-5AFEA33A6DA2}" type="presParOf" srcId="{BF6802F3-A6E1-42F5-A86B-9A95BD8EA01E}" destId="{28AA4429-AD88-42CB-96F1-D62F7C047711}" srcOrd="6" destOrd="0" presId="urn:microsoft.com/office/officeart/2018/2/layout/IconVerticalSolidList"/>
    <dgm:cxn modelId="{3F78F324-9131-4BF4-91C1-C2B333CA3987}" type="presParOf" srcId="{28AA4429-AD88-42CB-96F1-D62F7C047711}" destId="{20E20C77-2349-4528-BF9A-56FB25DB4F06}" srcOrd="0" destOrd="0" presId="urn:microsoft.com/office/officeart/2018/2/layout/IconVerticalSolidList"/>
    <dgm:cxn modelId="{C4A89448-7207-4981-BD4D-C5BF873EBF66}" type="presParOf" srcId="{28AA4429-AD88-42CB-96F1-D62F7C047711}" destId="{442B65C0-C7D4-4CB1-BDAD-6AEC26876418}" srcOrd="1" destOrd="0" presId="urn:microsoft.com/office/officeart/2018/2/layout/IconVerticalSolidList"/>
    <dgm:cxn modelId="{398088CC-A70E-4605-9EAD-70A2B66CDAFB}" type="presParOf" srcId="{28AA4429-AD88-42CB-96F1-D62F7C047711}" destId="{6EE71BB7-DE2C-4D82-BCFF-4F414C3B53B8}" srcOrd="2" destOrd="0" presId="urn:microsoft.com/office/officeart/2018/2/layout/IconVerticalSolidList"/>
    <dgm:cxn modelId="{4CCCFDCC-AE22-424D-BEA6-88A746A28A9B}" type="presParOf" srcId="{28AA4429-AD88-42CB-96F1-D62F7C047711}" destId="{02479BFA-8896-46D7-9068-818912D2FA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34E797-211E-4F54-935C-7753DCD39D4D}"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268EC8C2-B43D-4129-8323-5B62A78E6EED}">
      <dgm:prSet/>
      <dgm:spPr/>
      <dgm:t>
        <a:bodyPr/>
        <a:lstStyle/>
        <a:p>
          <a:pPr>
            <a:lnSpc>
              <a:spcPct val="100000"/>
            </a:lnSpc>
          </a:pPr>
          <a:r>
            <a:rPr lang="en-US"/>
            <a:t>SCRuB was tested for its ability to improve melanoma classification by analyzing microbial data from plasma samples using metagenomic sequencing.</a:t>
          </a:r>
        </a:p>
      </dgm:t>
    </dgm:pt>
    <dgm:pt modelId="{12AFCBC1-196F-42CA-ABC7-0B3E3654BD05}" type="parTrans" cxnId="{02B7D5FE-B954-44AB-BB4C-8D2D5C4C3C74}">
      <dgm:prSet/>
      <dgm:spPr/>
      <dgm:t>
        <a:bodyPr/>
        <a:lstStyle/>
        <a:p>
          <a:endParaRPr lang="en-US"/>
        </a:p>
      </dgm:t>
    </dgm:pt>
    <dgm:pt modelId="{D9240113-063A-43EB-9038-07520694F752}" type="sibTrans" cxnId="{02B7D5FE-B954-44AB-BB4C-8D2D5C4C3C74}">
      <dgm:prSet/>
      <dgm:spPr/>
      <dgm:t>
        <a:bodyPr/>
        <a:lstStyle/>
        <a:p>
          <a:endParaRPr lang="en-US"/>
        </a:p>
      </dgm:t>
    </dgm:pt>
    <dgm:pt modelId="{C93DF1A4-DF4C-4613-A9E8-F9E1EB16BF86}">
      <dgm:prSet/>
      <dgm:spPr/>
      <dgm:t>
        <a:bodyPr/>
        <a:lstStyle/>
        <a:p>
          <a:pPr>
            <a:lnSpc>
              <a:spcPct val="100000"/>
            </a:lnSpc>
          </a:pPr>
          <a:r>
            <a:rPr lang="en-US" dirty="0"/>
            <a:t>In comparison to other decontamination methods, </a:t>
          </a:r>
          <a:r>
            <a:rPr lang="en-US" dirty="0" err="1"/>
            <a:t>SCRuB</a:t>
          </a:r>
          <a:r>
            <a:rPr lang="en-US" dirty="0"/>
            <a:t> demonstrated the highest predictive accuracy for melanoma, achieving an area under the receiver operating characteristic curve (AUROC) of 0.92, significantly better than alternatives like </a:t>
          </a:r>
          <a:r>
            <a:rPr lang="en-US" dirty="0" err="1"/>
            <a:t>decontam</a:t>
          </a:r>
          <a:r>
            <a:rPr lang="en-US" dirty="0"/>
            <a:t> and </a:t>
          </a:r>
          <a:r>
            <a:rPr lang="en-US" dirty="0" err="1"/>
            <a:t>microDecon</a:t>
          </a:r>
          <a:r>
            <a:rPr lang="en-US" dirty="0"/>
            <a:t>.</a:t>
          </a:r>
        </a:p>
      </dgm:t>
    </dgm:pt>
    <dgm:pt modelId="{B5FEA59F-EDB1-4922-8FCE-605003ACF470}" type="parTrans" cxnId="{D1B9D227-FE64-4E3C-81C3-08C5258840BF}">
      <dgm:prSet/>
      <dgm:spPr/>
      <dgm:t>
        <a:bodyPr/>
        <a:lstStyle/>
        <a:p>
          <a:endParaRPr lang="en-US"/>
        </a:p>
      </dgm:t>
    </dgm:pt>
    <dgm:pt modelId="{3B94C1F6-4925-4090-8A76-A5CA58BBDFBC}" type="sibTrans" cxnId="{D1B9D227-FE64-4E3C-81C3-08C5258840BF}">
      <dgm:prSet/>
      <dgm:spPr/>
      <dgm:t>
        <a:bodyPr/>
        <a:lstStyle/>
        <a:p>
          <a:endParaRPr lang="en-US"/>
        </a:p>
      </dgm:t>
    </dgm:pt>
    <dgm:pt modelId="{0FDD3C36-D973-4665-8302-9F78E5E1431A}">
      <dgm:prSet/>
      <dgm:spPr/>
      <dgm:t>
        <a:bodyPr/>
        <a:lstStyle/>
        <a:p>
          <a:pPr>
            <a:lnSpc>
              <a:spcPct val="100000"/>
            </a:lnSpc>
          </a:pPr>
          <a:r>
            <a:rPr lang="en-US"/>
            <a:t>SCRuB was further tested on tumor microbiome data from melanoma patients, showing superior performance in predicting responses to immune checkpoint inhibitor therapy, maintaining high alpha diversity and minimizing the removal of true biological signals.</a:t>
          </a:r>
        </a:p>
      </dgm:t>
    </dgm:pt>
    <dgm:pt modelId="{8B819713-6C56-4E3A-8241-3B2AAEAF268C}" type="parTrans" cxnId="{FBF8692D-BD6E-404C-A7D4-924488130C12}">
      <dgm:prSet/>
      <dgm:spPr/>
      <dgm:t>
        <a:bodyPr/>
        <a:lstStyle/>
        <a:p>
          <a:endParaRPr lang="en-US"/>
        </a:p>
      </dgm:t>
    </dgm:pt>
    <dgm:pt modelId="{52E6201E-BC6E-47A0-93E2-094CF07B1D10}" type="sibTrans" cxnId="{FBF8692D-BD6E-404C-A7D4-924488130C12}">
      <dgm:prSet/>
      <dgm:spPr/>
      <dgm:t>
        <a:bodyPr/>
        <a:lstStyle/>
        <a:p>
          <a:endParaRPr lang="en-US"/>
        </a:p>
      </dgm:t>
    </dgm:pt>
    <dgm:pt modelId="{F6593C15-9750-44C6-A492-23377BA80F5D}">
      <dgm:prSet/>
      <dgm:spPr/>
      <dgm:t>
        <a:bodyPr/>
        <a:lstStyle/>
        <a:p>
          <a:pPr>
            <a:lnSpc>
              <a:spcPct val="100000"/>
            </a:lnSpc>
          </a:pPr>
          <a:r>
            <a:rPr lang="en-US" dirty="0"/>
            <a:t>In a challenging cross-cohort setting, where melanoma samples from one center were used to predict outcomes in a different center, </a:t>
          </a:r>
          <a:r>
            <a:rPr lang="en-US" dirty="0" err="1"/>
            <a:t>SCRuB</a:t>
          </a:r>
          <a:r>
            <a:rPr lang="en-US" dirty="0"/>
            <a:t> showed strong predictive power (AUROC 0.84), outperforming other methods, proving its effectiveness in clinical applications across different datasets and contamination sources.</a:t>
          </a:r>
        </a:p>
      </dgm:t>
    </dgm:pt>
    <dgm:pt modelId="{08A99817-828C-4B97-B100-A96A94F7D506}" type="parTrans" cxnId="{3643FD38-E0D2-4DB2-BDE5-CFA165425B85}">
      <dgm:prSet/>
      <dgm:spPr/>
      <dgm:t>
        <a:bodyPr/>
        <a:lstStyle/>
        <a:p>
          <a:endParaRPr lang="en-US"/>
        </a:p>
      </dgm:t>
    </dgm:pt>
    <dgm:pt modelId="{43B8FBC2-F3B3-417D-BD13-D7FB0374508F}" type="sibTrans" cxnId="{3643FD38-E0D2-4DB2-BDE5-CFA165425B85}">
      <dgm:prSet/>
      <dgm:spPr/>
      <dgm:t>
        <a:bodyPr/>
        <a:lstStyle/>
        <a:p>
          <a:endParaRPr lang="en-US"/>
        </a:p>
      </dgm:t>
    </dgm:pt>
    <dgm:pt modelId="{FE5CB891-1481-4CA6-8129-FCCA549132E1}" type="pres">
      <dgm:prSet presAssocID="{AC34E797-211E-4F54-935C-7753DCD39D4D}" presName="root" presStyleCnt="0">
        <dgm:presLayoutVars>
          <dgm:dir/>
          <dgm:resizeHandles val="exact"/>
        </dgm:presLayoutVars>
      </dgm:prSet>
      <dgm:spPr/>
    </dgm:pt>
    <dgm:pt modelId="{25CDEDF2-14F5-417E-9556-2FB8FC546109}" type="pres">
      <dgm:prSet presAssocID="{268EC8C2-B43D-4129-8323-5B62A78E6EED}" presName="compNode" presStyleCnt="0"/>
      <dgm:spPr/>
    </dgm:pt>
    <dgm:pt modelId="{D18B9D15-96EC-4FBA-9002-9331619FCE89}" type="pres">
      <dgm:prSet presAssocID="{268EC8C2-B43D-4129-8323-5B62A78E6EED}" presName="bgRect" presStyleLbl="bgShp" presStyleIdx="0" presStyleCnt="4"/>
      <dgm:spPr/>
    </dgm:pt>
    <dgm:pt modelId="{3546F316-B7BB-4398-8E5E-611F3F470D0D}" type="pres">
      <dgm:prSet presAssocID="{268EC8C2-B43D-4129-8323-5B62A78E6E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F46ED157-15D2-4DAE-AA38-B96DA67AB1BE}" type="pres">
      <dgm:prSet presAssocID="{268EC8C2-B43D-4129-8323-5B62A78E6EED}" presName="spaceRect" presStyleCnt="0"/>
      <dgm:spPr/>
    </dgm:pt>
    <dgm:pt modelId="{E09C8D6C-DD32-493B-ABBD-C538CC19C86D}" type="pres">
      <dgm:prSet presAssocID="{268EC8C2-B43D-4129-8323-5B62A78E6EED}" presName="parTx" presStyleLbl="revTx" presStyleIdx="0" presStyleCnt="4">
        <dgm:presLayoutVars>
          <dgm:chMax val="0"/>
          <dgm:chPref val="0"/>
        </dgm:presLayoutVars>
      </dgm:prSet>
      <dgm:spPr/>
    </dgm:pt>
    <dgm:pt modelId="{22C68364-E499-4782-AB8E-3FA985DBF6B7}" type="pres">
      <dgm:prSet presAssocID="{D9240113-063A-43EB-9038-07520694F752}" presName="sibTrans" presStyleCnt="0"/>
      <dgm:spPr/>
    </dgm:pt>
    <dgm:pt modelId="{C5382848-6751-4A30-8825-19CCB3BC83D1}" type="pres">
      <dgm:prSet presAssocID="{C93DF1A4-DF4C-4613-A9E8-F9E1EB16BF86}" presName="compNode" presStyleCnt="0"/>
      <dgm:spPr/>
    </dgm:pt>
    <dgm:pt modelId="{5FAED2BC-CC78-46F0-9339-147A11140223}" type="pres">
      <dgm:prSet presAssocID="{C93DF1A4-DF4C-4613-A9E8-F9E1EB16BF86}" presName="bgRect" presStyleLbl="bgShp" presStyleIdx="1" presStyleCnt="4"/>
      <dgm:spPr/>
    </dgm:pt>
    <dgm:pt modelId="{6B324684-BA8C-4B60-BF4B-8FFA1F2F6136}" type="pres">
      <dgm:prSet presAssocID="{C93DF1A4-DF4C-4613-A9E8-F9E1EB16BF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E0DDFE3-CC36-4F04-8831-209497F62481}" type="pres">
      <dgm:prSet presAssocID="{C93DF1A4-DF4C-4613-A9E8-F9E1EB16BF86}" presName="spaceRect" presStyleCnt="0"/>
      <dgm:spPr/>
    </dgm:pt>
    <dgm:pt modelId="{64E179F4-FE02-42FD-9077-9223F2F327CE}" type="pres">
      <dgm:prSet presAssocID="{C93DF1A4-DF4C-4613-A9E8-F9E1EB16BF86}" presName="parTx" presStyleLbl="revTx" presStyleIdx="1" presStyleCnt="4">
        <dgm:presLayoutVars>
          <dgm:chMax val="0"/>
          <dgm:chPref val="0"/>
        </dgm:presLayoutVars>
      </dgm:prSet>
      <dgm:spPr/>
    </dgm:pt>
    <dgm:pt modelId="{F81548EA-B6A6-43D6-933F-F6EAD5F5901A}" type="pres">
      <dgm:prSet presAssocID="{3B94C1F6-4925-4090-8A76-A5CA58BBDFBC}" presName="sibTrans" presStyleCnt="0"/>
      <dgm:spPr/>
    </dgm:pt>
    <dgm:pt modelId="{8D3A661F-E8CD-4B34-88C6-0E08AA00EAC6}" type="pres">
      <dgm:prSet presAssocID="{0FDD3C36-D973-4665-8302-9F78E5E1431A}" presName="compNode" presStyleCnt="0"/>
      <dgm:spPr/>
    </dgm:pt>
    <dgm:pt modelId="{60CCDC59-FBE0-4C2E-BBB6-434AF21D626E}" type="pres">
      <dgm:prSet presAssocID="{0FDD3C36-D973-4665-8302-9F78E5E1431A}" presName="bgRect" presStyleLbl="bgShp" presStyleIdx="2" presStyleCnt="4"/>
      <dgm:spPr/>
    </dgm:pt>
    <dgm:pt modelId="{F4A34459-3838-454D-A8F8-06BB41E88C35}" type="pres">
      <dgm:prSet presAssocID="{0FDD3C36-D973-4665-8302-9F78E5E143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5929B3FD-3001-4D45-BFE3-871A8FAB846C}" type="pres">
      <dgm:prSet presAssocID="{0FDD3C36-D973-4665-8302-9F78E5E1431A}" presName="spaceRect" presStyleCnt="0"/>
      <dgm:spPr/>
    </dgm:pt>
    <dgm:pt modelId="{93F281AB-94CE-4643-8165-7CCE6805B5D0}" type="pres">
      <dgm:prSet presAssocID="{0FDD3C36-D973-4665-8302-9F78E5E1431A}" presName="parTx" presStyleLbl="revTx" presStyleIdx="2" presStyleCnt="4">
        <dgm:presLayoutVars>
          <dgm:chMax val="0"/>
          <dgm:chPref val="0"/>
        </dgm:presLayoutVars>
      </dgm:prSet>
      <dgm:spPr/>
    </dgm:pt>
    <dgm:pt modelId="{1C1E5257-AF7D-4923-BA9E-4F76C1D38B3C}" type="pres">
      <dgm:prSet presAssocID="{52E6201E-BC6E-47A0-93E2-094CF07B1D10}" presName="sibTrans" presStyleCnt="0"/>
      <dgm:spPr/>
    </dgm:pt>
    <dgm:pt modelId="{05D3F3E3-A0AE-47D7-9438-C394E31BB2F2}" type="pres">
      <dgm:prSet presAssocID="{F6593C15-9750-44C6-A492-23377BA80F5D}" presName="compNode" presStyleCnt="0"/>
      <dgm:spPr/>
    </dgm:pt>
    <dgm:pt modelId="{2444B0C5-6A13-438B-AAE0-D92C2D9F0792}" type="pres">
      <dgm:prSet presAssocID="{F6593C15-9750-44C6-A492-23377BA80F5D}" presName="bgRect" presStyleLbl="bgShp" presStyleIdx="3" presStyleCnt="4"/>
      <dgm:spPr/>
    </dgm:pt>
    <dgm:pt modelId="{0988A6DD-D73B-4C83-8485-BA99A781644A}" type="pres">
      <dgm:prSet presAssocID="{F6593C15-9750-44C6-A492-23377BA80F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24EB4B6B-C901-4CDC-9E51-FD3CFA94665C}" type="pres">
      <dgm:prSet presAssocID="{F6593C15-9750-44C6-A492-23377BA80F5D}" presName="spaceRect" presStyleCnt="0"/>
      <dgm:spPr/>
    </dgm:pt>
    <dgm:pt modelId="{A0BA74AB-2541-4EDF-B761-2CB6EC22C543}" type="pres">
      <dgm:prSet presAssocID="{F6593C15-9750-44C6-A492-23377BA80F5D}" presName="parTx" presStyleLbl="revTx" presStyleIdx="3" presStyleCnt="4">
        <dgm:presLayoutVars>
          <dgm:chMax val="0"/>
          <dgm:chPref val="0"/>
        </dgm:presLayoutVars>
      </dgm:prSet>
      <dgm:spPr/>
    </dgm:pt>
  </dgm:ptLst>
  <dgm:cxnLst>
    <dgm:cxn modelId="{6997C121-DF00-4412-A344-CBCABCB0FD59}" type="presOf" srcId="{268EC8C2-B43D-4129-8323-5B62A78E6EED}" destId="{E09C8D6C-DD32-493B-ABBD-C538CC19C86D}" srcOrd="0" destOrd="0" presId="urn:microsoft.com/office/officeart/2018/2/layout/IconVerticalSolidList"/>
    <dgm:cxn modelId="{1028E626-65E1-4AC9-A0A2-73DD862C4830}" type="presOf" srcId="{C93DF1A4-DF4C-4613-A9E8-F9E1EB16BF86}" destId="{64E179F4-FE02-42FD-9077-9223F2F327CE}" srcOrd="0" destOrd="0" presId="urn:microsoft.com/office/officeart/2018/2/layout/IconVerticalSolidList"/>
    <dgm:cxn modelId="{D1B9D227-FE64-4E3C-81C3-08C5258840BF}" srcId="{AC34E797-211E-4F54-935C-7753DCD39D4D}" destId="{C93DF1A4-DF4C-4613-A9E8-F9E1EB16BF86}" srcOrd="1" destOrd="0" parTransId="{B5FEA59F-EDB1-4922-8FCE-605003ACF470}" sibTransId="{3B94C1F6-4925-4090-8A76-A5CA58BBDFBC}"/>
    <dgm:cxn modelId="{FBF8692D-BD6E-404C-A7D4-924488130C12}" srcId="{AC34E797-211E-4F54-935C-7753DCD39D4D}" destId="{0FDD3C36-D973-4665-8302-9F78E5E1431A}" srcOrd="2" destOrd="0" parTransId="{8B819713-6C56-4E3A-8241-3B2AAEAF268C}" sibTransId="{52E6201E-BC6E-47A0-93E2-094CF07B1D10}"/>
    <dgm:cxn modelId="{3643FD38-E0D2-4DB2-BDE5-CFA165425B85}" srcId="{AC34E797-211E-4F54-935C-7753DCD39D4D}" destId="{F6593C15-9750-44C6-A492-23377BA80F5D}" srcOrd="3" destOrd="0" parTransId="{08A99817-828C-4B97-B100-A96A94F7D506}" sibTransId="{43B8FBC2-F3B3-417D-BD13-D7FB0374508F}"/>
    <dgm:cxn modelId="{9EC7DC63-5C54-4605-AD7D-C6465A47BDEB}" type="presOf" srcId="{AC34E797-211E-4F54-935C-7753DCD39D4D}" destId="{FE5CB891-1481-4CA6-8129-FCCA549132E1}" srcOrd="0" destOrd="0" presId="urn:microsoft.com/office/officeart/2018/2/layout/IconVerticalSolidList"/>
    <dgm:cxn modelId="{D8CC4348-8528-4CB0-A732-3310B4B1FDEA}" type="presOf" srcId="{0FDD3C36-D973-4665-8302-9F78E5E1431A}" destId="{93F281AB-94CE-4643-8165-7CCE6805B5D0}" srcOrd="0" destOrd="0" presId="urn:microsoft.com/office/officeart/2018/2/layout/IconVerticalSolidList"/>
    <dgm:cxn modelId="{635614E2-07B0-4BDE-B9EF-314B2B47576A}" type="presOf" srcId="{F6593C15-9750-44C6-A492-23377BA80F5D}" destId="{A0BA74AB-2541-4EDF-B761-2CB6EC22C543}" srcOrd="0" destOrd="0" presId="urn:microsoft.com/office/officeart/2018/2/layout/IconVerticalSolidList"/>
    <dgm:cxn modelId="{02B7D5FE-B954-44AB-BB4C-8D2D5C4C3C74}" srcId="{AC34E797-211E-4F54-935C-7753DCD39D4D}" destId="{268EC8C2-B43D-4129-8323-5B62A78E6EED}" srcOrd="0" destOrd="0" parTransId="{12AFCBC1-196F-42CA-ABC7-0B3E3654BD05}" sibTransId="{D9240113-063A-43EB-9038-07520694F752}"/>
    <dgm:cxn modelId="{7040304B-DA4A-40FD-B157-D39CF32653F2}" type="presParOf" srcId="{FE5CB891-1481-4CA6-8129-FCCA549132E1}" destId="{25CDEDF2-14F5-417E-9556-2FB8FC546109}" srcOrd="0" destOrd="0" presId="urn:microsoft.com/office/officeart/2018/2/layout/IconVerticalSolidList"/>
    <dgm:cxn modelId="{5302A88E-8DED-4D60-B313-6E9CA4F7F2C6}" type="presParOf" srcId="{25CDEDF2-14F5-417E-9556-2FB8FC546109}" destId="{D18B9D15-96EC-4FBA-9002-9331619FCE89}" srcOrd="0" destOrd="0" presId="urn:microsoft.com/office/officeart/2018/2/layout/IconVerticalSolidList"/>
    <dgm:cxn modelId="{69FD813D-25DD-4A24-87A9-3630573DAE08}" type="presParOf" srcId="{25CDEDF2-14F5-417E-9556-2FB8FC546109}" destId="{3546F316-B7BB-4398-8E5E-611F3F470D0D}" srcOrd="1" destOrd="0" presId="urn:microsoft.com/office/officeart/2018/2/layout/IconVerticalSolidList"/>
    <dgm:cxn modelId="{7B638D23-CEEA-409D-8462-724A0C30FC87}" type="presParOf" srcId="{25CDEDF2-14F5-417E-9556-2FB8FC546109}" destId="{F46ED157-15D2-4DAE-AA38-B96DA67AB1BE}" srcOrd="2" destOrd="0" presId="urn:microsoft.com/office/officeart/2018/2/layout/IconVerticalSolidList"/>
    <dgm:cxn modelId="{DBB4F9C2-799D-4B9C-A260-CB43742E85BA}" type="presParOf" srcId="{25CDEDF2-14F5-417E-9556-2FB8FC546109}" destId="{E09C8D6C-DD32-493B-ABBD-C538CC19C86D}" srcOrd="3" destOrd="0" presId="urn:microsoft.com/office/officeart/2018/2/layout/IconVerticalSolidList"/>
    <dgm:cxn modelId="{E35FAE42-FC63-43C7-8E79-B1CCED0312C3}" type="presParOf" srcId="{FE5CB891-1481-4CA6-8129-FCCA549132E1}" destId="{22C68364-E499-4782-AB8E-3FA985DBF6B7}" srcOrd="1" destOrd="0" presId="urn:microsoft.com/office/officeart/2018/2/layout/IconVerticalSolidList"/>
    <dgm:cxn modelId="{220C52FB-5275-4511-91CC-B0B23A9DB3D4}" type="presParOf" srcId="{FE5CB891-1481-4CA6-8129-FCCA549132E1}" destId="{C5382848-6751-4A30-8825-19CCB3BC83D1}" srcOrd="2" destOrd="0" presId="urn:microsoft.com/office/officeart/2018/2/layout/IconVerticalSolidList"/>
    <dgm:cxn modelId="{1793EB4C-4DF4-4DE7-AF19-90E5D18F5628}" type="presParOf" srcId="{C5382848-6751-4A30-8825-19CCB3BC83D1}" destId="{5FAED2BC-CC78-46F0-9339-147A11140223}" srcOrd="0" destOrd="0" presId="urn:microsoft.com/office/officeart/2018/2/layout/IconVerticalSolidList"/>
    <dgm:cxn modelId="{63F00C3D-FDE1-42B2-A523-337BE2F20D57}" type="presParOf" srcId="{C5382848-6751-4A30-8825-19CCB3BC83D1}" destId="{6B324684-BA8C-4B60-BF4B-8FFA1F2F6136}" srcOrd="1" destOrd="0" presId="urn:microsoft.com/office/officeart/2018/2/layout/IconVerticalSolidList"/>
    <dgm:cxn modelId="{9BE255E9-BBD4-41E6-BA9B-8FF0C7B90131}" type="presParOf" srcId="{C5382848-6751-4A30-8825-19CCB3BC83D1}" destId="{EE0DDFE3-CC36-4F04-8831-209497F62481}" srcOrd="2" destOrd="0" presId="urn:microsoft.com/office/officeart/2018/2/layout/IconVerticalSolidList"/>
    <dgm:cxn modelId="{08E9E3C1-2991-4EC6-9D29-ECC90C9E84E8}" type="presParOf" srcId="{C5382848-6751-4A30-8825-19CCB3BC83D1}" destId="{64E179F4-FE02-42FD-9077-9223F2F327CE}" srcOrd="3" destOrd="0" presId="urn:microsoft.com/office/officeart/2018/2/layout/IconVerticalSolidList"/>
    <dgm:cxn modelId="{F5ACAD32-7B3F-46C8-9EB9-FC043028A61F}" type="presParOf" srcId="{FE5CB891-1481-4CA6-8129-FCCA549132E1}" destId="{F81548EA-B6A6-43D6-933F-F6EAD5F5901A}" srcOrd="3" destOrd="0" presId="urn:microsoft.com/office/officeart/2018/2/layout/IconVerticalSolidList"/>
    <dgm:cxn modelId="{CCAA9118-40DD-40F9-9C59-1604A703ACF7}" type="presParOf" srcId="{FE5CB891-1481-4CA6-8129-FCCA549132E1}" destId="{8D3A661F-E8CD-4B34-88C6-0E08AA00EAC6}" srcOrd="4" destOrd="0" presId="urn:microsoft.com/office/officeart/2018/2/layout/IconVerticalSolidList"/>
    <dgm:cxn modelId="{4F07EEC7-3EDA-4C14-AE4A-26FAF2FB992E}" type="presParOf" srcId="{8D3A661F-E8CD-4B34-88C6-0E08AA00EAC6}" destId="{60CCDC59-FBE0-4C2E-BBB6-434AF21D626E}" srcOrd="0" destOrd="0" presId="urn:microsoft.com/office/officeart/2018/2/layout/IconVerticalSolidList"/>
    <dgm:cxn modelId="{DBF6B102-533A-487B-9876-01698C5F29C1}" type="presParOf" srcId="{8D3A661F-E8CD-4B34-88C6-0E08AA00EAC6}" destId="{F4A34459-3838-454D-A8F8-06BB41E88C35}" srcOrd="1" destOrd="0" presId="urn:microsoft.com/office/officeart/2018/2/layout/IconVerticalSolidList"/>
    <dgm:cxn modelId="{E651B104-AB3A-4C25-9900-4F546DE647B5}" type="presParOf" srcId="{8D3A661F-E8CD-4B34-88C6-0E08AA00EAC6}" destId="{5929B3FD-3001-4D45-BFE3-871A8FAB846C}" srcOrd="2" destOrd="0" presId="urn:microsoft.com/office/officeart/2018/2/layout/IconVerticalSolidList"/>
    <dgm:cxn modelId="{AA5A53B4-A1F8-4EE9-870F-776646F58FF0}" type="presParOf" srcId="{8D3A661F-E8CD-4B34-88C6-0E08AA00EAC6}" destId="{93F281AB-94CE-4643-8165-7CCE6805B5D0}" srcOrd="3" destOrd="0" presId="urn:microsoft.com/office/officeart/2018/2/layout/IconVerticalSolidList"/>
    <dgm:cxn modelId="{9299ABB6-F53D-4B84-9D22-2A9484D4199D}" type="presParOf" srcId="{FE5CB891-1481-4CA6-8129-FCCA549132E1}" destId="{1C1E5257-AF7D-4923-BA9E-4F76C1D38B3C}" srcOrd="5" destOrd="0" presId="urn:microsoft.com/office/officeart/2018/2/layout/IconVerticalSolidList"/>
    <dgm:cxn modelId="{94B5CB41-2952-4102-AECF-3337534CCF35}" type="presParOf" srcId="{FE5CB891-1481-4CA6-8129-FCCA549132E1}" destId="{05D3F3E3-A0AE-47D7-9438-C394E31BB2F2}" srcOrd="6" destOrd="0" presId="urn:microsoft.com/office/officeart/2018/2/layout/IconVerticalSolidList"/>
    <dgm:cxn modelId="{D8F5BE9F-A3D6-4D42-B26C-C19974E91059}" type="presParOf" srcId="{05D3F3E3-A0AE-47D7-9438-C394E31BB2F2}" destId="{2444B0C5-6A13-438B-AAE0-D92C2D9F0792}" srcOrd="0" destOrd="0" presId="urn:microsoft.com/office/officeart/2018/2/layout/IconVerticalSolidList"/>
    <dgm:cxn modelId="{B06D12BF-AA1A-4E51-A3BE-28880A067EB3}" type="presParOf" srcId="{05D3F3E3-A0AE-47D7-9438-C394E31BB2F2}" destId="{0988A6DD-D73B-4C83-8485-BA99A781644A}" srcOrd="1" destOrd="0" presId="urn:microsoft.com/office/officeart/2018/2/layout/IconVerticalSolidList"/>
    <dgm:cxn modelId="{8257882A-B374-485F-B77B-529338C4935F}" type="presParOf" srcId="{05D3F3E3-A0AE-47D7-9438-C394E31BB2F2}" destId="{24EB4B6B-C901-4CDC-9E51-FD3CFA94665C}" srcOrd="2" destOrd="0" presId="urn:microsoft.com/office/officeart/2018/2/layout/IconVerticalSolidList"/>
    <dgm:cxn modelId="{28D403AD-E3F0-4AE2-A3B5-B5E84E3ABDCD}" type="presParOf" srcId="{05D3F3E3-A0AE-47D7-9438-C394E31BB2F2}" destId="{A0BA74AB-2541-4EDF-B761-2CB6EC22C5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C042F-6710-48E6-9D94-CD58B013A01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E8D9DC6-AE9B-4EF9-B32F-90314277D2AF}">
      <dgm:prSet/>
      <dgm:spPr/>
      <dgm:t>
        <a:bodyPr/>
        <a:lstStyle/>
        <a:p>
          <a:pPr>
            <a:lnSpc>
              <a:spcPct val="100000"/>
            </a:lnSpc>
          </a:pPr>
          <a:r>
            <a:rPr lang="en-US"/>
            <a:t>Improves microbiome data analysis by more accurately identifying and removing contamination compared to existing methods.</a:t>
          </a:r>
        </a:p>
      </dgm:t>
    </dgm:pt>
    <dgm:pt modelId="{B65F0E25-2BA4-4A06-A8D3-240160E11759}" type="parTrans" cxnId="{63BC56C5-EA93-46DF-AE3D-FB3AB07ECC00}">
      <dgm:prSet/>
      <dgm:spPr/>
      <dgm:t>
        <a:bodyPr/>
        <a:lstStyle/>
        <a:p>
          <a:endParaRPr lang="en-US"/>
        </a:p>
      </dgm:t>
    </dgm:pt>
    <dgm:pt modelId="{3D04C76B-76A8-4E1E-B245-D157626248B1}" type="sibTrans" cxnId="{63BC56C5-EA93-46DF-AE3D-FB3AB07ECC00}">
      <dgm:prSet/>
      <dgm:spPr/>
      <dgm:t>
        <a:bodyPr/>
        <a:lstStyle/>
        <a:p>
          <a:pPr>
            <a:lnSpc>
              <a:spcPct val="100000"/>
            </a:lnSpc>
          </a:pPr>
          <a:endParaRPr lang="en-US"/>
        </a:p>
      </dgm:t>
    </dgm:pt>
    <dgm:pt modelId="{D0C3A0B1-0B7F-445C-ABE6-F561D36B3B79}">
      <dgm:prSet/>
      <dgm:spPr/>
      <dgm:t>
        <a:bodyPr/>
        <a:lstStyle/>
        <a:p>
          <a:pPr>
            <a:lnSpc>
              <a:spcPct val="100000"/>
            </a:lnSpc>
          </a:pPr>
          <a:r>
            <a:rPr lang="en-US"/>
            <a:t>Handles well-to-well leakage effectively, preserving true biological signals that other decontamination methods often misclassify as contamination.</a:t>
          </a:r>
        </a:p>
      </dgm:t>
    </dgm:pt>
    <dgm:pt modelId="{8B5875B4-08F1-4275-93DB-0CE923BC50AC}" type="parTrans" cxnId="{76178A98-6003-449C-A087-5734723D0E15}">
      <dgm:prSet/>
      <dgm:spPr/>
      <dgm:t>
        <a:bodyPr/>
        <a:lstStyle/>
        <a:p>
          <a:endParaRPr lang="en-US"/>
        </a:p>
      </dgm:t>
    </dgm:pt>
    <dgm:pt modelId="{79B771C2-6205-4539-8E49-2B827BE4B649}" type="sibTrans" cxnId="{76178A98-6003-449C-A087-5734723D0E15}">
      <dgm:prSet/>
      <dgm:spPr/>
      <dgm:t>
        <a:bodyPr/>
        <a:lstStyle/>
        <a:p>
          <a:pPr>
            <a:lnSpc>
              <a:spcPct val="100000"/>
            </a:lnSpc>
          </a:pPr>
          <a:endParaRPr lang="en-US"/>
        </a:p>
      </dgm:t>
    </dgm:pt>
    <dgm:pt modelId="{BA87A4C2-941F-4C83-993F-4D22FF71A4F8}">
      <dgm:prSet/>
      <dgm:spPr/>
      <dgm:t>
        <a:bodyPr/>
        <a:lstStyle/>
        <a:p>
          <a:pPr>
            <a:lnSpc>
              <a:spcPct val="100000"/>
            </a:lnSpc>
          </a:pPr>
          <a:r>
            <a:rPr lang="en-US"/>
            <a:t>Enhances cancer phenotype predictions, particularly for melanoma, demonstrating significantly higher accuracy in classifying patients and predicting treatment responses.</a:t>
          </a:r>
        </a:p>
      </dgm:t>
    </dgm:pt>
    <dgm:pt modelId="{070DE97C-087B-4DC6-9D3E-AF7AFF0C9833}" type="parTrans" cxnId="{93EE0D0F-A586-435B-8351-F312016B47CF}">
      <dgm:prSet/>
      <dgm:spPr/>
      <dgm:t>
        <a:bodyPr/>
        <a:lstStyle/>
        <a:p>
          <a:endParaRPr lang="en-US"/>
        </a:p>
      </dgm:t>
    </dgm:pt>
    <dgm:pt modelId="{D6C75FB4-A340-4160-8C0F-AC5DF913157D}" type="sibTrans" cxnId="{93EE0D0F-A586-435B-8351-F312016B47CF}">
      <dgm:prSet/>
      <dgm:spPr/>
      <dgm:t>
        <a:bodyPr/>
        <a:lstStyle/>
        <a:p>
          <a:pPr>
            <a:lnSpc>
              <a:spcPct val="100000"/>
            </a:lnSpc>
          </a:pPr>
          <a:endParaRPr lang="en-US"/>
        </a:p>
      </dgm:t>
    </dgm:pt>
    <dgm:pt modelId="{063DDB76-E495-4489-9ACA-29A13886AE17}">
      <dgm:prSet/>
      <dgm:spPr/>
      <dgm:t>
        <a:bodyPr/>
        <a:lstStyle/>
        <a:p>
          <a:pPr>
            <a:lnSpc>
              <a:spcPct val="100000"/>
            </a:lnSpc>
          </a:pPr>
          <a:r>
            <a:rPr lang="en-US"/>
            <a:t>Outperforms alternative methods across multiple ecosystems, data types, and contamination scenarios, showing broader utility in both clinical and environmental microbiome studies.</a:t>
          </a:r>
        </a:p>
      </dgm:t>
    </dgm:pt>
    <dgm:pt modelId="{DBCB259B-0325-4ADE-ABF9-648CB6EA6B8A}" type="parTrans" cxnId="{C591B83A-2B33-43A3-B794-2F8C8890003E}">
      <dgm:prSet/>
      <dgm:spPr/>
      <dgm:t>
        <a:bodyPr/>
        <a:lstStyle/>
        <a:p>
          <a:endParaRPr lang="en-US"/>
        </a:p>
      </dgm:t>
    </dgm:pt>
    <dgm:pt modelId="{456C3D50-2B90-451E-AF3B-8ED05B8F54C6}" type="sibTrans" cxnId="{C591B83A-2B33-43A3-B794-2F8C8890003E}">
      <dgm:prSet/>
      <dgm:spPr/>
      <dgm:t>
        <a:bodyPr/>
        <a:lstStyle/>
        <a:p>
          <a:pPr>
            <a:lnSpc>
              <a:spcPct val="100000"/>
            </a:lnSpc>
          </a:pPr>
          <a:endParaRPr lang="en-US"/>
        </a:p>
      </dgm:t>
    </dgm:pt>
    <dgm:pt modelId="{1E2E6281-AAE7-4857-A3EA-77A6E4C58977}">
      <dgm:prSet/>
      <dgm:spPr/>
      <dgm:t>
        <a:bodyPr/>
        <a:lstStyle/>
        <a:p>
          <a:pPr>
            <a:lnSpc>
              <a:spcPct val="100000"/>
            </a:lnSpc>
          </a:pPr>
          <a:r>
            <a:rPr lang="en-US"/>
            <a:t>Maintains higher biological diversity in decontaminated samples, making it more effective in revealing key biological signals that other methods may mask.</a:t>
          </a:r>
        </a:p>
      </dgm:t>
    </dgm:pt>
    <dgm:pt modelId="{AEB4321C-3777-4EF2-B7A8-1A0EA6D6535A}" type="parTrans" cxnId="{2A198C81-6B13-4978-805F-161243B4BA59}">
      <dgm:prSet/>
      <dgm:spPr/>
      <dgm:t>
        <a:bodyPr/>
        <a:lstStyle/>
        <a:p>
          <a:endParaRPr lang="en-US"/>
        </a:p>
      </dgm:t>
    </dgm:pt>
    <dgm:pt modelId="{5B311AD1-89BE-4211-86D7-5E777F6906AE}" type="sibTrans" cxnId="{2A198C81-6B13-4978-805F-161243B4BA59}">
      <dgm:prSet/>
      <dgm:spPr/>
      <dgm:t>
        <a:bodyPr/>
        <a:lstStyle/>
        <a:p>
          <a:endParaRPr lang="en-US"/>
        </a:p>
      </dgm:t>
    </dgm:pt>
    <dgm:pt modelId="{06927EDB-1545-45B7-9833-AB5CAA3C0108}" type="pres">
      <dgm:prSet presAssocID="{2FFC042F-6710-48E6-9D94-CD58B013A012}" presName="root" presStyleCnt="0">
        <dgm:presLayoutVars>
          <dgm:dir/>
          <dgm:resizeHandles val="exact"/>
        </dgm:presLayoutVars>
      </dgm:prSet>
      <dgm:spPr/>
    </dgm:pt>
    <dgm:pt modelId="{64AB1BBA-FB0A-48D5-8F88-46833B0CEB67}" type="pres">
      <dgm:prSet presAssocID="{2FFC042F-6710-48E6-9D94-CD58B013A012}" presName="container" presStyleCnt="0">
        <dgm:presLayoutVars>
          <dgm:dir/>
          <dgm:resizeHandles val="exact"/>
        </dgm:presLayoutVars>
      </dgm:prSet>
      <dgm:spPr/>
    </dgm:pt>
    <dgm:pt modelId="{668F8BC7-C64F-4833-BF59-882901F2C24B}" type="pres">
      <dgm:prSet presAssocID="{EE8D9DC6-AE9B-4EF9-B32F-90314277D2AF}" presName="compNode" presStyleCnt="0"/>
      <dgm:spPr/>
    </dgm:pt>
    <dgm:pt modelId="{A4AC3596-857A-45BF-94B6-05F2E2F13A2A}" type="pres">
      <dgm:prSet presAssocID="{EE8D9DC6-AE9B-4EF9-B32F-90314277D2AF}" presName="iconBgRect" presStyleLbl="bgShp" presStyleIdx="0" presStyleCnt="5"/>
      <dgm:spPr/>
    </dgm:pt>
    <dgm:pt modelId="{A0D04861-2F24-4A6C-8EC0-74A4DBCD95E6}" type="pres">
      <dgm:prSet presAssocID="{EE8D9DC6-AE9B-4EF9-B32F-90314277D2A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AB4B0F45-D655-4774-8402-170B2EC2B10D}" type="pres">
      <dgm:prSet presAssocID="{EE8D9DC6-AE9B-4EF9-B32F-90314277D2AF}" presName="spaceRect" presStyleCnt="0"/>
      <dgm:spPr/>
    </dgm:pt>
    <dgm:pt modelId="{4B4E582A-02D9-424A-AC3D-1259E2251FEC}" type="pres">
      <dgm:prSet presAssocID="{EE8D9DC6-AE9B-4EF9-B32F-90314277D2AF}" presName="textRect" presStyleLbl="revTx" presStyleIdx="0" presStyleCnt="5">
        <dgm:presLayoutVars>
          <dgm:chMax val="1"/>
          <dgm:chPref val="1"/>
        </dgm:presLayoutVars>
      </dgm:prSet>
      <dgm:spPr/>
    </dgm:pt>
    <dgm:pt modelId="{4409BCE9-1CB0-49BD-A2DB-7DF201B1EEF3}" type="pres">
      <dgm:prSet presAssocID="{3D04C76B-76A8-4E1E-B245-D157626248B1}" presName="sibTrans" presStyleLbl="sibTrans2D1" presStyleIdx="0" presStyleCnt="0"/>
      <dgm:spPr/>
    </dgm:pt>
    <dgm:pt modelId="{E41F58D5-F8D2-4848-8B5D-311425B6FBDC}" type="pres">
      <dgm:prSet presAssocID="{D0C3A0B1-0B7F-445C-ABE6-F561D36B3B79}" presName="compNode" presStyleCnt="0"/>
      <dgm:spPr/>
    </dgm:pt>
    <dgm:pt modelId="{286514FE-71B9-47EC-8B17-C961F9DC0FA3}" type="pres">
      <dgm:prSet presAssocID="{D0C3A0B1-0B7F-445C-ABE6-F561D36B3B79}" presName="iconBgRect" presStyleLbl="bgShp" presStyleIdx="1" presStyleCnt="5"/>
      <dgm:spPr/>
    </dgm:pt>
    <dgm:pt modelId="{207F7F8B-524C-4F8F-8292-08B48151EEC8}" type="pres">
      <dgm:prSet presAssocID="{D0C3A0B1-0B7F-445C-ABE6-F561D36B3B7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43092CC8-BED9-472C-8962-928178360E2B}" type="pres">
      <dgm:prSet presAssocID="{D0C3A0B1-0B7F-445C-ABE6-F561D36B3B79}" presName="spaceRect" presStyleCnt="0"/>
      <dgm:spPr/>
    </dgm:pt>
    <dgm:pt modelId="{3CC278E9-0120-4EAF-99FA-6F9203566FD0}" type="pres">
      <dgm:prSet presAssocID="{D0C3A0B1-0B7F-445C-ABE6-F561D36B3B79}" presName="textRect" presStyleLbl="revTx" presStyleIdx="1" presStyleCnt="5">
        <dgm:presLayoutVars>
          <dgm:chMax val="1"/>
          <dgm:chPref val="1"/>
        </dgm:presLayoutVars>
      </dgm:prSet>
      <dgm:spPr/>
    </dgm:pt>
    <dgm:pt modelId="{9DF49B72-5F65-4761-8AE5-DBB67B33ED9D}" type="pres">
      <dgm:prSet presAssocID="{79B771C2-6205-4539-8E49-2B827BE4B649}" presName="sibTrans" presStyleLbl="sibTrans2D1" presStyleIdx="0" presStyleCnt="0"/>
      <dgm:spPr/>
    </dgm:pt>
    <dgm:pt modelId="{3A326641-9272-44F5-8DCE-F3BF470F4698}" type="pres">
      <dgm:prSet presAssocID="{BA87A4C2-941F-4C83-993F-4D22FF71A4F8}" presName="compNode" presStyleCnt="0"/>
      <dgm:spPr/>
    </dgm:pt>
    <dgm:pt modelId="{05544A9A-76F3-428E-A9B1-735425624E70}" type="pres">
      <dgm:prSet presAssocID="{BA87A4C2-941F-4C83-993F-4D22FF71A4F8}" presName="iconBgRect" presStyleLbl="bgShp" presStyleIdx="2" presStyleCnt="5"/>
      <dgm:spPr/>
    </dgm:pt>
    <dgm:pt modelId="{A3A9E92C-9427-451C-ADDC-C84FAD64688C}" type="pres">
      <dgm:prSet presAssocID="{BA87A4C2-941F-4C83-993F-4D22FF71A4F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NA"/>
        </a:ext>
      </dgm:extLst>
    </dgm:pt>
    <dgm:pt modelId="{68B9DBA7-9F54-4527-A090-46D8F97D1375}" type="pres">
      <dgm:prSet presAssocID="{BA87A4C2-941F-4C83-993F-4D22FF71A4F8}" presName="spaceRect" presStyleCnt="0"/>
      <dgm:spPr/>
    </dgm:pt>
    <dgm:pt modelId="{C82BD2D5-4462-4B75-BEA5-768342E2F5D8}" type="pres">
      <dgm:prSet presAssocID="{BA87A4C2-941F-4C83-993F-4D22FF71A4F8}" presName="textRect" presStyleLbl="revTx" presStyleIdx="2" presStyleCnt="5">
        <dgm:presLayoutVars>
          <dgm:chMax val="1"/>
          <dgm:chPref val="1"/>
        </dgm:presLayoutVars>
      </dgm:prSet>
      <dgm:spPr/>
    </dgm:pt>
    <dgm:pt modelId="{EF1173BB-7BB4-4237-9F51-99636AAA5442}" type="pres">
      <dgm:prSet presAssocID="{D6C75FB4-A340-4160-8C0F-AC5DF913157D}" presName="sibTrans" presStyleLbl="sibTrans2D1" presStyleIdx="0" presStyleCnt="0"/>
      <dgm:spPr/>
    </dgm:pt>
    <dgm:pt modelId="{1BDB6FF8-C616-4511-AE32-FD52A716D8B9}" type="pres">
      <dgm:prSet presAssocID="{063DDB76-E495-4489-9ACA-29A13886AE17}" presName="compNode" presStyleCnt="0"/>
      <dgm:spPr/>
    </dgm:pt>
    <dgm:pt modelId="{68761F81-9A1D-4B33-81B2-F52F644983E9}" type="pres">
      <dgm:prSet presAssocID="{063DDB76-E495-4489-9ACA-29A13886AE17}" presName="iconBgRect" presStyleLbl="bgShp" presStyleIdx="3" presStyleCnt="5"/>
      <dgm:spPr/>
    </dgm:pt>
    <dgm:pt modelId="{5C518B34-3E66-4D17-BFE2-35DEBC4B948B}" type="pres">
      <dgm:prSet presAssocID="{063DDB76-E495-4489-9ACA-29A13886AE1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ientist"/>
        </a:ext>
      </dgm:extLst>
    </dgm:pt>
    <dgm:pt modelId="{995455D4-7169-4E9F-9DD7-200D9275DA82}" type="pres">
      <dgm:prSet presAssocID="{063DDB76-E495-4489-9ACA-29A13886AE17}" presName="spaceRect" presStyleCnt="0"/>
      <dgm:spPr/>
    </dgm:pt>
    <dgm:pt modelId="{409F5F53-334C-4401-89EC-E6D63586C631}" type="pres">
      <dgm:prSet presAssocID="{063DDB76-E495-4489-9ACA-29A13886AE17}" presName="textRect" presStyleLbl="revTx" presStyleIdx="3" presStyleCnt="5">
        <dgm:presLayoutVars>
          <dgm:chMax val="1"/>
          <dgm:chPref val="1"/>
        </dgm:presLayoutVars>
      </dgm:prSet>
      <dgm:spPr/>
    </dgm:pt>
    <dgm:pt modelId="{076DBFD8-9380-4F0B-89BD-7F6C6DBB03E8}" type="pres">
      <dgm:prSet presAssocID="{456C3D50-2B90-451E-AF3B-8ED05B8F54C6}" presName="sibTrans" presStyleLbl="sibTrans2D1" presStyleIdx="0" presStyleCnt="0"/>
      <dgm:spPr/>
    </dgm:pt>
    <dgm:pt modelId="{D40EFDC5-D05D-4EB0-92E0-FA2A3E5E5267}" type="pres">
      <dgm:prSet presAssocID="{1E2E6281-AAE7-4857-A3EA-77A6E4C58977}" presName="compNode" presStyleCnt="0"/>
      <dgm:spPr/>
    </dgm:pt>
    <dgm:pt modelId="{51CB69D0-1ABF-4B2E-A96E-B1274B0DA359}" type="pres">
      <dgm:prSet presAssocID="{1E2E6281-AAE7-4857-A3EA-77A6E4C58977}" presName="iconBgRect" presStyleLbl="bgShp" presStyleIdx="4" presStyleCnt="5"/>
      <dgm:spPr/>
    </dgm:pt>
    <dgm:pt modelId="{B1D0D8BD-4503-4CC9-AFE3-D32BE3B52927}" type="pres">
      <dgm:prSet presAssocID="{1E2E6281-AAE7-4857-A3EA-77A6E4C589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arty Mask"/>
        </a:ext>
      </dgm:extLst>
    </dgm:pt>
    <dgm:pt modelId="{9FC9B613-26A4-48D3-824B-E7CAE860C607}" type="pres">
      <dgm:prSet presAssocID="{1E2E6281-AAE7-4857-A3EA-77A6E4C58977}" presName="spaceRect" presStyleCnt="0"/>
      <dgm:spPr/>
    </dgm:pt>
    <dgm:pt modelId="{5C798FB9-8164-4119-8A8F-DCB7C48E165B}" type="pres">
      <dgm:prSet presAssocID="{1E2E6281-AAE7-4857-A3EA-77A6E4C58977}" presName="textRect" presStyleLbl="revTx" presStyleIdx="4" presStyleCnt="5">
        <dgm:presLayoutVars>
          <dgm:chMax val="1"/>
          <dgm:chPref val="1"/>
        </dgm:presLayoutVars>
      </dgm:prSet>
      <dgm:spPr/>
    </dgm:pt>
  </dgm:ptLst>
  <dgm:cxnLst>
    <dgm:cxn modelId="{93EE0D0F-A586-435B-8351-F312016B47CF}" srcId="{2FFC042F-6710-48E6-9D94-CD58B013A012}" destId="{BA87A4C2-941F-4C83-993F-4D22FF71A4F8}" srcOrd="2" destOrd="0" parTransId="{070DE97C-087B-4DC6-9D3E-AF7AFF0C9833}" sibTransId="{D6C75FB4-A340-4160-8C0F-AC5DF913157D}"/>
    <dgm:cxn modelId="{7A6A2424-54DC-4BAA-A095-B8A2FA11E4FB}" type="presOf" srcId="{1E2E6281-AAE7-4857-A3EA-77A6E4C58977}" destId="{5C798FB9-8164-4119-8A8F-DCB7C48E165B}" srcOrd="0" destOrd="0" presId="urn:microsoft.com/office/officeart/2018/2/layout/IconCircleList"/>
    <dgm:cxn modelId="{C591B83A-2B33-43A3-B794-2F8C8890003E}" srcId="{2FFC042F-6710-48E6-9D94-CD58B013A012}" destId="{063DDB76-E495-4489-9ACA-29A13886AE17}" srcOrd="3" destOrd="0" parTransId="{DBCB259B-0325-4ADE-ABF9-648CB6EA6B8A}" sibTransId="{456C3D50-2B90-451E-AF3B-8ED05B8F54C6}"/>
    <dgm:cxn modelId="{38C5393E-F090-4678-B3E5-5D133A92DDBD}" type="presOf" srcId="{79B771C2-6205-4539-8E49-2B827BE4B649}" destId="{9DF49B72-5F65-4761-8AE5-DBB67B33ED9D}" srcOrd="0" destOrd="0" presId="urn:microsoft.com/office/officeart/2018/2/layout/IconCircleList"/>
    <dgm:cxn modelId="{1D981140-C516-4678-A37D-A90E67E2E3C5}" type="presOf" srcId="{D0C3A0B1-0B7F-445C-ABE6-F561D36B3B79}" destId="{3CC278E9-0120-4EAF-99FA-6F9203566FD0}" srcOrd="0" destOrd="0" presId="urn:microsoft.com/office/officeart/2018/2/layout/IconCircleList"/>
    <dgm:cxn modelId="{926C5D52-D83F-4808-87EC-7399AC5D8E1E}" type="presOf" srcId="{063DDB76-E495-4489-9ACA-29A13886AE17}" destId="{409F5F53-334C-4401-89EC-E6D63586C631}" srcOrd="0" destOrd="0" presId="urn:microsoft.com/office/officeart/2018/2/layout/IconCircleList"/>
    <dgm:cxn modelId="{99BEB47B-9C94-44F8-9099-63EC2BDB6470}" type="presOf" srcId="{456C3D50-2B90-451E-AF3B-8ED05B8F54C6}" destId="{076DBFD8-9380-4F0B-89BD-7F6C6DBB03E8}" srcOrd="0" destOrd="0" presId="urn:microsoft.com/office/officeart/2018/2/layout/IconCircleList"/>
    <dgm:cxn modelId="{2A198C81-6B13-4978-805F-161243B4BA59}" srcId="{2FFC042F-6710-48E6-9D94-CD58B013A012}" destId="{1E2E6281-AAE7-4857-A3EA-77A6E4C58977}" srcOrd="4" destOrd="0" parTransId="{AEB4321C-3777-4EF2-B7A8-1A0EA6D6535A}" sibTransId="{5B311AD1-89BE-4211-86D7-5E777F6906AE}"/>
    <dgm:cxn modelId="{76178A98-6003-449C-A087-5734723D0E15}" srcId="{2FFC042F-6710-48E6-9D94-CD58B013A012}" destId="{D0C3A0B1-0B7F-445C-ABE6-F561D36B3B79}" srcOrd="1" destOrd="0" parTransId="{8B5875B4-08F1-4275-93DB-0CE923BC50AC}" sibTransId="{79B771C2-6205-4539-8E49-2B827BE4B649}"/>
    <dgm:cxn modelId="{1595D0A3-9D4A-4128-8938-271B07C28D49}" type="presOf" srcId="{3D04C76B-76A8-4E1E-B245-D157626248B1}" destId="{4409BCE9-1CB0-49BD-A2DB-7DF201B1EEF3}" srcOrd="0" destOrd="0" presId="urn:microsoft.com/office/officeart/2018/2/layout/IconCircleList"/>
    <dgm:cxn modelId="{3751D1B6-CBB6-44C7-9C21-D47F182BD2EB}" type="presOf" srcId="{2FFC042F-6710-48E6-9D94-CD58B013A012}" destId="{06927EDB-1545-45B7-9833-AB5CAA3C0108}" srcOrd="0" destOrd="0" presId="urn:microsoft.com/office/officeart/2018/2/layout/IconCircleList"/>
    <dgm:cxn modelId="{1EF453C3-48C9-4F7D-AA99-1CD44DC1D168}" type="presOf" srcId="{D6C75FB4-A340-4160-8C0F-AC5DF913157D}" destId="{EF1173BB-7BB4-4237-9F51-99636AAA5442}" srcOrd="0" destOrd="0" presId="urn:microsoft.com/office/officeart/2018/2/layout/IconCircleList"/>
    <dgm:cxn modelId="{63BC56C5-EA93-46DF-AE3D-FB3AB07ECC00}" srcId="{2FFC042F-6710-48E6-9D94-CD58B013A012}" destId="{EE8D9DC6-AE9B-4EF9-B32F-90314277D2AF}" srcOrd="0" destOrd="0" parTransId="{B65F0E25-2BA4-4A06-A8D3-240160E11759}" sibTransId="{3D04C76B-76A8-4E1E-B245-D157626248B1}"/>
    <dgm:cxn modelId="{36DF08D6-B3E7-4D0E-BEDE-7D05D6B2C870}" type="presOf" srcId="{EE8D9DC6-AE9B-4EF9-B32F-90314277D2AF}" destId="{4B4E582A-02D9-424A-AC3D-1259E2251FEC}" srcOrd="0" destOrd="0" presId="urn:microsoft.com/office/officeart/2018/2/layout/IconCircleList"/>
    <dgm:cxn modelId="{B361E0E9-4714-42CE-870B-FFA1E7A3DFF2}" type="presOf" srcId="{BA87A4C2-941F-4C83-993F-4D22FF71A4F8}" destId="{C82BD2D5-4462-4B75-BEA5-768342E2F5D8}" srcOrd="0" destOrd="0" presId="urn:microsoft.com/office/officeart/2018/2/layout/IconCircleList"/>
    <dgm:cxn modelId="{B841A63F-AA51-4582-B7B9-6047A5664545}" type="presParOf" srcId="{06927EDB-1545-45B7-9833-AB5CAA3C0108}" destId="{64AB1BBA-FB0A-48D5-8F88-46833B0CEB67}" srcOrd="0" destOrd="0" presId="urn:microsoft.com/office/officeart/2018/2/layout/IconCircleList"/>
    <dgm:cxn modelId="{7097C4D0-BA3F-409C-99BF-54348F29F114}" type="presParOf" srcId="{64AB1BBA-FB0A-48D5-8F88-46833B0CEB67}" destId="{668F8BC7-C64F-4833-BF59-882901F2C24B}" srcOrd="0" destOrd="0" presId="urn:microsoft.com/office/officeart/2018/2/layout/IconCircleList"/>
    <dgm:cxn modelId="{6094F137-1850-4D0B-A402-00D16E92291D}" type="presParOf" srcId="{668F8BC7-C64F-4833-BF59-882901F2C24B}" destId="{A4AC3596-857A-45BF-94B6-05F2E2F13A2A}" srcOrd="0" destOrd="0" presId="urn:microsoft.com/office/officeart/2018/2/layout/IconCircleList"/>
    <dgm:cxn modelId="{6D0944AA-D1C9-42AA-8488-8279C93396FF}" type="presParOf" srcId="{668F8BC7-C64F-4833-BF59-882901F2C24B}" destId="{A0D04861-2F24-4A6C-8EC0-74A4DBCD95E6}" srcOrd="1" destOrd="0" presId="urn:microsoft.com/office/officeart/2018/2/layout/IconCircleList"/>
    <dgm:cxn modelId="{F3814296-C826-4A49-A4D4-ADF006169F58}" type="presParOf" srcId="{668F8BC7-C64F-4833-BF59-882901F2C24B}" destId="{AB4B0F45-D655-4774-8402-170B2EC2B10D}" srcOrd="2" destOrd="0" presId="urn:microsoft.com/office/officeart/2018/2/layout/IconCircleList"/>
    <dgm:cxn modelId="{374E0507-CF1B-43A0-8D83-EA55DE7B0ACC}" type="presParOf" srcId="{668F8BC7-C64F-4833-BF59-882901F2C24B}" destId="{4B4E582A-02D9-424A-AC3D-1259E2251FEC}" srcOrd="3" destOrd="0" presId="urn:microsoft.com/office/officeart/2018/2/layout/IconCircleList"/>
    <dgm:cxn modelId="{4F54F167-FE0E-4E5F-8FC8-7503F6AF19F0}" type="presParOf" srcId="{64AB1BBA-FB0A-48D5-8F88-46833B0CEB67}" destId="{4409BCE9-1CB0-49BD-A2DB-7DF201B1EEF3}" srcOrd="1" destOrd="0" presId="urn:microsoft.com/office/officeart/2018/2/layout/IconCircleList"/>
    <dgm:cxn modelId="{32BCD9D2-6EFD-4686-B7D6-83686F79318A}" type="presParOf" srcId="{64AB1BBA-FB0A-48D5-8F88-46833B0CEB67}" destId="{E41F58D5-F8D2-4848-8B5D-311425B6FBDC}" srcOrd="2" destOrd="0" presId="urn:microsoft.com/office/officeart/2018/2/layout/IconCircleList"/>
    <dgm:cxn modelId="{3276D939-A250-4451-951E-F283C8E18BBA}" type="presParOf" srcId="{E41F58D5-F8D2-4848-8B5D-311425B6FBDC}" destId="{286514FE-71B9-47EC-8B17-C961F9DC0FA3}" srcOrd="0" destOrd="0" presId="urn:microsoft.com/office/officeart/2018/2/layout/IconCircleList"/>
    <dgm:cxn modelId="{7C6B62AC-3CEB-4942-A709-276E335AF2CA}" type="presParOf" srcId="{E41F58D5-F8D2-4848-8B5D-311425B6FBDC}" destId="{207F7F8B-524C-4F8F-8292-08B48151EEC8}" srcOrd="1" destOrd="0" presId="urn:microsoft.com/office/officeart/2018/2/layout/IconCircleList"/>
    <dgm:cxn modelId="{7B6829C9-C463-48E3-A3A7-862C8B60434E}" type="presParOf" srcId="{E41F58D5-F8D2-4848-8B5D-311425B6FBDC}" destId="{43092CC8-BED9-472C-8962-928178360E2B}" srcOrd="2" destOrd="0" presId="urn:microsoft.com/office/officeart/2018/2/layout/IconCircleList"/>
    <dgm:cxn modelId="{806D2B25-4089-4F7B-84CE-45A48707DC97}" type="presParOf" srcId="{E41F58D5-F8D2-4848-8B5D-311425B6FBDC}" destId="{3CC278E9-0120-4EAF-99FA-6F9203566FD0}" srcOrd="3" destOrd="0" presId="urn:microsoft.com/office/officeart/2018/2/layout/IconCircleList"/>
    <dgm:cxn modelId="{490AD6B8-FA55-4EA6-9139-496A8FF80563}" type="presParOf" srcId="{64AB1BBA-FB0A-48D5-8F88-46833B0CEB67}" destId="{9DF49B72-5F65-4761-8AE5-DBB67B33ED9D}" srcOrd="3" destOrd="0" presId="urn:microsoft.com/office/officeart/2018/2/layout/IconCircleList"/>
    <dgm:cxn modelId="{E50C18F8-D78B-47F2-8AF1-3C29CF0F6DFF}" type="presParOf" srcId="{64AB1BBA-FB0A-48D5-8F88-46833B0CEB67}" destId="{3A326641-9272-44F5-8DCE-F3BF470F4698}" srcOrd="4" destOrd="0" presId="urn:microsoft.com/office/officeart/2018/2/layout/IconCircleList"/>
    <dgm:cxn modelId="{B97AE6A4-914A-4FBA-9E1D-AD49D7CD4534}" type="presParOf" srcId="{3A326641-9272-44F5-8DCE-F3BF470F4698}" destId="{05544A9A-76F3-428E-A9B1-735425624E70}" srcOrd="0" destOrd="0" presId="urn:microsoft.com/office/officeart/2018/2/layout/IconCircleList"/>
    <dgm:cxn modelId="{86E96425-AF2F-4304-A2F9-55EE900F301F}" type="presParOf" srcId="{3A326641-9272-44F5-8DCE-F3BF470F4698}" destId="{A3A9E92C-9427-451C-ADDC-C84FAD64688C}" srcOrd="1" destOrd="0" presId="urn:microsoft.com/office/officeart/2018/2/layout/IconCircleList"/>
    <dgm:cxn modelId="{6FA50A9A-024A-4703-BBFB-67ED9FF695B9}" type="presParOf" srcId="{3A326641-9272-44F5-8DCE-F3BF470F4698}" destId="{68B9DBA7-9F54-4527-A090-46D8F97D1375}" srcOrd="2" destOrd="0" presId="urn:microsoft.com/office/officeart/2018/2/layout/IconCircleList"/>
    <dgm:cxn modelId="{2887E6F8-DF64-4262-9EC4-2891B8279D7B}" type="presParOf" srcId="{3A326641-9272-44F5-8DCE-F3BF470F4698}" destId="{C82BD2D5-4462-4B75-BEA5-768342E2F5D8}" srcOrd="3" destOrd="0" presId="urn:microsoft.com/office/officeart/2018/2/layout/IconCircleList"/>
    <dgm:cxn modelId="{C090C7B2-7B23-45E8-B87D-B33F367EC33F}" type="presParOf" srcId="{64AB1BBA-FB0A-48D5-8F88-46833B0CEB67}" destId="{EF1173BB-7BB4-4237-9F51-99636AAA5442}" srcOrd="5" destOrd="0" presId="urn:microsoft.com/office/officeart/2018/2/layout/IconCircleList"/>
    <dgm:cxn modelId="{CE470F55-2F19-4D16-9021-67742C23299A}" type="presParOf" srcId="{64AB1BBA-FB0A-48D5-8F88-46833B0CEB67}" destId="{1BDB6FF8-C616-4511-AE32-FD52A716D8B9}" srcOrd="6" destOrd="0" presId="urn:microsoft.com/office/officeart/2018/2/layout/IconCircleList"/>
    <dgm:cxn modelId="{A9946BDA-9D22-490A-9C72-2D5E7B71185F}" type="presParOf" srcId="{1BDB6FF8-C616-4511-AE32-FD52A716D8B9}" destId="{68761F81-9A1D-4B33-81B2-F52F644983E9}" srcOrd="0" destOrd="0" presId="urn:microsoft.com/office/officeart/2018/2/layout/IconCircleList"/>
    <dgm:cxn modelId="{A77B99A6-AEF8-4875-96F7-1678C7D752EF}" type="presParOf" srcId="{1BDB6FF8-C616-4511-AE32-FD52A716D8B9}" destId="{5C518B34-3E66-4D17-BFE2-35DEBC4B948B}" srcOrd="1" destOrd="0" presId="urn:microsoft.com/office/officeart/2018/2/layout/IconCircleList"/>
    <dgm:cxn modelId="{2EBEAA88-30B2-4240-8367-D14EFD123B1B}" type="presParOf" srcId="{1BDB6FF8-C616-4511-AE32-FD52A716D8B9}" destId="{995455D4-7169-4E9F-9DD7-200D9275DA82}" srcOrd="2" destOrd="0" presId="urn:microsoft.com/office/officeart/2018/2/layout/IconCircleList"/>
    <dgm:cxn modelId="{06D6E906-2381-49E6-A883-07A9A3EDB498}" type="presParOf" srcId="{1BDB6FF8-C616-4511-AE32-FD52A716D8B9}" destId="{409F5F53-334C-4401-89EC-E6D63586C631}" srcOrd="3" destOrd="0" presId="urn:microsoft.com/office/officeart/2018/2/layout/IconCircleList"/>
    <dgm:cxn modelId="{B5B7577C-4591-4B8F-82A0-5D5ADEC6CA48}" type="presParOf" srcId="{64AB1BBA-FB0A-48D5-8F88-46833B0CEB67}" destId="{076DBFD8-9380-4F0B-89BD-7F6C6DBB03E8}" srcOrd="7" destOrd="0" presId="urn:microsoft.com/office/officeart/2018/2/layout/IconCircleList"/>
    <dgm:cxn modelId="{B061CCC8-E4FB-4816-A697-8814DE67DB14}" type="presParOf" srcId="{64AB1BBA-FB0A-48D5-8F88-46833B0CEB67}" destId="{D40EFDC5-D05D-4EB0-92E0-FA2A3E5E5267}" srcOrd="8" destOrd="0" presId="urn:microsoft.com/office/officeart/2018/2/layout/IconCircleList"/>
    <dgm:cxn modelId="{D0D267CA-22B7-4167-A760-1C8315067AE0}" type="presParOf" srcId="{D40EFDC5-D05D-4EB0-92E0-FA2A3E5E5267}" destId="{51CB69D0-1ABF-4B2E-A96E-B1274B0DA359}" srcOrd="0" destOrd="0" presId="urn:microsoft.com/office/officeart/2018/2/layout/IconCircleList"/>
    <dgm:cxn modelId="{78D138CA-8C3B-4EAE-B49C-37132D25AB28}" type="presParOf" srcId="{D40EFDC5-D05D-4EB0-92E0-FA2A3E5E5267}" destId="{B1D0D8BD-4503-4CC9-AFE3-D32BE3B52927}" srcOrd="1" destOrd="0" presId="urn:microsoft.com/office/officeart/2018/2/layout/IconCircleList"/>
    <dgm:cxn modelId="{EBF77E64-811C-4FF9-9293-1239638B7501}" type="presParOf" srcId="{D40EFDC5-D05D-4EB0-92E0-FA2A3E5E5267}" destId="{9FC9B613-26A4-48D3-824B-E7CAE860C607}" srcOrd="2" destOrd="0" presId="urn:microsoft.com/office/officeart/2018/2/layout/IconCircleList"/>
    <dgm:cxn modelId="{F3FB6A93-6C09-4FD4-806C-2849213EB0D6}" type="presParOf" srcId="{D40EFDC5-D05D-4EB0-92E0-FA2A3E5E5267}" destId="{5C798FB9-8164-4119-8A8F-DCB7C48E165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0687D-84FF-4D11-AA26-09A52E3270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440328-20D2-4661-AB99-8B90765E517A}">
      <dgm:prSet/>
      <dgm:spPr/>
      <dgm:t>
        <a:bodyPr/>
        <a:lstStyle/>
        <a:p>
          <a:pPr>
            <a:lnSpc>
              <a:spcPct val="100000"/>
            </a:lnSpc>
          </a:pPr>
          <a:r>
            <a:rPr lang="en-US" dirty="0"/>
            <a:t>Dependence on detailed metadata: </a:t>
          </a:r>
          <a:r>
            <a:rPr lang="en-US" dirty="0" err="1"/>
            <a:t>SCRuB’s</a:t>
          </a:r>
          <a:r>
            <a:rPr lang="en-US" dirty="0"/>
            <a:t> ability to handle well-to-well leakage requires access to detailed technical metadata, such as the spatial location of samples during processing, which may not always be available.-Computational complexity: The probabilistic model used by </a:t>
          </a:r>
          <a:r>
            <a:rPr lang="en-US" dirty="0" err="1"/>
            <a:t>SCRuB</a:t>
          </a:r>
          <a:r>
            <a:rPr lang="en-US" dirty="0"/>
            <a:t> might be more computationally intensive compared to simpler decontamination methods, potentially limiting its use in very large datasets.</a:t>
          </a:r>
        </a:p>
      </dgm:t>
    </dgm:pt>
    <dgm:pt modelId="{6D8FF449-5D7D-4AA1-AF69-565ED78376AF}" type="parTrans" cxnId="{6B5FA3B2-8089-4506-B16B-4F60A8873194}">
      <dgm:prSet/>
      <dgm:spPr/>
      <dgm:t>
        <a:bodyPr/>
        <a:lstStyle/>
        <a:p>
          <a:endParaRPr lang="en-US"/>
        </a:p>
      </dgm:t>
    </dgm:pt>
    <dgm:pt modelId="{700380D5-9DD5-4827-A04B-DB1D5EB9B949}" type="sibTrans" cxnId="{6B5FA3B2-8089-4506-B16B-4F60A8873194}">
      <dgm:prSet/>
      <dgm:spPr/>
      <dgm:t>
        <a:bodyPr/>
        <a:lstStyle/>
        <a:p>
          <a:endParaRPr lang="en-US"/>
        </a:p>
      </dgm:t>
    </dgm:pt>
    <dgm:pt modelId="{FE58167C-69E1-462F-B730-933E45FDB485}">
      <dgm:prSet/>
      <dgm:spPr/>
      <dgm:t>
        <a:bodyPr/>
        <a:lstStyle/>
        <a:p>
          <a:pPr>
            <a:lnSpc>
              <a:spcPct val="100000"/>
            </a:lnSpc>
          </a:pPr>
          <a:r>
            <a:rPr lang="en-US"/>
            <a:t>Performance in extreme scenario: Although SCRuB generally outperforms other methods, its effectiveness may be reduced in cases of very high contamination levels or unusual contamination patterns.</a:t>
          </a:r>
        </a:p>
      </dgm:t>
    </dgm:pt>
    <dgm:pt modelId="{CF7B825B-312C-4DBC-8086-9B73591F2A25}" type="parTrans" cxnId="{FB4CFE52-B3EF-4021-BF6C-64888EEBEF0A}">
      <dgm:prSet/>
      <dgm:spPr/>
      <dgm:t>
        <a:bodyPr/>
        <a:lstStyle/>
        <a:p>
          <a:endParaRPr lang="en-US"/>
        </a:p>
      </dgm:t>
    </dgm:pt>
    <dgm:pt modelId="{5305A9B8-3118-4E72-AB69-A3D347C46BBE}" type="sibTrans" cxnId="{FB4CFE52-B3EF-4021-BF6C-64888EEBEF0A}">
      <dgm:prSet/>
      <dgm:spPr/>
      <dgm:t>
        <a:bodyPr/>
        <a:lstStyle/>
        <a:p>
          <a:endParaRPr lang="en-US"/>
        </a:p>
      </dgm:t>
    </dgm:pt>
    <dgm:pt modelId="{97F70F2A-44C6-469E-9A97-2FA15C977067}">
      <dgm:prSet/>
      <dgm:spPr/>
      <dgm:t>
        <a:bodyPr/>
        <a:lstStyle/>
        <a:p>
          <a:pPr>
            <a:lnSpc>
              <a:spcPct val="100000"/>
            </a:lnSpc>
          </a:pPr>
          <a:r>
            <a:rPr lang="en-US"/>
            <a:t>Applicability to non-microbiome studies: SCRuB’s current framework is designed for microbiome data, so its use outside of this domain may require significant adaptation or may not be directly applicable.</a:t>
          </a:r>
        </a:p>
      </dgm:t>
    </dgm:pt>
    <dgm:pt modelId="{5D586B8C-69A5-417E-A6F1-F910DB18EC89}" type="parTrans" cxnId="{36A63F88-36A9-4E41-97E4-F52F7CCF9414}">
      <dgm:prSet/>
      <dgm:spPr/>
      <dgm:t>
        <a:bodyPr/>
        <a:lstStyle/>
        <a:p>
          <a:endParaRPr lang="en-US"/>
        </a:p>
      </dgm:t>
    </dgm:pt>
    <dgm:pt modelId="{B556B263-111F-434E-852F-CBF8952126D8}" type="sibTrans" cxnId="{36A63F88-36A9-4E41-97E4-F52F7CCF9414}">
      <dgm:prSet/>
      <dgm:spPr/>
      <dgm:t>
        <a:bodyPr/>
        <a:lstStyle/>
        <a:p>
          <a:endParaRPr lang="en-US"/>
        </a:p>
      </dgm:t>
    </dgm:pt>
    <dgm:pt modelId="{21553EE7-3846-43DE-9285-982CB888EC27}" type="pres">
      <dgm:prSet presAssocID="{3F70687D-84FF-4D11-AA26-09A52E327031}" presName="root" presStyleCnt="0">
        <dgm:presLayoutVars>
          <dgm:dir/>
          <dgm:resizeHandles val="exact"/>
        </dgm:presLayoutVars>
      </dgm:prSet>
      <dgm:spPr/>
    </dgm:pt>
    <dgm:pt modelId="{8C274887-761B-4A61-B20E-90FA5870FC76}" type="pres">
      <dgm:prSet presAssocID="{F7440328-20D2-4661-AB99-8B90765E517A}" presName="compNode" presStyleCnt="0"/>
      <dgm:spPr/>
    </dgm:pt>
    <dgm:pt modelId="{726331FA-8290-421D-A7FE-EE03AB71760D}" type="pres">
      <dgm:prSet presAssocID="{F7440328-20D2-4661-AB99-8B90765E517A}" presName="bgRect" presStyleLbl="bgShp" presStyleIdx="0" presStyleCnt="3"/>
      <dgm:spPr/>
    </dgm:pt>
    <dgm:pt modelId="{FB6E8720-4E3B-4D3E-9592-35535CF0E36C}" type="pres">
      <dgm:prSet presAssocID="{F7440328-20D2-4661-AB99-8B90765E51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C40BE3FE-B143-4B42-AF08-6D83C9F64915}" type="pres">
      <dgm:prSet presAssocID="{F7440328-20D2-4661-AB99-8B90765E517A}" presName="spaceRect" presStyleCnt="0"/>
      <dgm:spPr/>
    </dgm:pt>
    <dgm:pt modelId="{E39D1759-5E42-49F2-BCDA-3985EC8E53EA}" type="pres">
      <dgm:prSet presAssocID="{F7440328-20D2-4661-AB99-8B90765E517A}" presName="parTx" presStyleLbl="revTx" presStyleIdx="0" presStyleCnt="3">
        <dgm:presLayoutVars>
          <dgm:chMax val="0"/>
          <dgm:chPref val="0"/>
        </dgm:presLayoutVars>
      </dgm:prSet>
      <dgm:spPr/>
    </dgm:pt>
    <dgm:pt modelId="{7F229496-656F-4957-B024-415592328328}" type="pres">
      <dgm:prSet presAssocID="{700380D5-9DD5-4827-A04B-DB1D5EB9B949}" presName="sibTrans" presStyleCnt="0"/>
      <dgm:spPr/>
    </dgm:pt>
    <dgm:pt modelId="{19CDF18B-D19A-4852-86C2-E30542E870C1}" type="pres">
      <dgm:prSet presAssocID="{FE58167C-69E1-462F-B730-933E45FDB485}" presName="compNode" presStyleCnt="0"/>
      <dgm:spPr/>
    </dgm:pt>
    <dgm:pt modelId="{C574E52A-6474-4DC3-B9D3-5B3936EE0B75}" type="pres">
      <dgm:prSet presAssocID="{FE58167C-69E1-462F-B730-933E45FDB485}" presName="bgRect" presStyleLbl="bgShp" presStyleIdx="1" presStyleCnt="3"/>
      <dgm:spPr/>
    </dgm:pt>
    <dgm:pt modelId="{57EAFD6D-B5C5-4DD6-BFF2-A04F8E59680B}" type="pres">
      <dgm:prSet presAssocID="{FE58167C-69E1-462F-B730-933E45FDB4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ink"/>
        </a:ext>
      </dgm:extLst>
    </dgm:pt>
    <dgm:pt modelId="{8859A671-701E-445F-9EC8-6F0A4C5FB6B4}" type="pres">
      <dgm:prSet presAssocID="{FE58167C-69E1-462F-B730-933E45FDB485}" presName="spaceRect" presStyleCnt="0"/>
      <dgm:spPr/>
    </dgm:pt>
    <dgm:pt modelId="{9E83A01A-4A4B-41D1-9444-65051CD7EC65}" type="pres">
      <dgm:prSet presAssocID="{FE58167C-69E1-462F-B730-933E45FDB485}" presName="parTx" presStyleLbl="revTx" presStyleIdx="1" presStyleCnt="3">
        <dgm:presLayoutVars>
          <dgm:chMax val="0"/>
          <dgm:chPref val="0"/>
        </dgm:presLayoutVars>
      </dgm:prSet>
      <dgm:spPr/>
    </dgm:pt>
    <dgm:pt modelId="{7F98C6F2-36A8-48BF-AF06-FE7B6F676D6A}" type="pres">
      <dgm:prSet presAssocID="{5305A9B8-3118-4E72-AB69-A3D347C46BBE}" presName="sibTrans" presStyleCnt="0"/>
      <dgm:spPr/>
    </dgm:pt>
    <dgm:pt modelId="{5056585C-810A-4650-BCD9-A096F849F39F}" type="pres">
      <dgm:prSet presAssocID="{97F70F2A-44C6-469E-9A97-2FA15C977067}" presName="compNode" presStyleCnt="0"/>
      <dgm:spPr/>
    </dgm:pt>
    <dgm:pt modelId="{A6F1560F-9D22-4A26-B32C-1EB82DF71BC2}" type="pres">
      <dgm:prSet presAssocID="{97F70F2A-44C6-469E-9A97-2FA15C977067}" presName="bgRect" presStyleLbl="bgShp" presStyleIdx="2" presStyleCnt="3"/>
      <dgm:spPr/>
    </dgm:pt>
    <dgm:pt modelId="{4A1FB50D-0C56-4497-9E78-1035968A53DB}" type="pres">
      <dgm:prSet presAssocID="{97F70F2A-44C6-469E-9A97-2FA15C9770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CAA7B0FB-A840-4282-9675-5A1B3AA9B5AD}" type="pres">
      <dgm:prSet presAssocID="{97F70F2A-44C6-469E-9A97-2FA15C977067}" presName="spaceRect" presStyleCnt="0"/>
      <dgm:spPr/>
    </dgm:pt>
    <dgm:pt modelId="{E92B8193-56FD-43A9-8AE7-11B25F4E1F2B}" type="pres">
      <dgm:prSet presAssocID="{97F70F2A-44C6-469E-9A97-2FA15C977067}" presName="parTx" presStyleLbl="revTx" presStyleIdx="2" presStyleCnt="3">
        <dgm:presLayoutVars>
          <dgm:chMax val="0"/>
          <dgm:chPref val="0"/>
        </dgm:presLayoutVars>
      </dgm:prSet>
      <dgm:spPr/>
    </dgm:pt>
  </dgm:ptLst>
  <dgm:cxnLst>
    <dgm:cxn modelId="{06FAC70F-59E0-4E52-957C-22777AA8B5E8}" type="presOf" srcId="{FE58167C-69E1-462F-B730-933E45FDB485}" destId="{9E83A01A-4A4B-41D1-9444-65051CD7EC65}" srcOrd="0" destOrd="0" presId="urn:microsoft.com/office/officeart/2018/2/layout/IconVerticalSolidList"/>
    <dgm:cxn modelId="{D33A5F36-2277-4CE9-B048-43638293CA4C}" type="presOf" srcId="{F7440328-20D2-4661-AB99-8B90765E517A}" destId="{E39D1759-5E42-49F2-BCDA-3985EC8E53EA}" srcOrd="0" destOrd="0" presId="urn:microsoft.com/office/officeart/2018/2/layout/IconVerticalSolidList"/>
    <dgm:cxn modelId="{D3B6B84C-C775-4E5F-8171-729D78BB504B}" type="presOf" srcId="{3F70687D-84FF-4D11-AA26-09A52E327031}" destId="{21553EE7-3846-43DE-9285-982CB888EC27}" srcOrd="0" destOrd="0" presId="urn:microsoft.com/office/officeart/2018/2/layout/IconVerticalSolidList"/>
    <dgm:cxn modelId="{FB4CFE52-B3EF-4021-BF6C-64888EEBEF0A}" srcId="{3F70687D-84FF-4D11-AA26-09A52E327031}" destId="{FE58167C-69E1-462F-B730-933E45FDB485}" srcOrd="1" destOrd="0" parTransId="{CF7B825B-312C-4DBC-8086-9B73591F2A25}" sibTransId="{5305A9B8-3118-4E72-AB69-A3D347C46BBE}"/>
    <dgm:cxn modelId="{36A63F88-36A9-4E41-97E4-F52F7CCF9414}" srcId="{3F70687D-84FF-4D11-AA26-09A52E327031}" destId="{97F70F2A-44C6-469E-9A97-2FA15C977067}" srcOrd="2" destOrd="0" parTransId="{5D586B8C-69A5-417E-A6F1-F910DB18EC89}" sibTransId="{B556B263-111F-434E-852F-CBF8952126D8}"/>
    <dgm:cxn modelId="{6B5FA3B2-8089-4506-B16B-4F60A8873194}" srcId="{3F70687D-84FF-4D11-AA26-09A52E327031}" destId="{F7440328-20D2-4661-AB99-8B90765E517A}" srcOrd="0" destOrd="0" parTransId="{6D8FF449-5D7D-4AA1-AF69-565ED78376AF}" sibTransId="{700380D5-9DD5-4827-A04B-DB1D5EB9B949}"/>
    <dgm:cxn modelId="{AF13FAF0-2053-495F-A91A-0515B937DA63}" type="presOf" srcId="{97F70F2A-44C6-469E-9A97-2FA15C977067}" destId="{E92B8193-56FD-43A9-8AE7-11B25F4E1F2B}" srcOrd="0" destOrd="0" presId="urn:microsoft.com/office/officeart/2018/2/layout/IconVerticalSolidList"/>
    <dgm:cxn modelId="{48C4BB53-87BE-47B8-87CF-A41B25F5C19B}" type="presParOf" srcId="{21553EE7-3846-43DE-9285-982CB888EC27}" destId="{8C274887-761B-4A61-B20E-90FA5870FC76}" srcOrd="0" destOrd="0" presId="urn:microsoft.com/office/officeart/2018/2/layout/IconVerticalSolidList"/>
    <dgm:cxn modelId="{CC9D6497-30C4-406D-81FC-46AC43B8ADDA}" type="presParOf" srcId="{8C274887-761B-4A61-B20E-90FA5870FC76}" destId="{726331FA-8290-421D-A7FE-EE03AB71760D}" srcOrd="0" destOrd="0" presId="urn:microsoft.com/office/officeart/2018/2/layout/IconVerticalSolidList"/>
    <dgm:cxn modelId="{945858A4-DE38-4935-B124-9BCE0AC8EBB0}" type="presParOf" srcId="{8C274887-761B-4A61-B20E-90FA5870FC76}" destId="{FB6E8720-4E3B-4D3E-9592-35535CF0E36C}" srcOrd="1" destOrd="0" presId="urn:microsoft.com/office/officeart/2018/2/layout/IconVerticalSolidList"/>
    <dgm:cxn modelId="{FC2224AE-525B-4716-A78B-0D0E0F5C6E63}" type="presParOf" srcId="{8C274887-761B-4A61-B20E-90FA5870FC76}" destId="{C40BE3FE-B143-4B42-AF08-6D83C9F64915}" srcOrd="2" destOrd="0" presId="urn:microsoft.com/office/officeart/2018/2/layout/IconVerticalSolidList"/>
    <dgm:cxn modelId="{F173FD0B-4DB3-4FD1-8C3B-14FCDF4A264E}" type="presParOf" srcId="{8C274887-761B-4A61-B20E-90FA5870FC76}" destId="{E39D1759-5E42-49F2-BCDA-3985EC8E53EA}" srcOrd="3" destOrd="0" presId="urn:microsoft.com/office/officeart/2018/2/layout/IconVerticalSolidList"/>
    <dgm:cxn modelId="{904B4A34-FE96-4FF4-9216-2D675D97F33B}" type="presParOf" srcId="{21553EE7-3846-43DE-9285-982CB888EC27}" destId="{7F229496-656F-4957-B024-415592328328}" srcOrd="1" destOrd="0" presId="urn:microsoft.com/office/officeart/2018/2/layout/IconVerticalSolidList"/>
    <dgm:cxn modelId="{2382E3FE-C9D8-415F-8AD4-51AA113C5EA8}" type="presParOf" srcId="{21553EE7-3846-43DE-9285-982CB888EC27}" destId="{19CDF18B-D19A-4852-86C2-E30542E870C1}" srcOrd="2" destOrd="0" presId="urn:microsoft.com/office/officeart/2018/2/layout/IconVerticalSolidList"/>
    <dgm:cxn modelId="{058E4D12-2054-4D50-A776-831C53F99C65}" type="presParOf" srcId="{19CDF18B-D19A-4852-86C2-E30542E870C1}" destId="{C574E52A-6474-4DC3-B9D3-5B3936EE0B75}" srcOrd="0" destOrd="0" presId="urn:microsoft.com/office/officeart/2018/2/layout/IconVerticalSolidList"/>
    <dgm:cxn modelId="{B7A17E99-92FC-4026-A119-ED7F5FD8ABC8}" type="presParOf" srcId="{19CDF18B-D19A-4852-86C2-E30542E870C1}" destId="{57EAFD6D-B5C5-4DD6-BFF2-A04F8E59680B}" srcOrd="1" destOrd="0" presId="urn:microsoft.com/office/officeart/2018/2/layout/IconVerticalSolidList"/>
    <dgm:cxn modelId="{4E1F0EE0-819C-4E81-BD0A-7084A261037A}" type="presParOf" srcId="{19CDF18B-D19A-4852-86C2-E30542E870C1}" destId="{8859A671-701E-445F-9EC8-6F0A4C5FB6B4}" srcOrd="2" destOrd="0" presId="urn:microsoft.com/office/officeart/2018/2/layout/IconVerticalSolidList"/>
    <dgm:cxn modelId="{CC785C1B-42A5-427C-8131-2F207495EC96}" type="presParOf" srcId="{19CDF18B-D19A-4852-86C2-E30542E870C1}" destId="{9E83A01A-4A4B-41D1-9444-65051CD7EC65}" srcOrd="3" destOrd="0" presId="urn:microsoft.com/office/officeart/2018/2/layout/IconVerticalSolidList"/>
    <dgm:cxn modelId="{07397D2A-5CEF-4BBF-B552-2A409B76B99D}" type="presParOf" srcId="{21553EE7-3846-43DE-9285-982CB888EC27}" destId="{7F98C6F2-36A8-48BF-AF06-FE7B6F676D6A}" srcOrd="3" destOrd="0" presId="urn:microsoft.com/office/officeart/2018/2/layout/IconVerticalSolidList"/>
    <dgm:cxn modelId="{594B245A-850B-4723-B8D7-F4ED68E97A37}" type="presParOf" srcId="{21553EE7-3846-43DE-9285-982CB888EC27}" destId="{5056585C-810A-4650-BCD9-A096F849F39F}" srcOrd="4" destOrd="0" presId="urn:microsoft.com/office/officeart/2018/2/layout/IconVerticalSolidList"/>
    <dgm:cxn modelId="{B24DC49E-2035-4456-A269-42C2488C311A}" type="presParOf" srcId="{5056585C-810A-4650-BCD9-A096F849F39F}" destId="{A6F1560F-9D22-4A26-B32C-1EB82DF71BC2}" srcOrd="0" destOrd="0" presId="urn:microsoft.com/office/officeart/2018/2/layout/IconVerticalSolidList"/>
    <dgm:cxn modelId="{4D95E944-2558-4618-AFEA-243D7C046DDF}" type="presParOf" srcId="{5056585C-810A-4650-BCD9-A096F849F39F}" destId="{4A1FB50D-0C56-4497-9E78-1035968A53DB}" srcOrd="1" destOrd="0" presId="urn:microsoft.com/office/officeart/2018/2/layout/IconVerticalSolidList"/>
    <dgm:cxn modelId="{15A8F96B-BAF1-4AC0-B2BA-C2A4D95C1C1A}" type="presParOf" srcId="{5056585C-810A-4650-BCD9-A096F849F39F}" destId="{CAA7B0FB-A840-4282-9675-5A1B3AA9B5AD}" srcOrd="2" destOrd="0" presId="urn:microsoft.com/office/officeart/2018/2/layout/IconVerticalSolidList"/>
    <dgm:cxn modelId="{03C3DFCA-8DB7-4AA9-AB41-DB1F0D8DCA87}" type="presParOf" srcId="{5056585C-810A-4650-BCD9-A096F849F39F}" destId="{E92B8193-56FD-43A9-8AE7-11B25F4E1F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24FFE9-91E4-48CC-89FB-3CF0E1136E8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3EB3830-6877-4CD3-8A6C-A8DAABEFC3F6}">
      <dgm:prSet/>
      <dgm:spPr/>
      <dgm:t>
        <a:bodyPr/>
        <a:lstStyle/>
        <a:p>
          <a:r>
            <a:rPr lang="en-US"/>
            <a:t>Expansion to non-microbiome studies: Future research could explore adapting SCRuB's probabilistic contamination removal model to other types of sequencing data, such as transcriptomics or proteomics.</a:t>
          </a:r>
        </a:p>
      </dgm:t>
    </dgm:pt>
    <dgm:pt modelId="{3AFA1028-595F-4585-86EC-CF1CA6585102}" type="parTrans" cxnId="{13D757BD-5E7B-4564-8EA0-4F319FF2B745}">
      <dgm:prSet/>
      <dgm:spPr/>
      <dgm:t>
        <a:bodyPr/>
        <a:lstStyle/>
        <a:p>
          <a:endParaRPr lang="en-US"/>
        </a:p>
      </dgm:t>
    </dgm:pt>
    <dgm:pt modelId="{1B3377B9-D4D1-4C85-80FD-6497A1FE7ED9}" type="sibTrans" cxnId="{13D757BD-5E7B-4564-8EA0-4F319FF2B745}">
      <dgm:prSet/>
      <dgm:spPr/>
      <dgm:t>
        <a:bodyPr/>
        <a:lstStyle/>
        <a:p>
          <a:endParaRPr lang="en-US"/>
        </a:p>
      </dgm:t>
    </dgm:pt>
    <dgm:pt modelId="{CFF83E21-AABD-4053-884D-5B16E0188FCD}">
      <dgm:prSet/>
      <dgm:spPr/>
      <dgm:t>
        <a:bodyPr/>
        <a:lstStyle/>
        <a:p>
          <a:r>
            <a:rPr lang="en-US"/>
            <a:t>Optimization for larger datasets: Investigating more computationally efficient versions of SCRuB could make it more accessible for analyzing very large datasets, such as those generated in large-scale population studies.</a:t>
          </a:r>
        </a:p>
      </dgm:t>
    </dgm:pt>
    <dgm:pt modelId="{450E42CB-F206-44FB-B89D-0FBB7C76B79E}" type="parTrans" cxnId="{132F305C-7647-4EB1-97F7-AC54291A1765}">
      <dgm:prSet/>
      <dgm:spPr/>
      <dgm:t>
        <a:bodyPr/>
        <a:lstStyle/>
        <a:p>
          <a:endParaRPr lang="en-US"/>
        </a:p>
      </dgm:t>
    </dgm:pt>
    <dgm:pt modelId="{F1D2C372-CB30-4B42-BAB2-CD9849A7EA0D}" type="sibTrans" cxnId="{132F305C-7647-4EB1-97F7-AC54291A1765}">
      <dgm:prSet/>
      <dgm:spPr/>
      <dgm:t>
        <a:bodyPr/>
        <a:lstStyle/>
        <a:p>
          <a:endParaRPr lang="en-US"/>
        </a:p>
      </dgm:t>
    </dgm:pt>
    <dgm:pt modelId="{D53A912C-8F89-4D1E-8095-CB518BCC530C}">
      <dgm:prSet/>
      <dgm:spPr/>
      <dgm:t>
        <a:bodyPr/>
        <a:lstStyle/>
        <a:p>
          <a:r>
            <a:rPr lang="en-US"/>
            <a:t>Integration with other decontamination methods: Future work could explore combining SCRuB with other tools to create a hybrid approach that addresses specific limitations in certain types of contamination scenarios.</a:t>
          </a:r>
        </a:p>
      </dgm:t>
    </dgm:pt>
    <dgm:pt modelId="{7D0D95D6-0B55-43DD-B8E7-66CD7943280B}" type="parTrans" cxnId="{B6B513D9-9563-427E-BDC3-1184404702EE}">
      <dgm:prSet/>
      <dgm:spPr/>
      <dgm:t>
        <a:bodyPr/>
        <a:lstStyle/>
        <a:p>
          <a:endParaRPr lang="en-US"/>
        </a:p>
      </dgm:t>
    </dgm:pt>
    <dgm:pt modelId="{9F17DBD5-E56C-4237-BFCE-E98184966587}" type="sibTrans" cxnId="{B6B513D9-9563-427E-BDC3-1184404702EE}">
      <dgm:prSet/>
      <dgm:spPr/>
      <dgm:t>
        <a:bodyPr/>
        <a:lstStyle/>
        <a:p>
          <a:endParaRPr lang="en-US"/>
        </a:p>
      </dgm:t>
    </dgm:pt>
    <dgm:pt modelId="{4023DB41-BEC9-4757-867B-52F0F912B2E8}">
      <dgm:prSet/>
      <dgm:spPr/>
      <dgm:t>
        <a:bodyPr/>
        <a:lstStyle/>
        <a:p>
          <a:r>
            <a:rPr lang="en-US"/>
            <a:t>Application in diverse environments: Researchers could apply SCRuB to various fields, such as environmental microbiome research (e.g., soil, marine ecosystems) or forensic microbiology, to assess its broader utility and refine its methods for different contexts.</a:t>
          </a:r>
        </a:p>
      </dgm:t>
    </dgm:pt>
    <dgm:pt modelId="{0CD09AD0-3607-49FB-A175-508C57DCB4C5}" type="parTrans" cxnId="{630B446A-5707-4DB2-8846-F482515D3D8F}">
      <dgm:prSet/>
      <dgm:spPr/>
      <dgm:t>
        <a:bodyPr/>
        <a:lstStyle/>
        <a:p>
          <a:endParaRPr lang="en-US"/>
        </a:p>
      </dgm:t>
    </dgm:pt>
    <dgm:pt modelId="{D549C3B4-981D-4A3C-92E1-6C11CC258357}" type="sibTrans" cxnId="{630B446A-5707-4DB2-8846-F482515D3D8F}">
      <dgm:prSet/>
      <dgm:spPr/>
      <dgm:t>
        <a:bodyPr/>
        <a:lstStyle/>
        <a:p>
          <a:endParaRPr lang="en-US"/>
        </a:p>
      </dgm:t>
    </dgm:pt>
    <dgm:pt modelId="{E0672559-F362-47D5-9EFB-23C9AE489BCF}">
      <dgm:prSet/>
      <dgm:spPr/>
      <dgm:t>
        <a:bodyPr/>
        <a:lstStyle/>
        <a:p>
          <a:r>
            <a:rPr lang="en-US"/>
            <a:t>Improvement in handling extreme contamination: Developing enhanced versions of SCRuB that perform better in cases of extremely high or unusual contamination could improve its robustness in a wider range of experimental settings.</a:t>
          </a:r>
        </a:p>
      </dgm:t>
    </dgm:pt>
    <dgm:pt modelId="{37BAAB83-7666-488C-84D7-12CAE3F34F11}" type="parTrans" cxnId="{18952405-D19B-4F19-B9D2-CAE53A5AAA4F}">
      <dgm:prSet/>
      <dgm:spPr/>
      <dgm:t>
        <a:bodyPr/>
        <a:lstStyle/>
        <a:p>
          <a:endParaRPr lang="en-US"/>
        </a:p>
      </dgm:t>
    </dgm:pt>
    <dgm:pt modelId="{9D46A3A9-1277-46CB-9CAA-A39913DC6776}" type="sibTrans" cxnId="{18952405-D19B-4F19-B9D2-CAE53A5AAA4F}">
      <dgm:prSet/>
      <dgm:spPr/>
      <dgm:t>
        <a:bodyPr/>
        <a:lstStyle/>
        <a:p>
          <a:endParaRPr lang="en-US"/>
        </a:p>
      </dgm:t>
    </dgm:pt>
    <dgm:pt modelId="{CE91D6D2-ADA8-4A82-AFC3-FEE94BD6F44A}">
      <dgm:prSet/>
      <dgm:spPr/>
      <dgm:t>
        <a:bodyPr/>
        <a:lstStyle/>
        <a:p>
          <a:r>
            <a:rPr lang="en-US"/>
            <a:t>Clinical applications: Future studies could explore using SCRuB for real-time clinical diagnostics, such as improving the accuracy of microbial analysis in liquid biopsies or tissue samples for disease detection and treatment monitoring.</a:t>
          </a:r>
        </a:p>
      </dgm:t>
    </dgm:pt>
    <dgm:pt modelId="{C142EDCD-A3A3-427C-A357-4F2D1495567D}" type="parTrans" cxnId="{376B3DE8-6505-4B54-9C1F-075DBECEDE00}">
      <dgm:prSet/>
      <dgm:spPr/>
      <dgm:t>
        <a:bodyPr/>
        <a:lstStyle/>
        <a:p>
          <a:endParaRPr lang="en-US"/>
        </a:p>
      </dgm:t>
    </dgm:pt>
    <dgm:pt modelId="{A99F1F22-20DE-4D58-9261-FAD706DBBC08}" type="sibTrans" cxnId="{376B3DE8-6505-4B54-9C1F-075DBECEDE00}">
      <dgm:prSet/>
      <dgm:spPr/>
      <dgm:t>
        <a:bodyPr/>
        <a:lstStyle/>
        <a:p>
          <a:endParaRPr lang="en-US"/>
        </a:p>
      </dgm:t>
    </dgm:pt>
    <dgm:pt modelId="{B03B5C06-0633-4CB4-8F8F-FA2D9B6C2D6D}" type="pres">
      <dgm:prSet presAssocID="{CD24FFE9-91E4-48CC-89FB-3CF0E1136E82}" presName="root" presStyleCnt="0">
        <dgm:presLayoutVars>
          <dgm:dir/>
          <dgm:resizeHandles val="exact"/>
        </dgm:presLayoutVars>
      </dgm:prSet>
      <dgm:spPr/>
    </dgm:pt>
    <dgm:pt modelId="{15B39FAC-71B4-4955-87FA-0F4DCFAA9E26}" type="pres">
      <dgm:prSet presAssocID="{CD24FFE9-91E4-48CC-89FB-3CF0E1136E82}" presName="container" presStyleCnt="0">
        <dgm:presLayoutVars>
          <dgm:dir/>
          <dgm:resizeHandles val="exact"/>
        </dgm:presLayoutVars>
      </dgm:prSet>
      <dgm:spPr/>
    </dgm:pt>
    <dgm:pt modelId="{E9939C97-0E41-4611-A784-B46A3071A480}" type="pres">
      <dgm:prSet presAssocID="{83EB3830-6877-4CD3-8A6C-A8DAABEFC3F6}" presName="compNode" presStyleCnt="0"/>
      <dgm:spPr/>
    </dgm:pt>
    <dgm:pt modelId="{22A0D95A-91F1-4169-9D7E-8AB1DD8D2088}" type="pres">
      <dgm:prSet presAssocID="{83EB3830-6877-4CD3-8A6C-A8DAABEFC3F6}" presName="iconBgRect" presStyleLbl="bgShp" presStyleIdx="0" presStyleCnt="6"/>
      <dgm:spPr/>
    </dgm:pt>
    <dgm:pt modelId="{695E3A16-7575-43CD-A2A9-9C8E61CD5700}" type="pres">
      <dgm:prSet presAssocID="{83EB3830-6877-4CD3-8A6C-A8DAABEFC3F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03F89084-3791-4B23-B5D1-7F7E301DF791}" type="pres">
      <dgm:prSet presAssocID="{83EB3830-6877-4CD3-8A6C-A8DAABEFC3F6}" presName="spaceRect" presStyleCnt="0"/>
      <dgm:spPr/>
    </dgm:pt>
    <dgm:pt modelId="{9134B58F-45B7-4976-A3BE-FE3F9524ECB2}" type="pres">
      <dgm:prSet presAssocID="{83EB3830-6877-4CD3-8A6C-A8DAABEFC3F6}" presName="textRect" presStyleLbl="revTx" presStyleIdx="0" presStyleCnt="6">
        <dgm:presLayoutVars>
          <dgm:chMax val="1"/>
          <dgm:chPref val="1"/>
        </dgm:presLayoutVars>
      </dgm:prSet>
      <dgm:spPr/>
    </dgm:pt>
    <dgm:pt modelId="{20E6E105-775F-4B19-A126-416B94DE9D3C}" type="pres">
      <dgm:prSet presAssocID="{1B3377B9-D4D1-4C85-80FD-6497A1FE7ED9}" presName="sibTrans" presStyleLbl="sibTrans2D1" presStyleIdx="0" presStyleCnt="0"/>
      <dgm:spPr/>
    </dgm:pt>
    <dgm:pt modelId="{EF30650C-F367-45C3-9EED-A26B7C738758}" type="pres">
      <dgm:prSet presAssocID="{CFF83E21-AABD-4053-884D-5B16E0188FCD}" presName="compNode" presStyleCnt="0"/>
      <dgm:spPr/>
    </dgm:pt>
    <dgm:pt modelId="{FB2ED093-B627-4A75-B0DA-553A848B10D4}" type="pres">
      <dgm:prSet presAssocID="{CFF83E21-AABD-4053-884D-5B16E0188FCD}" presName="iconBgRect" presStyleLbl="bgShp" presStyleIdx="1" presStyleCnt="6"/>
      <dgm:spPr/>
    </dgm:pt>
    <dgm:pt modelId="{80D4E7CC-9FF6-40F6-BA22-0038ADC4119D}" type="pres">
      <dgm:prSet presAssocID="{CFF83E21-AABD-4053-884D-5B16E0188FC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E4887D99-D4BF-4A0B-B48F-51E27F1A28CE}" type="pres">
      <dgm:prSet presAssocID="{CFF83E21-AABD-4053-884D-5B16E0188FCD}" presName="spaceRect" presStyleCnt="0"/>
      <dgm:spPr/>
    </dgm:pt>
    <dgm:pt modelId="{91074FB5-A1CA-4F08-8514-C74B3B7DD705}" type="pres">
      <dgm:prSet presAssocID="{CFF83E21-AABD-4053-884D-5B16E0188FCD}" presName="textRect" presStyleLbl="revTx" presStyleIdx="1" presStyleCnt="6">
        <dgm:presLayoutVars>
          <dgm:chMax val="1"/>
          <dgm:chPref val="1"/>
        </dgm:presLayoutVars>
      </dgm:prSet>
      <dgm:spPr/>
    </dgm:pt>
    <dgm:pt modelId="{19B9D587-8B01-45B4-9AFB-FF4FCC5CF3D1}" type="pres">
      <dgm:prSet presAssocID="{F1D2C372-CB30-4B42-BAB2-CD9849A7EA0D}" presName="sibTrans" presStyleLbl="sibTrans2D1" presStyleIdx="0" presStyleCnt="0"/>
      <dgm:spPr/>
    </dgm:pt>
    <dgm:pt modelId="{871416CB-01D0-45A9-ADCB-E005D6791F45}" type="pres">
      <dgm:prSet presAssocID="{D53A912C-8F89-4D1E-8095-CB518BCC530C}" presName="compNode" presStyleCnt="0"/>
      <dgm:spPr/>
    </dgm:pt>
    <dgm:pt modelId="{A7536C6E-CE17-4901-A9AA-2767E8557AC7}" type="pres">
      <dgm:prSet presAssocID="{D53A912C-8F89-4D1E-8095-CB518BCC530C}" presName="iconBgRect" presStyleLbl="bgShp" presStyleIdx="2" presStyleCnt="6"/>
      <dgm:spPr/>
    </dgm:pt>
    <dgm:pt modelId="{2AB708FE-D2FC-4C3D-B96E-A4A65195A1C4}" type="pres">
      <dgm:prSet presAssocID="{D53A912C-8F89-4D1E-8095-CB518BCC530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B42195C4-4636-4165-B918-F4967C41CCB4}" type="pres">
      <dgm:prSet presAssocID="{D53A912C-8F89-4D1E-8095-CB518BCC530C}" presName="spaceRect" presStyleCnt="0"/>
      <dgm:spPr/>
    </dgm:pt>
    <dgm:pt modelId="{E255D41B-BB25-4B13-9DF7-5DBBDF5E30A3}" type="pres">
      <dgm:prSet presAssocID="{D53A912C-8F89-4D1E-8095-CB518BCC530C}" presName="textRect" presStyleLbl="revTx" presStyleIdx="2" presStyleCnt="6">
        <dgm:presLayoutVars>
          <dgm:chMax val="1"/>
          <dgm:chPref val="1"/>
        </dgm:presLayoutVars>
      </dgm:prSet>
      <dgm:spPr/>
    </dgm:pt>
    <dgm:pt modelId="{74431570-3F1F-4E6F-9A6F-F72D8A07E4A2}" type="pres">
      <dgm:prSet presAssocID="{9F17DBD5-E56C-4237-BFCE-E98184966587}" presName="sibTrans" presStyleLbl="sibTrans2D1" presStyleIdx="0" presStyleCnt="0"/>
      <dgm:spPr/>
    </dgm:pt>
    <dgm:pt modelId="{D577C8CD-266F-40F1-9DDB-11D514137561}" type="pres">
      <dgm:prSet presAssocID="{4023DB41-BEC9-4757-867B-52F0F912B2E8}" presName="compNode" presStyleCnt="0"/>
      <dgm:spPr/>
    </dgm:pt>
    <dgm:pt modelId="{1086A14A-ACF8-402B-A995-583C8C5BE056}" type="pres">
      <dgm:prSet presAssocID="{4023DB41-BEC9-4757-867B-52F0F912B2E8}" presName="iconBgRect" presStyleLbl="bgShp" presStyleIdx="3" presStyleCnt="6"/>
      <dgm:spPr/>
    </dgm:pt>
    <dgm:pt modelId="{C4D58E05-5B7C-4AB8-94B5-4B3E532F571E}" type="pres">
      <dgm:prSet presAssocID="{4023DB41-BEC9-4757-867B-52F0F912B2E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NA"/>
        </a:ext>
      </dgm:extLst>
    </dgm:pt>
    <dgm:pt modelId="{43AE72CB-EEF0-496D-9E11-31D407410A7A}" type="pres">
      <dgm:prSet presAssocID="{4023DB41-BEC9-4757-867B-52F0F912B2E8}" presName="spaceRect" presStyleCnt="0"/>
      <dgm:spPr/>
    </dgm:pt>
    <dgm:pt modelId="{BD0D11A2-AD96-4186-ADEF-614AC277FC5E}" type="pres">
      <dgm:prSet presAssocID="{4023DB41-BEC9-4757-867B-52F0F912B2E8}" presName="textRect" presStyleLbl="revTx" presStyleIdx="3" presStyleCnt="6">
        <dgm:presLayoutVars>
          <dgm:chMax val="1"/>
          <dgm:chPref val="1"/>
        </dgm:presLayoutVars>
      </dgm:prSet>
      <dgm:spPr/>
    </dgm:pt>
    <dgm:pt modelId="{D65B8958-1238-4D61-A9B7-6D244B43C731}" type="pres">
      <dgm:prSet presAssocID="{D549C3B4-981D-4A3C-92E1-6C11CC258357}" presName="sibTrans" presStyleLbl="sibTrans2D1" presStyleIdx="0" presStyleCnt="0"/>
      <dgm:spPr/>
    </dgm:pt>
    <dgm:pt modelId="{5FA74D3F-68F9-4D2A-8852-3B8AFA7DA7E3}" type="pres">
      <dgm:prSet presAssocID="{E0672559-F362-47D5-9EFB-23C9AE489BCF}" presName="compNode" presStyleCnt="0"/>
      <dgm:spPr/>
    </dgm:pt>
    <dgm:pt modelId="{A9FE8483-8862-4013-8B54-A105CD0A3D3F}" type="pres">
      <dgm:prSet presAssocID="{E0672559-F362-47D5-9EFB-23C9AE489BCF}" presName="iconBgRect" presStyleLbl="bgShp" presStyleIdx="4" presStyleCnt="6"/>
      <dgm:spPr/>
    </dgm:pt>
    <dgm:pt modelId="{4BD37046-4869-40A1-B8B4-51EDE82AEA13}" type="pres">
      <dgm:prSet presAssocID="{E0672559-F362-47D5-9EFB-23C9AE489BC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95FA00C8-CC84-4CA0-A1D9-808EB815ED6B}" type="pres">
      <dgm:prSet presAssocID="{E0672559-F362-47D5-9EFB-23C9AE489BCF}" presName="spaceRect" presStyleCnt="0"/>
      <dgm:spPr/>
    </dgm:pt>
    <dgm:pt modelId="{6B7670C1-B959-4863-89D0-394838166038}" type="pres">
      <dgm:prSet presAssocID="{E0672559-F362-47D5-9EFB-23C9AE489BCF}" presName="textRect" presStyleLbl="revTx" presStyleIdx="4" presStyleCnt="6">
        <dgm:presLayoutVars>
          <dgm:chMax val="1"/>
          <dgm:chPref val="1"/>
        </dgm:presLayoutVars>
      </dgm:prSet>
      <dgm:spPr/>
    </dgm:pt>
    <dgm:pt modelId="{717B671E-9560-4FE4-A1F8-59B0B49B298C}" type="pres">
      <dgm:prSet presAssocID="{9D46A3A9-1277-46CB-9CAA-A39913DC6776}" presName="sibTrans" presStyleLbl="sibTrans2D1" presStyleIdx="0" presStyleCnt="0"/>
      <dgm:spPr/>
    </dgm:pt>
    <dgm:pt modelId="{B73529F1-F5DF-4946-B504-36250A9747A7}" type="pres">
      <dgm:prSet presAssocID="{CE91D6D2-ADA8-4A82-AFC3-FEE94BD6F44A}" presName="compNode" presStyleCnt="0"/>
      <dgm:spPr/>
    </dgm:pt>
    <dgm:pt modelId="{118F7AB5-7180-4BCE-AE31-385626BBE719}" type="pres">
      <dgm:prSet presAssocID="{CE91D6D2-ADA8-4A82-AFC3-FEE94BD6F44A}" presName="iconBgRect" presStyleLbl="bgShp" presStyleIdx="5" presStyleCnt="6"/>
      <dgm:spPr/>
    </dgm:pt>
    <dgm:pt modelId="{23319F91-5BCF-4700-92C3-3C2DC3D2D600}" type="pres">
      <dgm:prSet presAssocID="{CE91D6D2-ADA8-4A82-AFC3-FEE94BD6F4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spital"/>
        </a:ext>
      </dgm:extLst>
    </dgm:pt>
    <dgm:pt modelId="{38E41A7E-A46B-4E70-A537-4CC9421D2A42}" type="pres">
      <dgm:prSet presAssocID="{CE91D6D2-ADA8-4A82-AFC3-FEE94BD6F44A}" presName="spaceRect" presStyleCnt="0"/>
      <dgm:spPr/>
    </dgm:pt>
    <dgm:pt modelId="{68A282DC-A598-49DB-8646-864AA6DD5941}" type="pres">
      <dgm:prSet presAssocID="{CE91D6D2-ADA8-4A82-AFC3-FEE94BD6F44A}" presName="textRect" presStyleLbl="revTx" presStyleIdx="5" presStyleCnt="6">
        <dgm:presLayoutVars>
          <dgm:chMax val="1"/>
          <dgm:chPref val="1"/>
        </dgm:presLayoutVars>
      </dgm:prSet>
      <dgm:spPr/>
    </dgm:pt>
  </dgm:ptLst>
  <dgm:cxnLst>
    <dgm:cxn modelId="{7F80FF01-4F65-4E76-A5EE-B84CE3516AAC}" type="presOf" srcId="{D53A912C-8F89-4D1E-8095-CB518BCC530C}" destId="{E255D41B-BB25-4B13-9DF7-5DBBDF5E30A3}" srcOrd="0" destOrd="0" presId="urn:microsoft.com/office/officeart/2018/2/layout/IconCircleList"/>
    <dgm:cxn modelId="{18952405-D19B-4F19-B9D2-CAE53A5AAA4F}" srcId="{CD24FFE9-91E4-48CC-89FB-3CF0E1136E82}" destId="{E0672559-F362-47D5-9EFB-23C9AE489BCF}" srcOrd="4" destOrd="0" parTransId="{37BAAB83-7666-488C-84D7-12CAE3F34F11}" sibTransId="{9D46A3A9-1277-46CB-9CAA-A39913DC6776}"/>
    <dgm:cxn modelId="{A7B9A31A-47FC-4749-B4F9-5468EAD1A617}" type="presOf" srcId="{83EB3830-6877-4CD3-8A6C-A8DAABEFC3F6}" destId="{9134B58F-45B7-4976-A3BE-FE3F9524ECB2}" srcOrd="0" destOrd="0" presId="urn:microsoft.com/office/officeart/2018/2/layout/IconCircleList"/>
    <dgm:cxn modelId="{DF598432-13D5-47A3-AD89-7138D81F0C23}" type="presOf" srcId="{4023DB41-BEC9-4757-867B-52F0F912B2E8}" destId="{BD0D11A2-AD96-4186-ADEF-614AC277FC5E}" srcOrd="0" destOrd="0" presId="urn:microsoft.com/office/officeart/2018/2/layout/IconCircleList"/>
    <dgm:cxn modelId="{E15F7C5B-D236-450F-8F49-5D7092C8E138}" type="presOf" srcId="{D549C3B4-981D-4A3C-92E1-6C11CC258357}" destId="{D65B8958-1238-4D61-A9B7-6D244B43C731}" srcOrd="0" destOrd="0" presId="urn:microsoft.com/office/officeart/2018/2/layout/IconCircleList"/>
    <dgm:cxn modelId="{132F305C-7647-4EB1-97F7-AC54291A1765}" srcId="{CD24FFE9-91E4-48CC-89FB-3CF0E1136E82}" destId="{CFF83E21-AABD-4053-884D-5B16E0188FCD}" srcOrd="1" destOrd="0" parTransId="{450E42CB-F206-44FB-B89D-0FBB7C76B79E}" sibTransId="{F1D2C372-CB30-4B42-BAB2-CD9849A7EA0D}"/>
    <dgm:cxn modelId="{00932261-D801-4DA1-81CA-776568BD855D}" type="presOf" srcId="{9D46A3A9-1277-46CB-9CAA-A39913DC6776}" destId="{717B671E-9560-4FE4-A1F8-59B0B49B298C}" srcOrd="0" destOrd="0" presId="urn:microsoft.com/office/officeart/2018/2/layout/IconCircleList"/>
    <dgm:cxn modelId="{E068F444-8C81-42CB-B4CD-D1BD8B3B7047}" type="presOf" srcId="{F1D2C372-CB30-4B42-BAB2-CD9849A7EA0D}" destId="{19B9D587-8B01-45B4-9AFB-FF4FCC5CF3D1}" srcOrd="0" destOrd="0" presId="urn:microsoft.com/office/officeart/2018/2/layout/IconCircleList"/>
    <dgm:cxn modelId="{39F5C367-35EA-4C69-BDE3-9CE5B6F04FA1}" type="presOf" srcId="{E0672559-F362-47D5-9EFB-23C9AE489BCF}" destId="{6B7670C1-B959-4863-89D0-394838166038}" srcOrd="0" destOrd="0" presId="urn:microsoft.com/office/officeart/2018/2/layout/IconCircleList"/>
    <dgm:cxn modelId="{630B446A-5707-4DB2-8846-F482515D3D8F}" srcId="{CD24FFE9-91E4-48CC-89FB-3CF0E1136E82}" destId="{4023DB41-BEC9-4757-867B-52F0F912B2E8}" srcOrd="3" destOrd="0" parTransId="{0CD09AD0-3607-49FB-A175-508C57DCB4C5}" sibTransId="{D549C3B4-981D-4A3C-92E1-6C11CC258357}"/>
    <dgm:cxn modelId="{E864D152-759D-4061-8EB4-E2E8114CA2F8}" type="presOf" srcId="{1B3377B9-D4D1-4C85-80FD-6497A1FE7ED9}" destId="{20E6E105-775F-4B19-A126-416B94DE9D3C}" srcOrd="0" destOrd="0" presId="urn:microsoft.com/office/officeart/2018/2/layout/IconCircleList"/>
    <dgm:cxn modelId="{B6EC6A84-0052-47D8-93DD-DD47C2ABD35F}" type="presOf" srcId="{CE91D6D2-ADA8-4A82-AFC3-FEE94BD6F44A}" destId="{68A282DC-A598-49DB-8646-864AA6DD5941}" srcOrd="0" destOrd="0" presId="urn:microsoft.com/office/officeart/2018/2/layout/IconCircleList"/>
    <dgm:cxn modelId="{0EB2CD8A-44C4-47C6-A0EE-E03F24D58DF3}" type="presOf" srcId="{9F17DBD5-E56C-4237-BFCE-E98184966587}" destId="{74431570-3F1F-4E6F-9A6F-F72D8A07E4A2}" srcOrd="0" destOrd="0" presId="urn:microsoft.com/office/officeart/2018/2/layout/IconCircleList"/>
    <dgm:cxn modelId="{4557D5AC-CA43-4A36-A71A-50D6174EDA65}" type="presOf" srcId="{CFF83E21-AABD-4053-884D-5B16E0188FCD}" destId="{91074FB5-A1CA-4F08-8514-C74B3B7DD705}" srcOrd="0" destOrd="0" presId="urn:microsoft.com/office/officeart/2018/2/layout/IconCircleList"/>
    <dgm:cxn modelId="{13D757BD-5E7B-4564-8EA0-4F319FF2B745}" srcId="{CD24FFE9-91E4-48CC-89FB-3CF0E1136E82}" destId="{83EB3830-6877-4CD3-8A6C-A8DAABEFC3F6}" srcOrd="0" destOrd="0" parTransId="{3AFA1028-595F-4585-86EC-CF1CA6585102}" sibTransId="{1B3377B9-D4D1-4C85-80FD-6497A1FE7ED9}"/>
    <dgm:cxn modelId="{B6B513D9-9563-427E-BDC3-1184404702EE}" srcId="{CD24FFE9-91E4-48CC-89FB-3CF0E1136E82}" destId="{D53A912C-8F89-4D1E-8095-CB518BCC530C}" srcOrd="2" destOrd="0" parTransId="{7D0D95D6-0B55-43DD-B8E7-66CD7943280B}" sibTransId="{9F17DBD5-E56C-4237-BFCE-E98184966587}"/>
    <dgm:cxn modelId="{A61487E2-A950-4B99-8143-1A345C8B8831}" type="presOf" srcId="{CD24FFE9-91E4-48CC-89FB-3CF0E1136E82}" destId="{B03B5C06-0633-4CB4-8F8F-FA2D9B6C2D6D}" srcOrd="0" destOrd="0" presId="urn:microsoft.com/office/officeart/2018/2/layout/IconCircleList"/>
    <dgm:cxn modelId="{376B3DE8-6505-4B54-9C1F-075DBECEDE00}" srcId="{CD24FFE9-91E4-48CC-89FB-3CF0E1136E82}" destId="{CE91D6D2-ADA8-4A82-AFC3-FEE94BD6F44A}" srcOrd="5" destOrd="0" parTransId="{C142EDCD-A3A3-427C-A357-4F2D1495567D}" sibTransId="{A99F1F22-20DE-4D58-9261-FAD706DBBC08}"/>
    <dgm:cxn modelId="{5ECF6598-ECCF-4D10-B1CC-8BF1E5A0D8F0}" type="presParOf" srcId="{B03B5C06-0633-4CB4-8F8F-FA2D9B6C2D6D}" destId="{15B39FAC-71B4-4955-87FA-0F4DCFAA9E26}" srcOrd="0" destOrd="0" presId="urn:microsoft.com/office/officeart/2018/2/layout/IconCircleList"/>
    <dgm:cxn modelId="{C1E87F72-AF19-47C7-8A85-18485ABE673D}" type="presParOf" srcId="{15B39FAC-71B4-4955-87FA-0F4DCFAA9E26}" destId="{E9939C97-0E41-4611-A784-B46A3071A480}" srcOrd="0" destOrd="0" presId="urn:microsoft.com/office/officeart/2018/2/layout/IconCircleList"/>
    <dgm:cxn modelId="{9CA3BADA-B2B1-47B2-9EC9-E54D3987D031}" type="presParOf" srcId="{E9939C97-0E41-4611-A784-B46A3071A480}" destId="{22A0D95A-91F1-4169-9D7E-8AB1DD8D2088}" srcOrd="0" destOrd="0" presId="urn:microsoft.com/office/officeart/2018/2/layout/IconCircleList"/>
    <dgm:cxn modelId="{4DC66D2A-F605-4E13-B08E-1BBF5695696D}" type="presParOf" srcId="{E9939C97-0E41-4611-A784-B46A3071A480}" destId="{695E3A16-7575-43CD-A2A9-9C8E61CD5700}" srcOrd="1" destOrd="0" presId="urn:microsoft.com/office/officeart/2018/2/layout/IconCircleList"/>
    <dgm:cxn modelId="{B93C08FF-656B-43BA-8CD5-279E1BF160BE}" type="presParOf" srcId="{E9939C97-0E41-4611-A784-B46A3071A480}" destId="{03F89084-3791-4B23-B5D1-7F7E301DF791}" srcOrd="2" destOrd="0" presId="urn:microsoft.com/office/officeart/2018/2/layout/IconCircleList"/>
    <dgm:cxn modelId="{3FC653F0-6419-4862-BFF2-915BA9268ED6}" type="presParOf" srcId="{E9939C97-0E41-4611-A784-B46A3071A480}" destId="{9134B58F-45B7-4976-A3BE-FE3F9524ECB2}" srcOrd="3" destOrd="0" presId="urn:microsoft.com/office/officeart/2018/2/layout/IconCircleList"/>
    <dgm:cxn modelId="{34336C44-7551-4AAC-954C-D10484FD7543}" type="presParOf" srcId="{15B39FAC-71B4-4955-87FA-0F4DCFAA9E26}" destId="{20E6E105-775F-4B19-A126-416B94DE9D3C}" srcOrd="1" destOrd="0" presId="urn:microsoft.com/office/officeart/2018/2/layout/IconCircleList"/>
    <dgm:cxn modelId="{92AED24A-9D01-4DF3-84EA-48C21B2F4138}" type="presParOf" srcId="{15B39FAC-71B4-4955-87FA-0F4DCFAA9E26}" destId="{EF30650C-F367-45C3-9EED-A26B7C738758}" srcOrd="2" destOrd="0" presId="urn:microsoft.com/office/officeart/2018/2/layout/IconCircleList"/>
    <dgm:cxn modelId="{ED8B8E87-E071-400F-98EF-A33E372D0A2A}" type="presParOf" srcId="{EF30650C-F367-45C3-9EED-A26B7C738758}" destId="{FB2ED093-B627-4A75-B0DA-553A848B10D4}" srcOrd="0" destOrd="0" presId="urn:microsoft.com/office/officeart/2018/2/layout/IconCircleList"/>
    <dgm:cxn modelId="{58B9B51E-56EE-44BD-ACB4-E887AE51E3BA}" type="presParOf" srcId="{EF30650C-F367-45C3-9EED-A26B7C738758}" destId="{80D4E7CC-9FF6-40F6-BA22-0038ADC4119D}" srcOrd="1" destOrd="0" presId="urn:microsoft.com/office/officeart/2018/2/layout/IconCircleList"/>
    <dgm:cxn modelId="{A36A9D1E-6BE8-4FBE-8C7F-B635217844EC}" type="presParOf" srcId="{EF30650C-F367-45C3-9EED-A26B7C738758}" destId="{E4887D99-D4BF-4A0B-B48F-51E27F1A28CE}" srcOrd="2" destOrd="0" presId="urn:microsoft.com/office/officeart/2018/2/layout/IconCircleList"/>
    <dgm:cxn modelId="{3EADE046-B34B-4528-BB59-1734EB85B13B}" type="presParOf" srcId="{EF30650C-F367-45C3-9EED-A26B7C738758}" destId="{91074FB5-A1CA-4F08-8514-C74B3B7DD705}" srcOrd="3" destOrd="0" presId="urn:microsoft.com/office/officeart/2018/2/layout/IconCircleList"/>
    <dgm:cxn modelId="{C0455022-7037-4EB4-B543-7B3F0FEE6542}" type="presParOf" srcId="{15B39FAC-71B4-4955-87FA-0F4DCFAA9E26}" destId="{19B9D587-8B01-45B4-9AFB-FF4FCC5CF3D1}" srcOrd="3" destOrd="0" presId="urn:microsoft.com/office/officeart/2018/2/layout/IconCircleList"/>
    <dgm:cxn modelId="{3E350EEF-7656-455E-95ED-FC7941F2BCC1}" type="presParOf" srcId="{15B39FAC-71B4-4955-87FA-0F4DCFAA9E26}" destId="{871416CB-01D0-45A9-ADCB-E005D6791F45}" srcOrd="4" destOrd="0" presId="urn:microsoft.com/office/officeart/2018/2/layout/IconCircleList"/>
    <dgm:cxn modelId="{07676471-8749-45DF-A5C1-EC108664D8F3}" type="presParOf" srcId="{871416CB-01D0-45A9-ADCB-E005D6791F45}" destId="{A7536C6E-CE17-4901-A9AA-2767E8557AC7}" srcOrd="0" destOrd="0" presId="urn:microsoft.com/office/officeart/2018/2/layout/IconCircleList"/>
    <dgm:cxn modelId="{AA86A598-49FB-48F8-87CB-5FBBB3138835}" type="presParOf" srcId="{871416CB-01D0-45A9-ADCB-E005D6791F45}" destId="{2AB708FE-D2FC-4C3D-B96E-A4A65195A1C4}" srcOrd="1" destOrd="0" presId="urn:microsoft.com/office/officeart/2018/2/layout/IconCircleList"/>
    <dgm:cxn modelId="{25D0DE01-2895-4DD4-ABC3-9256CBCC9B18}" type="presParOf" srcId="{871416CB-01D0-45A9-ADCB-E005D6791F45}" destId="{B42195C4-4636-4165-B918-F4967C41CCB4}" srcOrd="2" destOrd="0" presId="urn:microsoft.com/office/officeart/2018/2/layout/IconCircleList"/>
    <dgm:cxn modelId="{3698D459-6198-400A-A118-B5252BD613E4}" type="presParOf" srcId="{871416CB-01D0-45A9-ADCB-E005D6791F45}" destId="{E255D41B-BB25-4B13-9DF7-5DBBDF5E30A3}" srcOrd="3" destOrd="0" presId="urn:microsoft.com/office/officeart/2018/2/layout/IconCircleList"/>
    <dgm:cxn modelId="{6F54FB3B-8CF3-4B9F-A2CC-9B094A00EE7A}" type="presParOf" srcId="{15B39FAC-71B4-4955-87FA-0F4DCFAA9E26}" destId="{74431570-3F1F-4E6F-9A6F-F72D8A07E4A2}" srcOrd="5" destOrd="0" presId="urn:microsoft.com/office/officeart/2018/2/layout/IconCircleList"/>
    <dgm:cxn modelId="{098F67FE-DC08-49F2-A4BE-4A7EDF377017}" type="presParOf" srcId="{15B39FAC-71B4-4955-87FA-0F4DCFAA9E26}" destId="{D577C8CD-266F-40F1-9DDB-11D514137561}" srcOrd="6" destOrd="0" presId="urn:microsoft.com/office/officeart/2018/2/layout/IconCircleList"/>
    <dgm:cxn modelId="{94661090-6D24-4EC3-A838-FCDBC810A427}" type="presParOf" srcId="{D577C8CD-266F-40F1-9DDB-11D514137561}" destId="{1086A14A-ACF8-402B-A995-583C8C5BE056}" srcOrd="0" destOrd="0" presId="urn:microsoft.com/office/officeart/2018/2/layout/IconCircleList"/>
    <dgm:cxn modelId="{0AA11FA2-8FCE-4065-85F4-71EA401D7D95}" type="presParOf" srcId="{D577C8CD-266F-40F1-9DDB-11D514137561}" destId="{C4D58E05-5B7C-4AB8-94B5-4B3E532F571E}" srcOrd="1" destOrd="0" presId="urn:microsoft.com/office/officeart/2018/2/layout/IconCircleList"/>
    <dgm:cxn modelId="{177560CE-8B07-48B6-861E-0DDDD29C70D4}" type="presParOf" srcId="{D577C8CD-266F-40F1-9DDB-11D514137561}" destId="{43AE72CB-EEF0-496D-9E11-31D407410A7A}" srcOrd="2" destOrd="0" presId="urn:microsoft.com/office/officeart/2018/2/layout/IconCircleList"/>
    <dgm:cxn modelId="{C304C41C-1D6C-4773-BE6E-06105B5FD6C1}" type="presParOf" srcId="{D577C8CD-266F-40F1-9DDB-11D514137561}" destId="{BD0D11A2-AD96-4186-ADEF-614AC277FC5E}" srcOrd="3" destOrd="0" presId="urn:microsoft.com/office/officeart/2018/2/layout/IconCircleList"/>
    <dgm:cxn modelId="{0528871E-349E-4F3F-97B6-734AAB6C5274}" type="presParOf" srcId="{15B39FAC-71B4-4955-87FA-0F4DCFAA9E26}" destId="{D65B8958-1238-4D61-A9B7-6D244B43C731}" srcOrd="7" destOrd="0" presId="urn:microsoft.com/office/officeart/2018/2/layout/IconCircleList"/>
    <dgm:cxn modelId="{C9D10E2D-E180-4C65-ACCA-619E20D190C4}" type="presParOf" srcId="{15B39FAC-71B4-4955-87FA-0F4DCFAA9E26}" destId="{5FA74D3F-68F9-4D2A-8852-3B8AFA7DA7E3}" srcOrd="8" destOrd="0" presId="urn:microsoft.com/office/officeart/2018/2/layout/IconCircleList"/>
    <dgm:cxn modelId="{03B3666D-BF16-4EB4-AB58-5CC9BA0DF36B}" type="presParOf" srcId="{5FA74D3F-68F9-4D2A-8852-3B8AFA7DA7E3}" destId="{A9FE8483-8862-4013-8B54-A105CD0A3D3F}" srcOrd="0" destOrd="0" presId="urn:microsoft.com/office/officeart/2018/2/layout/IconCircleList"/>
    <dgm:cxn modelId="{C6A89B24-A5FF-4702-9CC6-F67BD2C964E4}" type="presParOf" srcId="{5FA74D3F-68F9-4D2A-8852-3B8AFA7DA7E3}" destId="{4BD37046-4869-40A1-B8B4-51EDE82AEA13}" srcOrd="1" destOrd="0" presId="urn:microsoft.com/office/officeart/2018/2/layout/IconCircleList"/>
    <dgm:cxn modelId="{5DCDBB5C-7218-4C9B-B2FB-8D4DA91804E9}" type="presParOf" srcId="{5FA74D3F-68F9-4D2A-8852-3B8AFA7DA7E3}" destId="{95FA00C8-CC84-4CA0-A1D9-808EB815ED6B}" srcOrd="2" destOrd="0" presId="urn:microsoft.com/office/officeart/2018/2/layout/IconCircleList"/>
    <dgm:cxn modelId="{93362354-4FFB-451E-ACEB-E6E35779DDAC}" type="presParOf" srcId="{5FA74D3F-68F9-4D2A-8852-3B8AFA7DA7E3}" destId="{6B7670C1-B959-4863-89D0-394838166038}" srcOrd="3" destOrd="0" presId="urn:microsoft.com/office/officeart/2018/2/layout/IconCircleList"/>
    <dgm:cxn modelId="{F67EBB6E-357F-4FDF-BD0C-C353C2D8BB01}" type="presParOf" srcId="{15B39FAC-71B4-4955-87FA-0F4DCFAA9E26}" destId="{717B671E-9560-4FE4-A1F8-59B0B49B298C}" srcOrd="9" destOrd="0" presId="urn:microsoft.com/office/officeart/2018/2/layout/IconCircleList"/>
    <dgm:cxn modelId="{6237D601-D607-4F86-A7DA-D5682FDF942B}" type="presParOf" srcId="{15B39FAC-71B4-4955-87FA-0F4DCFAA9E26}" destId="{B73529F1-F5DF-4946-B504-36250A9747A7}" srcOrd="10" destOrd="0" presId="urn:microsoft.com/office/officeart/2018/2/layout/IconCircleList"/>
    <dgm:cxn modelId="{7564B944-CE60-4324-92D5-4444B8CA8B0B}" type="presParOf" srcId="{B73529F1-F5DF-4946-B504-36250A9747A7}" destId="{118F7AB5-7180-4BCE-AE31-385626BBE719}" srcOrd="0" destOrd="0" presId="urn:microsoft.com/office/officeart/2018/2/layout/IconCircleList"/>
    <dgm:cxn modelId="{BB02F27B-C807-45CA-9726-6176E6E57720}" type="presParOf" srcId="{B73529F1-F5DF-4946-B504-36250A9747A7}" destId="{23319F91-5BCF-4700-92C3-3C2DC3D2D600}" srcOrd="1" destOrd="0" presId="urn:microsoft.com/office/officeart/2018/2/layout/IconCircleList"/>
    <dgm:cxn modelId="{3D1C2233-1D98-4790-ABF7-1E276A02DD82}" type="presParOf" srcId="{B73529F1-F5DF-4946-B504-36250A9747A7}" destId="{38E41A7E-A46B-4E70-A537-4CC9421D2A42}" srcOrd="2" destOrd="0" presId="urn:microsoft.com/office/officeart/2018/2/layout/IconCircleList"/>
    <dgm:cxn modelId="{69ACBAF9-845C-47C8-A4F6-E540F144994B}" type="presParOf" srcId="{B73529F1-F5DF-4946-B504-36250A9747A7}" destId="{68A282DC-A598-49DB-8646-864AA6DD594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9D601-4BE4-406F-B85C-C89E75113BC4}">
      <dsp:nvSpPr>
        <dsp:cNvPr id="0" name=""/>
        <dsp:cNvSpPr/>
      </dsp:nvSpPr>
      <dsp:spPr>
        <a:xfrm>
          <a:off x="0" y="2121"/>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5B260-6F1F-4516-B7B3-DDE3D361DC9C}">
      <dsp:nvSpPr>
        <dsp:cNvPr id="0" name=""/>
        <dsp:cNvSpPr/>
      </dsp:nvSpPr>
      <dsp:spPr>
        <a:xfrm>
          <a:off x="325236" y="244032"/>
          <a:ext cx="591338" cy="5913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1B74F-C3C6-4386-870F-99C8CD19CE1E}">
      <dsp:nvSpPr>
        <dsp:cNvPr id="0" name=""/>
        <dsp:cNvSpPr/>
      </dsp:nvSpPr>
      <dsp:spPr>
        <a:xfrm>
          <a:off x="1241811" y="2121"/>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622300">
            <a:lnSpc>
              <a:spcPct val="100000"/>
            </a:lnSpc>
            <a:spcBef>
              <a:spcPct val="0"/>
            </a:spcBef>
            <a:spcAft>
              <a:spcPct val="35000"/>
            </a:spcAft>
            <a:buNone/>
          </a:pPr>
          <a:r>
            <a:rPr lang="en-US" sz="1400" kern="1200"/>
            <a:t>To evaluate SCRuB's ability to handle well-to-well leakage in human-derived samples, researchers processed samples from four different body sites (stool, skin, saliva, and vagina) alongside extraction controls.</a:t>
          </a:r>
        </a:p>
      </dsp:txBody>
      <dsp:txXfrm>
        <a:off x="1241811" y="2121"/>
        <a:ext cx="5974604" cy="1075161"/>
      </dsp:txXfrm>
    </dsp:sp>
    <dsp:sp modelId="{2691CA69-89D6-47BE-85B3-DA5987CAC25A}">
      <dsp:nvSpPr>
        <dsp:cNvPr id="0" name=""/>
        <dsp:cNvSpPr/>
      </dsp:nvSpPr>
      <dsp:spPr>
        <a:xfrm>
          <a:off x="0" y="1346073"/>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47494-48C9-49AB-8AD7-D6F2B35C252F}">
      <dsp:nvSpPr>
        <dsp:cNvPr id="0" name=""/>
        <dsp:cNvSpPr/>
      </dsp:nvSpPr>
      <dsp:spPr>
        <a:xfrm>
          <a:off x="325236" y="1587984"/>
          <a:ext cx="591338" cy="5913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276029-2BB4-4121-B08D-EB29962A77B5}">
      <dsp:nvSpPr>
        <dsp:cNvPr id="0" name=""/>
        <dsp:cNvSpPr/>
      </dsp:nvSpPr>
      <dsp:spPr>
        <a:xfrm>
          <a:off x="1241811" y="1346073"/>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622300">
            <a:lnSpc>
              <a:spcPct val="100000"/>
            </a:lnSpc>
            <a:spcBef>
              <a:spcPct val="0"/>
            </a:spcBef>
            <a:spcAft>
              <a:spcPct val="35000"/>
            </a:spcAft>
            <a:buNone/>
          </a:pPr>
          <a:r>
            <a:rPr lang="en-US" sz="1400" kern="1200"/>
            <a:t>Visualizations before decontamination revealed clustering of controls with nearby samples, indicating substantial leakage. </a:t>
          </a:r>
        </a:p>
      </dsp:txBody>
      <dsp:txXfrm>
        <a:off x="1241811" y="1346073"/>
        <a:ext cx="5974604" cy="1075161"/>
      </dsp:txXfrm>
    </dsp:sp>
    <dsp:sp modelId="{04AB48B3-DD79-4B75-965C-B041124B7590}">
      <dsp:nvSpPr>
        <dsp:cNvPr id="0" name=""/>
        <dsp:cNvSpPr/>
      </dsp:nvSpPr>
      <dsp:spPr>
        <a:xfrm>
          <a:off x="0" y="2690025"/>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A9984-89BD-429F-BA2A-B09EFF9F255D}">
      <dsp:nvSpPr>
        <dsp:cNvPr id="0" name=""/>
        <dsp:cNvSpPr/>
      </dsp:nvSpPr>
      <dsp:spPr>
        <a:xfrm>
          <a:off x="325236" y="2931936"/>
          <a:ext cx="591338" cy="5913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81DA6D-BA9B-4A21-8AD4-A6EDC1A3710A}">
      <dsp:nvSpPr>
        <dsp:cNvPr id="0" name=""/>
        <dsp:cNvSpPr/>
      </dsp:nvSpPr>
      <dsp:spPr>
        <a:xfrm>
          <a:off x="1241811" y="2690025"/>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622300">
            <a:lnSpc>
              <a:spcPct val="100000"/>
            </a:lnSpc>
            <a:spcBef>
              <a:spcPct val="0"/>
            </a:spcBef>
            <a:spcAft>
              <a:spcPct val="35000"/>
            </a:spcAft>
            <a:buNone/>
          </a:pPr>
          <a:r>
            <a:rPr lang="en-US" sz="1400" kern="1200" dirty="0"/>
            <a:t>After decontamination with </a:t>
          </a:r>
          <a:r>
            <a:rPr lang="en-US" sz="1400" kern="1200" dirty="0" err="1"/>
            <a:t>SCRuB</a:t>
          </a:r>
          <a:r>
            <a:rPr lang="en-US" sz="1400" kern="1200" dirty="0"/>
            <a:t>, the contamination source was correctly identified, with the controls clustering independently from the biological samples, demonstrating </a:t>
          </a:r>
          <a:r>
            <a:rPr lang="en-US" sz="1400" kern="1200" dirty="0" err="1"/>
            <a:t>SCRuB's</a:t>
          </a:r>
          <a:r>
            <a:rPr lang="en-US" sz="1400" kern="1200" dirty="0"/>
            <a:t> ability to handle leakage. </a:t>
          </a:r>
        </a:p>
      </dsp:txBody>
      <dsp:txXfrm>
        <a:off x="1241811" y="2690025"/>
        <a:ext cx="5974604" cy="1075161"/>
      </dsp:txXfrm>
    </dsp:sp>
    <dsp:sp modelId="{20E20C77-2349-4528-BF9A-56FB25DB4F06}">
      <dsp:nvSpPr>
        <dsp:cNvPr id="0" name=""/>
        <dsp:cNvSpPr/>
      </dsp:nvSpPr>
      <dsp:spPr>
        <a:xfrm>
          <a:off x="0" y="4033977"/>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2B65C0-C7D4-4CB1-BDAD-6AEC26876418}">
      <dsp:nvSpPr>
        <dsp:cNvPr id="0" name=""/>
        <dsp:cNvSpPr/>
      </dsp:nvSpPr>
      <dsp:spPr>
        <a:xfrm>
          <a:off x="325236" y="4275888"/>
          <a:ext cx="591338" cy="5913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79BFA-8896-46D7-9068-818912D2FA92}">
      <dsp:nvSpPr>
        <dsp:cNvPr id="0" name=""/>
        <dsp:cNvSpPr/>
      </dsp:nvSpPr>
      <dsp:spPr>
        <a:xfrm>
          <a:off x="1241811" y="4033977"/>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622300">
            <a:lnSpc>
              <a:spcPct val="100000"/>
            </a:lnSpc>
            <a:spcBef>
              <a:spcPct val="0"/>
            </a:spcBef>
            <a:spcAft>
              <a:spcPct val="35000"/>
            </a:spcAft>
            <a:buNone/>
          </a:pPr>
          <a:r>
            <a:rPr lang="en-US" sz="1400" kern="1200"/>
            <a:t>Overall, SCRuB showed superior decontamination performance, correctly handling leakage and leading to higher consistency between replicates of human-derived samples</a:t>
          </a:r>
        </a:p>
      </dsp:txBody>
      <dsp:txXfrm>
        <a:off x="1241811" y="4033977"/>
        <a:ext cx="5974604" cy="1075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B9D15-96EC-4FBA-9002-9331619FCE89}">
      <dsp:nvSpPr>
        <dsp:cNvPr id="0" name=""/>
        <dsp:cNvSpPr/>
      </dsp:nvSpPr>
      <dsp:spPr>
        <a:xfrm>
          <a:off x="0" y="3332"/>
          <a:ext cx="10363200" cy="7298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6F316-B7BB-4398-8E5E-611F3F470D0D}">
      <dsp:nvSpPr>
        <dsp:cNvPr id="0" name=""/>
        <dsp:cNvSpPr/>
      </dsp:nvSpPr>
      <dsp:spPr>
        <a:xfrm>
          <a:off x="220793" y="167558"/>
          <a:ext cx="401835" cy="4014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9C8D6C-DD32-493B-ABBD-C538CC19C86D}">
      <dsp:nvSpPr>
        <dsp:cNvPr id="0" name=""/>
        <dsp:cNvSpPr/>
      </dsp:nvSpPr>
      <dsp:spPr>
        <a:xfrm>
          <a:off x="843422" y="3332"/>
          <a:ext cx="9494231" cy="775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75" tIns="82075" rIns="82075" bIns="82075" numCol="1" spcCol="1270" anchor="ctr" anchorCtr="0">
          <a:noAutofit/>
        </a:bodyPr>
        <a:lstStyle/>
        <a:p>
          <a:pPr marL="0" lvl="0" indent="0" algn="l" defTabSz="622300">
            <a:lnSpc>
              <a:spcPct val="100000"/>
            </a:lnSpc>
            <a:spcBef>
              <a:spcPct val="0"/>
            </a:spcBef>
            <a:spcAft>
              <a:spcPct val="35000"/>
            </a:spcAft>
            <a:buNone/>
          </a:pPr>
          <a:r>
            <a:rPr lang="en-US" sz="1400" kern="1200"/>
            <a:t>SCRuB was tested for its ability to improve melanoma classification by analyzing microbial data from plasma samples using metagenomic sequencing.</a:t>
          </a:r>
        </a:p>
      </dsp:txBody>
      <dsp:txXfrm>
        <a:off x="843422" y="3332"/>
        <a:ext cx="9494231" cy="775514"/>
      </dsp:txXfrm>
    </dsp:sp>
    <dsp:sp modelId="{5FAED2BC-CC78-46F0-9339-147A11140223}">
      <dsp:nvSpPr>
        <dsp:cNvPr id="0" name=""/>
        <dsp:cNvSpPr/>
      </dsp:nvSpPr>
      <dsp:spPr>
        <a:xfrm>
          <a:off x="0" y="972724"/>
          <a:ext cx="10363200" cy="7298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324684-BA8C-4B60-BF4B-8FFA1F2F6136}">
      <dsp:nvSpPr>
        <dsp:cNvPr id="0" name=""/>
        <dsp:cNvSpPr/>
      </dsp:nvSpPr>
      <dsp:spPr>
        <a:xfrm>
          <a:off x="220793" y="1136951"/>
          <a:ext cx="401835" cy="4014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179F4-FE02-42FD-9077-9223F2F327CE}">
      <dsp:nvSpPr>
        <dsp:cNvPr id="0" name=""/>
        <dsp:cNvSpPr/>
      </dsp:nvSpPr>
      <dsp:spPr>
        <a:xfrm>
          <a:off x="843422" y="972724"/>
          <a:ext cx="9494231" cy="775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75" tIns="82075" rIns="82075" bIns="82075" numCol="1" spcCol="1270" anchor="ctr" anchorCtr="0">
          <a:noAutofit/>
        </a:bodyPr>
        <a:lstStyle/>
        <a:p>
          <a:pPr marL="0" lvl="0" indent="0" algn="l" defTabSz="622300">
            <a:lnSpc>
              <a:spcPct val="100000"/>
            </a:lnSpc>
            <a:spcBef>
              <a:spcPct val="0"/>
            </a:spcBef>
            <a:spcAft>
              <a:spcPct val="35000"/>
            </a:spcAft>
            <a:buNone/>
          </a:pPr>
          <a:r>
            <a:rPr lang="en-US" sz="1400" kern="1200" dirty="0"/>
            <a:t>In comparison to other decontamination methods, </a:t>
          </a:r>
          <a:r>
            <a:rPr lang="en-US" sz="1400" kern="1200" dirty="0" err="1"/>
            <a:t>SCRuB</a:t>
          </a:r>
          <a:r>
            <a:rPr lang="en-US" sz="1400" kern="1200" dirty="0"/>
            <a:t> demonstrated the highest predictive accuracy for melanoma, achieving an area under the receiver operating characteristic curve (AUROC) of 0.92, significantly better than alternatives like </a:t>
          </a:r>
          <a:r>
            <a:rPr lang="en-US" sz="1400" kern="1200" dirty="0" err="1"/>
            <a:t>decontam</a:t>
          </a:r>
          <a:r>
            <a:rPr lang="en-US" sz="1400" kern="1200" dirty="0"/>
            <a:t> and </a:t>
          </a:r>
          <a:r>
            <a:rPr lang="en-US" sz="1400" kern="1200" dirty="0" err="1"/>
            <a:t>microDecon</a:t>
          </a:r>
          <a:r>
            <a:rPr lang="en-US" sz="1400" kern="1200" dirty="0"/>
            <a:t>.</a:t>
          </a:r>
        </a:p>
      </dsp:txBody>
      <dsp:txXfrm>
        <a:off x="843422" y="972724"/>
        <a:ext cx="9494231" cy="775514"/>
      </dsp:txXfrm>
    </dsp:sp>
    <dsp:sp modelId="{60CCDC59-FBE0-4C2E-BBB6-434AF21D626E}">
      <dsp:nvSpPr>
        <dsp:cNvPr id="0" name=""/>
        <dsp:cNvSpPr/>
      </dsp:nvSpPr>
      <dsp:spPr>
        <a:xfrm>
          <a:off x="0" y="1942117"/>
          <a:ext cx="10363200" cy="7298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34459-3838-454D-A8F8-06BB41E88C35}">
      <dsp:nvSpPr>
        <dsp:cNvPr id="0" name=""/>
        <dsp:cNvSpPr/>
      </dsp:nvSpPr>
      <dsp:spPr>
        <a:xfrm>
          <a:off x="220793" y="2106344"/>
          <a:ext cx="401835" cy="4014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F281AB-94CE-4643-8165-7CCE6805B5D0}">
      <dsp:nvSpPr>
        <dsp:cNvPr id="0" name=""/>
        <dsp:cNvSpPr/>
      </dsp:nvSpPr>
      <dsp:spPr>
        <a:xfrm>
          <a:off x="843422" y="1942117"/>
          <a:ext cx="9494231" cy="775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75" tIns="82075" rIns="82075" bIns="82075" numCol="1" spcCol="1270" anchor="ctr" anchorCtr="0">
          <a:noAutofit/>
        </a:bodyPr>
        <a:lstStyle/>
        <a:p>
          <a:pPr marL="0" lvl="0" indent="0" algn="l" defTabSz="622300">
            <a:lnSpc>
              <a:spcPct val="100000"/>
            </a:lnSpc>
            <a:spcBef>
              <a:spcPct val="0"/>
            </a:spcBef>
            <a:spcAft>
              <a:spcPct val="35000"/>
            </a:spcAft>
            <a:buNone/>
          </a:pPr>
          <a:r>
            <a:rPr lang="en-US" sz="1400" kern="1200"/>
            <a:t>SCRuB was further tested on tumor microbiome data from melanoma patients, showing superior performance in predicting responses to immune checkpoint inhibitor therapy, maintaining high alpha diversity and minimizing the removal of true biological signals.</a:t>
          </a:r>
        </a:p>
      </dsp:txBody>
      <dsp:txXfrm>
        <a:off x="843422" y="1942117"/>
        <a:ext cx="9494231" cy="775514"/>
      </dsp:txXfrm>
    </dsp:sp>
    <dsp:sp modelId="{2444B0C5-6A13-438B-AAE0-D92C2D9F0792}">
      <dsp:nvSpPr>
        <dsp:cNvPr id="0" name=""/>
        <dsp:cNvSpPr/>
      </dsp:nvSpPr>
      <dsp:spPr>
        <a:xfrm>
          <a:off x="0" y="2911510"/>
          <a:ext cx="10363200" cy="7298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A6DD-D73B-4C83-8485-BA99A781644A}">
      <dsp:nvSpPr>
        <dsp:cNvPr id="0" name=""/>
        <dsp:cNvSpPr/>
      </dsp:nvSpPr>
      <dsp:spPr>
        <a:xfrm>
          <a:off x="220793" y="3075737"/>
          <a:ext cx="401835" cy="4014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A74AB-2541-4EDF-B761-2CB6EC22C543}">
      <dsp:nvSpPr>
        <dsp:cNvPr id="0" name=""/>
        <dsp:cNvSpPr/>
      </dsp:nvSpPr>
      <dsp:spPr>
        <a:xfrm>
          <a:off x="843422" y="2911510"/>
          <a:ext cx="9494231" cy="775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75" tIns="82075" rIns="82075" bIns="82075" numCol="1" spcCol="1270" anchor="ctr" anchorCtr="0">
          <a:noAutofit/>
        </a:bodyPr>
        <a:lstStyle/>
        <a:p>
          <a:pPr marL="0" lvl="0" indent="0" algn="l" defTabSz="622300">
            <a:lnSpc>
              <a:spcPct val="100000"/>
            </a:lnSpc>
            <a:spcBef>
              <a:spcPct val="0"/>
            </a:spcBef>
            <a:spcAft>
              <a:spcPct val="35000"/>
            </a:spcAft>
            <a:buNone/>
          </a:pPr>
          <a:r>
            <a:rPr lang="en-US" sz="1400" kern="1200" dirty="0"/>
            <a:t>In a challenging cross-cohort setting, where melanoma samples from one center were used to predict outcomes in a different center, </a:t>
          </a:r>
          <a:r>
            <a:rPr lang="en-US" sz="1400" kern="1200" dirty="0" err="1"/>
            <a:t>SCRuB</a:t>
          </a:r>
          <a:r>
            <a:rPr lang="en-US" sz="1400" kern="1200" dirty="0"/>
            <a:t> showed strong predictive power (AUROC 0.84), outperforming other methods, proving its effectiveness in clinical applications across different datasets and contamination sources.</a:t>
          </a:r>
        </a:p>
      </dsp:txBody>
      <dsp:txXfrm>
        <a:off x="843422" y="2911510"/>
        <a:ext cx="9494231" cy="775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C3596-857A-45BF-94B6-05F2E2F13A2A}">
      <dsp:nvSpPr>
        <dsp:cNvPr id="0" name=""/>
        <dsp:cNvSpPr/>
      </dsp:nvSpPr>
      <dsp:spPr>
        <a:xfrm>
          <a:off x="194507" y="684011"/>
          <a:ext cx="910382" cy="9103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04861-2F24-4A6C-8EC0-74A4DBCD95E6}">
      <dsp:nvSpPr>
        <dsp:cNvPr id="0" name=""/>
        <dsp:cNvSpPr/>
      </dsp:nvSpPr>
      <dsp:spPr>
        <a:xfrm>
          <a:off x="385688" y="875192"/>
          <a:ext cx="528021" cy="528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E582A-02D9-424A-AC3D-1259E2251FEC}">
      <dsp:nvSpPr>
        <dsp:cNvPr id="0" name=""/>
        <dsp:cNvSpPr/>
      </dsp:nvSpPr>
      <dsp:spPr>
        <a:xfrm>
          <a:off x="1299972" y="684011"/>
          <a:ext cx="2145901" cy="91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Improves microbiome data analysis by more accurately identifying and removing contamination compared to existing methods.</a:t>
          </a:r>
        </a:p>
      </dsp:txBody>
      <dsp:txXfrm>
        <a:off x="1299972" y="684011"/>
        <a:ext cx="2145901" cy="910382"/>
      </dsp:txXfrm>
    </dsp:sp>
    <dsp:sp modelId="{286514FE-71B9-47EC-8B17-C961F9DC0FA3}">
      <dsp:nvSpPr>
        <dsp:cNvPr id="0" name=""/>
        <dsp:cNvSpPr/>
      </dsp:nvSpPr>
      <dsp:spPr>
        <a:xfrm>
          <a:off x="3819781" y="684011"/>
          <a:ext cx="910382" cy="9103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F7F8B-524C-4F8F-8292-08B48151EEC8}">
      <dsp:nvSpPr>
        <dsp:cNvPr id="0" name=""/>
        <dsp:cNvSpPr/>
      </dsp:nvSpPr>
      <dsp:spPr>
        <a:xfrm>
          <a:off x="4010961" y="875192"/>
          <a:ext cx="528021" cy="528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278E9-0120-4EAF-99FA-6F9203566FD0}">
      <dsp:nvSpPr>
        <dsp:cNvPr id="0" name=""/>
        <dsp:cNvSpPr/>
      </dsp:nvSpPr>
      <dsp:spPr>
        <a:xfrm>
          <a:off x="4925245" y="684011"/>
          <a:ext cx="2145901" cy="91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Handles well-to-well leakage effectively, preserving true biological signals that other decontamination methods often misclassify as contamination.</a:t>
          </a:r>
        </a:p>
      </dsp:txBody>
      <dsp:txXfrm>
        <a:off x="4925245" y="684011"/>
        <a:ext cx="2145901" cy="910382"/>
      </dsp:txXfrm>
    </dsp:sp>
    <dsp:sp modelId="{05544A9A-76F3-428E-A9B1-735425624E70}">
      <dsp:nvSpPr>
        <dsp:cNvPr id="0" name=""/>
        <dsp:cNvSpPr/>
      </dsp:nvSpPr>
      <dsp:spPr>
        <a:xfrm>
          <a:off x="7445054" y="684011"/>
          <a:ext cx="910382" cy="9103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9E92C-9427-451C-ADDC-C84FAD64688C}">
      <dsp:nvSpPr>
        <dsp:cNvPr id="0" name=""/>
        <dsp:cNvSpPr/>
      </dsp:nvSpPr>
      <dsp:spPr>
        <a:xfrm>
          <a:off x="7636234" y="875192"/>
          <a:ext cx="528021" cy="5280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BD2D5-4462-4B75-BEA5-768342E2F5D8}">
      <dsp:nvSpPr>
        <dsp:cNvPr id="0" name=""/>
        <dsp:cNvSpPr/>
      </dsp:nvSpPr>
      <dsp:spPr>
        <a:xfrm>
          <a:off x="8550518" y="684011"/>
          <a:ext cx="2145901" cy="91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Enhances cancer phenotype predictions, particularly for melanoma, demonstrating significantly higher accuracy in classifying patients and predicting treatment responses.</a:t>
          </a:r>
        </a:p>
      </dsp:txBody>
      <dsp:txXfrm>
        <a:off x="8550518" y="684011"/>
        <a:ext cx="2145901" cy="910382"/>
      </dsp:txXfrm>
    </dsp:sp>
    <dsp:sp modelId="{68761F81-9A1D-4B33-81B2-F52F644983E9}">
      <dsp:nvSpPr>
        <dsp:cNvPr id="0" name=""/>
        <dsp:cNvSpPr/>
      </dsp:nvSpPr>
      <dsp:spPr>
        <a:xfrm>
          <a:off x="194507" y="2247519"/>
          <a:ext cx="910382" cy="9103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18B34-3E66-4D17-BFE2-35DEBC4B948B}">
      <dsp:nvSpPr>
        <dsp:cNvPr id="0" name=""/>
        <dsp:cNvSpPr/>
      </dsp:nvSpPr>
      <dsp:spPr>
        <a:xfrm>
          <a:off x="385688" y="2438700"/>
          <a:ext cx="528021" cy="5280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F5F53-334C-4401-89EC-E6D63586C631}">
      <dsp:nvSpPr>
        <dsp:cNvPr id="0" name=""/>
        <dsp:cNvSpPr/>
      </dsp:nvSpPr>
      <dsp:spPr>
        <a:xfrm>
          <a:off x="1299972" y="2247519"/>
          <a:ext cx="2145901" cy="91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Outperforms alternative methods across multiple ecosystems, data types, and contamination scenarios, showing broader utility in both clinical and environmental microbiome studies.</a:t>
          </a:r>
        </a:p>
      </dsp:txBody>
      <dsp:txXfrm>
        <a:off x="1299972" y="2247519"/>
        <a:ext cx="2145901" cy="910382"/>
      </dsp:txXfrm>
    </dsp:sp>
    <dsp:sp modelId="{51CB69D0-1ABF-4B2E-A96E-B1274B0DA359}">
      <dsp:nvSpPr>
        <dsp:cNvPr id="0" name=""/>
        <dsp:cNvSpPr/>
      </dsp:nvSpPr>
      <dsp:spPr>
        <a:xfrm>
          <a:off x="3819781" y="2247519"/>
          <a:ext cx="910382" cy="9103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0D8BD-4503-4CC9-AFE3-D32BE3B52927}">
      <dsp:nvSpPr>
        <dsp:cNvPr id="0" name=""/>
        <dsp:cNvSpPr/>
      </dsp:nvSpPr>
      <dsp:spPr>
        <a:xfrm>
          <a:off x="4010961" y="2438700"/>
          <a:ext cx="528021" cy="5280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98FB9-8164-4119-8A8F-DCB7C48E165B}">
      <dsp:nvSpPr>
        <dsp:cNvPr id="0" name=""/>
        <dsp:cNvSpPr/>
      </dsp:nvSpPr>
      <dsp:spPr>
        <a:xfrm>
          <a:off x="4925245" y="2247519"/>
          <a:ext cx="2145901" cy="91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Maintains higher biological diversity in decontaminated samples, making it more effective in revealing key biological signals that other methods may mask.</a:t>
          </a:r>
        </a:p>
      </dsp:txBody>
      <dsp:txXfrm>
        <a:off x="4925245" y="2247519"/>
        <a:ext cx="2145901" cy="910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331FA-8290-421D-A7FE-EE03AB71760D}">
      <dsp:nvSpPr>
        <dsp:cNvPr id="0" name=""/>
        <dsp:cNvSpPr/>
      </dsp:nvSpPr>
      <dsp:spPr>
        <a:xfrm>
          <a:off x="0" y="3236"/>
          <a:ext cx="10890928" cy="10204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E8720-4E3B-4D3E-9592-35535CF0E36C}">
      <dsp:nvSpPr>
        <dsp:cNvPr id="0" name=""/>
        <dsp:cNvSpPr/>
      </dsp:nvSpPr>
      <dsp:spPr>
        <a:xfrm>
          <a:off x="308694" y="232843"/>
          <a:ext cx="561811" cy="5612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D1759-5E42-49F2-BCDA-3985EC8E53EA}">
      <dsp:nvSpPr>
        <dsp:cNvPr id="0" name=""/>
        <dsp:cNvSpPr/>
      </dsp:nvSpPr>
      <dsp:spPr>
        <a:xfrm>
          <a:off x="1179200" y="3236"/>
          <a:ext cx="9665526" cy="102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06" tIns="108106" rIns="108106" bIns="108106" numCol="1" spcCol="1270" anchor="ctr" anchorCtr="0">
          <a:noAutofit/>
        </a:bodyPr>
        <a:lstStyle/>
        <a:p>
          <a:pPr marL="0" lvl="0" indent="0" algn="l" defTabSz="622300">
            <a:lnSpc>
              <a:spcPct val="100000"/>
            </a:lnSpc>
            <a:spcBef>
              <a:spcPct val="0"/>
            </a:spcBef>
            <a:spcAft>
              <a:spcPct val="35000"/>
            </a:spcAft>
            <a:buNone/>
          </a:pPr>
          <a:r>
            <a:rPr lang="en-US" sz="1400" kern="1200" dirty="0"/>
            <a:t>Dependence on detailed metadata: </a:t>
          </a:r>
          <a:r>
            <a:rPr lang="en-US" sz="1400" kern="1200" dirty="0" err="1"/>
            <a:t>SCRuB’s</a:t>
          </a:r>
          <a:r>
            <a:rPr lang="en-US" sz="1400" kern="1200" dirty="0"/>
            <a:t> ability to handle well-to-well leakage requires access to detailed technical metadata, such as the spatial location of samples during processing, which may not always be available.-Computational complexity: The probabilistic model used by </a:t>
          </a:r>
          <a:r>
            <a:rPr lang="en-US" sz="1400" kern="1200" dirty="0" err="1"/>
            <a:t>SCRuB</a:t>
          </a:r>
          <a:r>
            <a:rPr lang="en-US" sz="1400" kern="1200" dirty="0"/>
            <a:t> might be more computationally intensive compared to simpler decontamination methods, potentially limiting its use in very large datasets.</a:t>
          </a:r>
        </a:p>
      </dsp:txBody>
      <dsp:txXfrm>
        <a:off x="1179200" y="3236"/>
        <a:ext cx="9665526" cy="1021475"/>
      </dsp:txXfrm>
    </dsp:sp>
    <dsp:sp modelId="{C574E52A-6474-4DC3-B9D3-5B3936EE0B75}">
      <dsp:nvSpPr>
        <dsp:cNvPr id="0" name=""/>
        <dsp:cNvSpPr/>
      </dsp:nvSpPr>
      <dsp:spPr>
        <a:xfrm>
          <a:off x="0" y="1272342"/>
          <a:ext cx="10890928" cy="10204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AFD6D-B5C5-4DD6-BFF2-A04F8E59680B}">
      <dsp:nvSpPr>
        <dsp:cNvPr id="0" name=""/>
        <dsp:cNvSpPr/>
      </dsp:nvSpPr>
      <dsp:spPr>
        <a:xfrm>
          <a:off x="308694" y="1501949"/>
          <a:ext cx="561811" cy="5612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3A01A-4A4B-41D1-9444-65051CD7EC65}">
      <dsp:nvSpPr>
        <dsp:cNvPr id="0" name=""/>
        <dsp:cNvSpPr/>
      </dsp:nvSpPr>
      <dsp:spPr>
        <a:xfrm>
          <a:off x="1179200" y="1272342"/>
          <a:ext cx="9665526" cy="102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06" tIns="108106" rIns="108106" bIns="108106" numCol="1" spcCol="1270" anchor="ctr" anchorCtr="0">
          <a:noAutofit/>
        </a:bodyPr>
        <a:lstStyle/>
        <a:p>
          <a:pPr marL="0" lvl="0" indent="0" algn="l" defTabSz="622300">
            <a:lnSpc>
              <a:spcPct val="100000"/>
            </a:lnSpc>
            <a:spcBef>
              <a:spcPct val="0"/>
            </a:spcBef>
            <a:spcAft>
              <a:spcPct val="35000"/>
            </a:spcAft>
            <a:buNone/>
          </a:pPr>
          <a:r>
            <a:rPr lang="en-US" sz="1400" kern="1200"/>
            <a:t>Performance in extreme scenario: Although SCRuB generally outperforms other methods, its effectiveness may be reduced in cases of very high contamination levels or unusual contamination patterns.</a:t>
          </a:r>
        </a:p>
      </dsp:txBody>
      <dsp:txXfrm>
        <a:off x="1179200" y="1272342"/>
        <a:ext cx="9665526" cy="1021475"/>
      </dsp:txXfrm>
    </dsp:sp>
    <dsp:sp modelId="{A6F1560F-9D22-4A26-B32C-1EB82DF71BC2}">
      <dsp:nvSpPr>
        <dsp:cNvPr id="0" name=""/>
        <dsp:cNvSpPr/>
      </dsp:nvSpPr>
      <dsp:spPr>
        <a:xfrm>
          <a:off x="0" y="2541448"/>
          <a:ext cx="10890928" cy="10204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FB50D-0C56-4497-9E78-1035968A53DB}">
      <dsp:nvSpPr>
        <dsp:cNvPr id="0" name=""/>
        <dsp:cNvSpPr/>
      </dsp:nvSpPr>
      <dsp:spPr>
        <a:xfrm>
          <a:off x="308694" y="2771055"/>
          <a:ext cx="561811" cy="5612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B8193-56FD-43A9-8AE7-11B25F4E1F2B}">
      <dsp:nvSpPr>
        <dsp:cNvPr id="0" name=""/>
        <dsp:cNvSpPr/>
      </dsp:nvSpPr>
      <dsp:spPr>
        <a:xfrm>
          <a:off x="1179200" y="2541448"/>
          <a:ext cx="9665526" cy="102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06" tIns="108106" rIns="108106" bIns="108106" numCol="1" spcCol="1270" anchor="ctr" anchorCtr="0">
          <a:noAutofit/>
        </a:bodyPr>
        <a:lstStyle/>
        <a:p>
          <a:pPr marL="0" lvl="0" indent="0" algn="l" defTabSz="622300">
            <a:lnSpc>
              <a:spcPct val="100000"/>
            </a:lnSpc>
            <a:spcBef>
              <a:spcPct val="0"/>
            </a:spcBef>
            <a:spcAft>
              <a:spcPct val="35000"/>
            </a:spcAft>
            <a:buNone/>
          </a:pPr>
          <a:r>
            <a:rPr lang="en-US" sz="1400" kern="1200"/>
            <a:t>Applicability to non-microbiome studies: SCRuB’s current framework is designed for microbiome data, so its use outside of this domain may require significant adaptation or may not be directly applicable.</a:t>
          </a:r>
        </a:p>
      </dsp:txBody>
      <dsp:txXfrm>
        <a:off x="1179200" y="2541448"/>
        <a:ext cx="9665526" cy="1021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0D95A-91F1-4169-9D7E-8AB1DD8D2088}">
      <dsp:nvSpPr>
        <dsp:cNvPr id="0" name=""/>
        <dsp:cNvSpPr/>
      </dsp:nvSpPr>
      <dsp:spPr>
        <a:xfrm>
          <a:off x="37178" y="754432"/>
          <a:ext cx="891912" cy="8919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5E3A16-7575-43CD-A2A9-9C8E61CD5700}">
      <dsp:nvSpPr>
        <dsp:cNvPr id="0" name=""/>
        <dsp:cNvSpPr/>
      </dsp:nvSpPr>
      <dsp:spPr>
        <a:xfrm>
          <a:off x="224480" y="941733"/>
          <a:ext cx="517308" cy="517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4B58F-45B7-4976-A3BE-FE3F9524ECB2}">
      <dsp:nvSpPr>
        <dsp:cNvPr id="0" name=""/>
        <dsp:cNvSpPr/>
      </dsp:nvSpPr>
      <dsp:spPr>
        <a:xfrm>
          <a:off x="1120214" y="754432"/>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Expansion to non-microbiome studies: Future research could explore adapting SCRuB's probabilistic contamination removal model to other types of sequencing data, such as transcriptomics or proteomics.</a:t>
          </a:r>
        </a:p>
      </dsp:txBody>
      <dsp:txXfrm>
        <a:off x="1120214" y="754432"/>
        <a:ext cx="2102364" cy="891912"/>
      </dsp:txXfrm>
    </dsp:sp>
    <dsp:sp modelId="{FB2ED093-B627-4A75-B0DA-553A848B10D4}">
      <dsp:nvSpPr>
        <dsp:cNvPr id="0" name=""/>
        <dsp:cNvSpPr/>
      </dsp:nvSpPr>
      <dsp:spPr>
        <a:xfrm>
          <a:off x="3588900" y="754432"/>
          <a:ext cx="891912" cy="8919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4E7CC-9FF6-40F6-BA22-0038ADC4119D}">
      <dsp:nvSpPr>
        <dsp:cNvPr id="0" name=""/>
        <dsp:cNvSpPr/>
      </dsp:nvSpPr>
      <dsp:spPr>
        <a:xfrm>
          <a:off x="3776201" y="941733"/>
          <a:ext cx="517308" cy="517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074FB5-A1CA-4F08-8514-C74B3B7DD705}">
      <dsp:nvSpPr>
        <dsp:cNvPr id="0" name=""/>
        <dsp:cNvSpPr/>
      </dsp:nvSpPr>
      <dsp:spPr>
        <a:xfrm>
          <a:off x="4671935" y="754432"/>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Optimization for larger datasets: Investigating more computationally efficient versions of SCRuB could make it more accessible for analyzing very large datasets, such as those generated in large-scale population studies.</a:t>
          </a:r>
        </a:p>
      </dsp:txBody>
      <dsp:txXfrm>
        <a:off x="4671935" y="754432"/>
        <a:ext cx="2102364" cy="891912"/>
      </dsp:txXfrm>
    </dsp:sp>
    <dsp:sp modelId="{A7536C6E-CE17-4901-A9AA-2767E8557AC7}">
      <dsp:nvSpPr>
        <dsp:cNvPr id="0" name=""/>
        <dsp:cNvSpPr/>
      </dsp:nvSpPr>
      <dsp:spPr>
        <a:xfrm>
          <a:off x="7140621" y="754432"/>
          <a:ext cx="891912" cy="8919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708FE-D2FC-4C3D-B96E-A4A65195A1C4}">
      <dsp:nvSpPr>
        <dsp:cNvPr id="0" name=""/>
        <dsp:cNvSpPr/>
      </dsp:nvSpPr>
      <dsp:spPr>
        <a:xfrm>
          <a:off x="7327922" y="941733"/>
          <a:ext cx="517308" cy="517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55D41B-BB25-4B13-9DF7-5DBBDF5E30A3}">
      <dsp:nvSpPr>
        <dsp:cNvPr id="0" name=""/>
        <dsp:cNvSpPr/>
      </dsp:nvSpPr>
      <dsp:spPr>
        <a:xfrm>
          <a:off x="8223657" y="754432"/>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Integration with other decontamination methods: Future work could explore combining SCRuB with other tools to create a hybrid approach that addresses specific limitations in certain types of contamination scenarios.</a:t>
          </a:r>
        </a:p>
      </dsp:txBody>
      <dsp:txXfrm>
        <a:off x="8223657" y="754432"/>
        <a:ext cx="2102364" cy="891912"/>
      </dsp:txXfrm>
    </dsp:sp>
    <dsp:sp modelId="{1086A14A-ACF8-402B-A995-583C8C5BE056}">
      <dsp:nvSpPr>
        <dsp:cNvPr id="0" name=""/>
        <dsp:cNvSpPr/>
      </dsp:nvSpPr>
      <dsp:spPr>
        <a:xfrm>
          <a:off x="37178" y="2320749"/>
          <a:ext cx="891912" cy="89191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D58E05-5B7C-4AB8-94B5-4B3E532F571E}">
      <dsp:nvSpPr>
        <dsp:cNvPr id="0" name=""/>
        <dsp:cNvSpPr/>
      </dsp:nvSpPr>
      <dsp:spPr>
        <a:xfrm>
          <a:off x="224480" y="2508051"/>
          <a:ext cx="517308" cy="517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D11A2-AD96-4186-ADEF-614AC277FC5E}">
      <dsp:nvSpPr>
        <dsp:cNvPr id="0" name=""/>
        <dsp:cNvSpPr/>
      </dsp:nvSpPr>
      <dsp:spPr>
        <a:xfrm>
          <a:off x="1120214" y="2320749"/>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Application in diverse environments: Researchers could apply SCRuB to various fields, such as environmental microbiome research (e.g., soil, marine ecosystems) or forensic microbiology, to assess its broader utility and refine its methods for different contexts.</a:t>
          </a:r>
        </a:p>
      </dsp:txBody>
      <dsp:txXfrm>
        <a:off x="1120214" y="2320749"/>
        <a:ext cx="2102364" cy="891912"/>
      </dsp:txXfrm>
    </dsp:sp>
    <dsp:sp modelId="{A9FE8483-8862-4013-8B54-A105CD0A3D3F}">
      <dsp:nvSpPr>
        <dsp:cNvPr id="0" name=""/>
        <dsp:cNvSpPr/>
      </dsp:nvSpPr>
      <dsp:spPr>
        <a:xfrm>
          <a:off x="3588900" y="2320749"/>
          <a:ext cx="891912" cy="89191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37046-4869-40A1-B8B4-51EDE82AEA13}">
      <dsp:nvSpPr>
        <dsp:cNvPr id="0" name=""/>
        <dsp:cNvSpPr/>
      </dsp:nvSpPr>
      <dsp:spPr>
        <a:xfrm>
          <a:off x="3776201" y="2508051"/>
          <a:ext cx="517308" cy="517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670C1-B959-4863-89D0-394838166038}">
      <dsp:nvSpPr>
        <dsp:cNvPr id="0" name=""/>
        <dsp:cNvSpPr/>
      </dsp:nvSpPr>
      <dsp:spPr>
        <a:xfrm>
          <a:off x="4671936" y="2320749"/>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Improvement in handling extreme contamination: Developing enhanced versions of SCRuB that perform better in cases of extremely high or unusual contamination could improve its robustness in a wider range of experimental settings.</a:t>
          </a:r>
        </a:p>
      </dsp:txBody>
      <dsp:txXfrm>
        <a:off x="4671936" y="2320749"/>
        <a:ext cx="2102364" cy="891912"/>
      </dsp:txXfrm>
    </dsp:sp>
    <dsp:sp modelId="{118F7AB5-7180-4BCE-AE31-385626BBE719}">
      <dsp:nvSpPr>
        <dsp:cNvPr id="0" name=""/>
        <dsp:cNvSpPr/>
      </dsp:nvSpPr>
      <dsp:spPr>
        <a:xfrm>
          <a:off x="7140621" y="2320749"/>
          <a:ext cx="891912" cy="8919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19F91-5BCF-4700-92C3-3C2DC3D2D600}">
      <dsp:nvSpPr>
        <dsp:cNvPr id="0" name=""/>
        <dsp:cNvSpPr/>
      </dsp:nvSpPr>
      <dsp:spPr>
        <a:xfrm>
          <a:off x="7327922" y="2508051"/>
          <a:ext cx="517308" cy="517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282DC-A598-49DB-8646-864AA6DD5941}">
      <dsp:nvSpPr>
        <dsp:cNvPr id="0" name=""/>
        <dsp:cNvSpPr/>
      </dsp:nvSpPr>
      <dsp:spPr>
        <a:xfrm>
          <a:off x="8223657" y="2320749"/>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Clinical applications: Future studies could explore using SCRuB for real-time clinical diagnostics, such as improving the accuracy of microbial analysis in liquid biopsies or tissue samples for disease detection and treatment monitoring.</a:t>
          </a:r>
        </a:p>
      </dsp:txBody>
      <dsp:txXfrm>
        <a:off x="8223657" y="2320749"/>
        <a:ext cx="2102364" cy="8919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780CF-4249-4617-B9B3-D2B991C897A0}"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91040-6E6B-46CF-AEE2-B3687BD82B2C}" type="slidenum">
              <a:rPr lang="en-US" smtClean="0"/>
              <a:t>‹#›</a:t>
            </a:fld>
            <a:endParaRPr lang="en-US"/>
          </a:p>
        </p:txBody>
      </p:sp>
    </p:spTree>
    <p:extLst>
      <p:ext uri="{BB962C8B-B14F-4D97-AF65-F5344CB8AC3E}">
        <p14:creationId xmlns:p14="http://schemas.microsoft.com/office/powerpoint/2010/main" val="313508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91040-6E6B-46CF-AEE2-B3687BD82B2C}" type="slidenum">
              <a:rPr lang="en-US" smtClean="0"/>
              <a:t>13</a:t>
            </a:fld>
            <a:endParaRPr lang="en-US"/>
          </a:p>
        </p:txBody>
      </p:sp>
    </p:spTree>
    <p:extLst>
      <p:ext uri="{BB962C8B-B14F-4D97-AF65-F5344CB8AC3E}">
        <p14:creationId xmlns:p14="http://schemas.microsoft.com/office/powerpoint/2010/main" val="203413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2050042-1FC9-4123-AC13-ED97A37DBC77}" type="datetime1">
              <a:rPr lang="en-US" smtClean="0"/>
              <a:t>11/5/2024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419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734FDA2A-3C4D-40C9-8AD8-E5991608A0C7}" type="datetime1">
              <a:rPr lang="en-US" smtClean="0"/>
              <a:t>11/5/2024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2996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CAAC5A5E-F6BA-4547-8B56-7188443E233F}" type="datetime1">
              <a:rPr lang="en-US" smtClean="0"/>
              <a:t>11/5/2024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0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8CEA8AE4-7498-4957-8184-87D9E5BCD00E}" type="datetime1">
              <a:rPr lang="en-US" smtClean="0"/>
              <a:t>11/5/2024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4601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3729D0F-E178-492B-899C-9A4B77C57FE5}" type="datetime1">
              <a:rPr lang="en-US" smtClean="0"/>
              <a:t>11/5/2024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5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BE17795A-E9D6-4112-A2CD-53E9050507CE}" type="datetime1">
              <a:rPr lang="en-US" smtClean="0"/>
              <a:t>11/5/2024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441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C7125396-AD6F-49F5-81E4-91992A0EFE1E}" type="datetime1">
              <a:rPr lang="en-US" smtClean="0"/>
              <a:t>11/5/2024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2622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1CD8437A-A317-442D-85EF-6192C761CCCB}" type="datetime1">
              <a:rPr lang="en-US" smtClean="0"/>
              <a:t>11/5/2024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6288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718B9252-8ECB-445A-8322-108E0DF33049}" type="datetime1">
              <a:rPr lang="en-US" smtClean="0"/>
              <a:t>11/5/2024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4562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6309EB45-3367-4DA5-8D75-31E7123B3F58}" type="datetime1">
              <a:rPr lang="en-US" smtClean="0"/>
              <a:t>11/5/2024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217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C842F2A-CA0F-488E-997C-550F5E33A714}" type="datetime1">
              <a:rPr lang="en-US" smtClean="0"/>
              <a:t>11/5/2024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1278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8578EFE5-7B64-46F3-A34C-486A23DC7CAC}" type="datetime1">
              <a:rPr lang="en-US" smtClean="0"/>
              <a:t>11/5/2024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80691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hyperlink" Target="https://nam02.safelinks.protection.outlook.com/?url=https%3A%2F%2Fdoi.org%2F10.1038%2Fs41587-023-01696-w&amp;data=05%7C02%7Cja283468%40ucf.edu%7C449d282c407d40a9baeb08dcec826c85%7Cbb932f15ef3842ba91fcf3c59d5dd1f1%7C0%7C0%7C638645292103527126%7CUnknown%7CTWFpbGZsb3d8eyJWIjoiMC4wLjAwMDAiLCJQIjoiV2luMzIiLCJBTiI6Ik1haWwiLCJXVCI6Mn0%3D%7C0%7C%7C%7C&amp;sdata=YrGva4Ohyiz546R2WdFld5pI8%2FTxFUtra6ZwShGMEu8%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document&#10;&#10;Description automatically generated">
            <a:extLst>
              <a:ext uri="{FF2B5EF4-FFF2-40B4-BE49-F238E27FC236}">
                <a16:creationId xmlns:a16="http://schemas.microsoft.com/office/drawing/2014/main" id="{07EBB2AF-09FA-51A2-E761-4EF6405665A7}"/>
              </a:ext>
            </a:extLst>
          </p:cNvPr>
          <p:cNvPicPr>
            <a:picLocks noChangeAspect="1"/>
          </p:cNvPicPr>
          <p:nvPr/>
        </p:nvPicPr>
        <p:blipFill>
          <a:blip r:embed="rId2">
            <a:extLst>
              <a:ext uri="{28A0092B-C50C-407E-A947-70E740481C1C}">
                <a14:useLocalDpi xmlns:a14="http://schemas.microsoft.com/office/drawing/2010/main" val="0"/>
              </a:ext>
            </a:extLst>
          </a:blip>
          <a:srcRect l="23761" r="19389"/>
          <a:stretch/>
        </p:blipFill>
        <p:spPr>
          <a:xfrm>
            <a:off x="20" y="10"/>
            <a:ext cx="6931132" cy="6857990"/>
          </a:xfrm>
          <a:prstGeom prst="rect">
            <a:avLst/>
          </a:prstGeom>
        </p:spPr>
      </p:pic>
      <p:sp>
        <p:nvSpPr>
          <p:cNvPr id="2" name="Title 1">
            <a:extLst>
              <a:ext uri="{FF2B5EF4-FFF2-40B4-BE49-F238E27FC236}">
                <a16:creationId xmlns:a16="http://schemas.microsoft.com/office/drawing/2014/main" id="{AF86EB56-571D-09F1-1A50-F539F9EE3800}"/>
              </a:ext>
            </a:extLst>
          </p:cNvPr>
          <p:cNvSpPr>
            <a:spLocks noGrp="1"/>
          </p:cNvSpPr>
          <p:nvPr>
            <p:ph type="ctrTitle"/>
          </p:nvPr>
        </p:nvSpPr>
        <p:spPr>
          <a:xfrm>
            <a:off x="6931152" y="1032764"/>
            <a:ext cx="5260828" cy="2225341"/>
          </a:xfrm>
        </p:spPr>
        <p:txBody>
          <a:bodyPr anchor="b">
            <a:normAutofit/>
          </a:bodyPr>
          <a:lstStyle/>
          <a:p>
            <a:pPr>
              <a:lnSpc>
                <a:spcPct val="90000"/>
              </a:lnSpc>
            </a:pPr>
            <a:r>
              <a:rPr lang="en-US" sz="4500" dirty="0"/>
              <a:t>Using </a:t>
            </a:r>
            <a:r>
              <a:rPr lang="en-US" sz="4500" dirty="0" err="1"/>
              <a:t>SCRuB</a:t>
            </a:r>
            <a:r>
              <a:rPr lang="en-US" sz="4500" dirty="0"/>
              <a:t> to Reduce Noise in Microbiome Data</a:t>
            </a:r>
          </a:p>
        </p:txBody>
      </p:sp>
      <p:sp>
        <p:nvSpPr>
          <p:cNvPr id="3" name="Subtitle 2">
            <a:extLst>
              <a:ext uri="{FF2B5EF4-FFF2-40B4-BE49-F238E27FC236}">
                <a16:creationId xmlns:a16="http://schemas.microsoft.com/office/drawing/2014/main" id="{0E29B84F-4871-5B51-74C0-D5CA19443E1F}"/>
              </a:ext>
            </a:extLst>
          </p:cNvPr>
          <p:cNvSpPr>
            <a:spLocks noGrp="1"/>
          </p:cNvSpPr>
          <p:nvPr>
            <p:ph type="subTitle" idx="1"/>
          </p:nvPr>
        </p:nvSpPr>
        <p:spPr>
          <a:xfrm>
            <a:off x="7535756" y="5046281"/>
            <a:ext cx="4308672" cy="1172408"/>
          </a:xfrm>
        </p:spPr>
        <p:txBody>
          <a:bodyPr anchor="t">
            <a:normAutofit/>
          </a:bodyPr>
          <a:lstStyle/>
          <a:p>
            <a:r>
              <a:rPr lang="en-US" dirty="0"/>
              <a:t>Presented by Jacob Woodard</a:t>
            </a:r>
          </a:p>
        </p:txBody>
      </p:sp>
      <p:cxnSp>
        <p:nvCxnSpPr>
          <p:cNvPr id="17" name="Straight Connector 16">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C005B58-5AFA-5A4C-B6F3-3748D66DC452}"/>
              </a:ext>
            </a:extLst>
          </p:cNvPr>
          <p:cNvSpPr>
            <a:spLocks noGrp="1"/>
          </p:cNvSpPr>
          <p:nvPr>
            <p:ph type="sldNum" sz="quarter" idx="12"/>
          </p:nvPr>
        </p:nvSpPr>
        <p:spPr/>
        <p:txBody>
          <a:bodyPr/>
          <a:lstStyle/>
          <a:p>
            <a:fld id="{70C12960-6E85-460F-B6E3-5B82CB31AF3D}" type="slidenum">
              <a:rPr lang="en-US" smtClean="0"/>
              <a:t>1</a:t>
            </a:fld>
            <a:endParaRPr lang="en-US"/>
          </a:p>
        </p:txBody>
      </p:sp>
    </p:spTree>
    <p:extLst>
      <p:ext uri="{BB962C8B-B14F-4D97-AF65-F5344CB8AC3E}">
        <p14:creationId xmlns:p14="http://schemas.microsoft.com/office/powerpoint/2010/main" val="274345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D37B50-47B8-4244-3956-E522A2FD952D}"/>
              </a:ext>
            </a:extLst>
          </p:cNvPr>
          <p:cNvSpPr>
            <a:spLocks noGrp="1"/>
          </p:cNvSpPr>
          <p:nvPr>
            <p:ph type="title"/>
          </p:nvPr>
        </p:nvSpPr>
        <p:spPr>
          <a:xfrm>
            <a:off x="332510" y="914399"/>
            <a:ext cx="3308158" cy="4160520"/>
          </a:xfrm>
        </p:spPr>
        <p:txBody>
          <a:bodyPr anchor="t">
            <a:normAutofit/>
          </a:bodyPr>
          <a:lstStyle/>
          <a:p>
            <a:r>
              <a:rPr lang="en-US" sz="3300" dirty="0"/>
              <a:t>Human Samples Contamination</a:t>
            </a:r>
          </a:p>
        </p:txBody>
      </p:sp>
      <p:cxnSp>
        <p:nvCxnSpPr>
          <p:cNvPr id="22" name="Straight Connector 21">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E9CB6BD8-A09C-4D81-025A-A70A3FF69FC8}"/>
              </a:ext>
            </a:extLst>
          </p:cNvPr>
          <p:cNvGraphicFramePr>
            <a:graphicFrameLocks noGrp="1"/>
          </p:cNvGraphicFramePr>
          <p:nvPr>
            <p:ph idx="1"/>
            <p:extLst>
              <p:ext uri="{D42A27DB-BD31-4B8C-83A1-F6EECF244321}">
                <p14:modId xmlns:p14="http://schemas.microsoft.com/office/powerpoint/2010/main" val="558380807"/>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15F69F8-D101-D460-FCF5-998603F52F68}"/>
              </a:ext>
            </a:extLst>
          </p:cNvPr>
          <p:cNvSpPr>
            <a:spLocks noGrp="1"/>
          </p:cNvSpPr>
          <p:nvPr>
            <p:ph type="sldNum" sz="quarter" idx="12"/>
          </p:nvPr>
        </p:nvSpPr>
        <p:spPr/>
        <p:txBody>
          <a:bodyPr/>
          <a:lstStyle/>
          <a:p>
            <a:fld id="{70C12960-6E85-460F-B6E3-5B82CB31AF3D}" type="slidenum">
              <a:rPr lang="en-US" smtClean="0"/>
              <a:t>10</a:t>
            </a:fld>
            <a:endParaRPr lang="en-US"/>
          </a:p>
        </p:txBody>
      </p:sp>
    </p:spTree>
    <p:extLst>
      <p:ext uri="{BB962C8B-B14F-4D97-AF65-F5344CB8AC3E}">
        <p14:creationId xmlns:p14="http://schemas.microsoft.com/office/powerpoint/2010/main" val="114968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6BD1-2394-3CF6-FA83-CC34AF1D907A}"/>
              </a:ext>
            </a:extLst>
          </p:cNvPr>
          <p:cNvSpPr>
            <a:spLocks noGrp="1"/>
          </p:cNvSpPr>
          <p:nvPr>
            <p:ph type="title"/>
          </p:nvPr>
        </p:nvSpPr>
        <p:spPr/>
        <p:txBody>
          <a:bodyPr/>
          <a:lstStyle/>
          <a:p>
            <a:r>
              <a:rPr lang="en-US" dirty="0"/>
              <a:t>Experiment 1</a:t>
            </a:r>
          </a:p>
        </p:txBody>
      </p:sp>
      <p:pic>
        <p:nvPicPr>
          <p:cNvPr id="5" name="Content Placeholder 4" descr="A screenshot of a computer&#10;&#10;Description automatically generated">
            <a:extLst>
              <a:ext uri="{FF2B5EF4-FFF2-40B4-BE49-F238E27FC236}">
                <a16:creationId xmlns:a16="http://schemas.microsoft.com/office/drawing/2014/main" id="{6A101374-C8BF-7C4D-CE80-58FF57E927A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346" t="6344" r="30603" b="78026"/>
          <a:stretch/>
        </p:blipFill>
        <p:spPr>
          <a:xfrm>
            <a:off x="808180" y="2112360"/>
            <a:ext cx="10958945" cy="2976876"/>
          </a:xfrm>
        </p:spPr>
      </p:pic>
      <p:pic>
        <p:nvPicPr>
          <p:cNvPr id="7" name="Picture 6" descr="A screenshot of a computer&#10;&#10;Description automatically generated">
            <a:extLst>
              <a:ext uri="{FF2B5EF4-FFF2-40B4-BE49-F238E27FC236}">
                <a16:creationId xmlns:a16="http://schemas.microsoft.com/office/drawing/2014/main" id="{7BFE5EC2-FCDA-A624-BAA3-33660362B2C0}"/>
              </a:ext>
            </a:extLst>
          </p:cNvPr>
          <p:cNvPicPr>
            <a:picLocks noChangeAspect="1"/>
          </p:cNvPicPr>
          <p:nvPr/>
        </p:nvPicPr>
        <p:blipFill>
          <a:blip r:embed="rId2">
            <a:extLst>
              <a:ext uri="{28A0092B-C50C-407E-A947-70E740481C1C}">
                <a14:useLocalDpi xmlns:a14="http://schemas.microsoft.com/office/drawing/2010/main" val="0"/>
              </a:ext>
            </a:extLst>
          </a:blip>
          <a:srcRect l="31591" t="21684" r="57575" b="68350"/>
          <a:stretch/>
        </p:blipFill>
        <p:spPr>
          <a:xfrm>
            <a:off x="1648692" y="4981173"/>
            <a:ext cx="1625600" cy="1439025"/>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64F796A-5724-321C-641B-A167BDBF533D}"/>
              </a:ext>
            </a:extLst>
          </p:cNvPr>
          <p:cNvPicPr>
            <a:picLocks noChangeAspect="1"/>
          </p:cNvPicPr>
          <p:nvPr/>
        </p:nvPicPr>
        <p:blipFill>
          <a:blip r:embed="rId2">
            <a:extLst>
              <a:ext uri="{28A0092B-C50C-407E-A947-70E740481C1C}">
                <a14:useLocalDpi xmlns:a14="http://schemas.microsoft.com/office/drawing/2010/main" val="0"/>
              </a:ext>
            </a:extLst>
          </a:blip>
          <a:srcRect l="42273" t="22083" r="30605" b="72249"/>
          <a:stretch/>
        </p:blipFill>
        <p:spPr>
          <a:xfrm>
            <a:off x="5721631" y="5486398"/>
            <a:ext cx="4244405" cy="749992"/>
          </a:xfrm>
          <a:prstGeom prst="rect">
            <a:avLst/>
          </a:prstGeom>
        </p:spPr>
      </p:pic>
      <p:sp>
        <p:nvSpPr>
          <p:cNvPr id="3" name="Slide Number Placeholder 2">
            <a:extLst>
              <a:ext uri="{FF2B5EF4-FFF2-40B4-BE49-F238E27FC236}">
                <a16:creationId xmlns:a16="http://schemas.microsoft.com/office/drawing/2014/main" id="{C228CA5C-BD29-3ACE-BA9B-AE93F95BAD2F}"/>
              </a:ext>
            </a:extLst>
          </p:cNvPr>
          <p:cNvSpPr>
            <a:spLocks noGrp="1"/>
          </p:cNvSpPr>
          <p:nvPr>
            <p:ph type="sldNum" sz="quarter" idx="12"/>
          </p:nvPr>
        </p:nvSpPr>
        <p:spPr/>
        <p:txBody>
          <a:bodyPr/>
          <a:lstStyle/>
          <a:p>
            <a:fld id="{70C12960-6E85-460F-B6E3-5B82CB31AF3D}" type="slidenum">
              <a:rPr lang="en-US" smtClean="0"/>
              <a:t>11</a:t>
            </a:fld>
            <a:endParaRPr lang="en-US"/>
          </a:p>
        </p:txBody>
      </p:sp>
    </p:spTree>
    <p:extLst>
      <p:ext uri="{BB962C8B-B14F-4D97-AF65-F5344CB8AC3E}">
        <p14:creationId xmlns:p14="http://schemas.microsoft.com/office/powerpoint/2010/main" val="23556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684A-2EAF-B835-1CB7-C205884FCFD5}"/>
              </a:ext>
            </a:extLst>
          </p:cNvPr>
          <p:cNvSpPr>
            <a:spLocks noGrp="1"/>
          </p:cNvSpPr>
          <p:nvPr>
            <p:ph type="title"/>
          </p:nvPr>
        </p:nvSpPr>
        <p:spPr/>
        <p:txBody>
          <a:bodyPr/>
          <a:lstStyle/>
          <a:p>
            <a:r>
              <a:rPr lang="en-US" dirty="0"/>
              <a:t>Experiment 2</a:t>
            </a:r>
          </a:p>
        </p:txBody>
      </p:sp>
      <p:pic>
        <p:nvPicPr>
          <p:cNvPr id="5" name="Content Placeholder 4" descr="A screenshot of a computer&#10;&#10;Description automatically generated">
            <a:extLst>
              <a:ext uri="{FF2B5EF4-FFF2-40B4-BE49-F238E27FC236}">
                <a16:creationId xmlns:a16="http://schemas.microsoft.com/office/drawing/2014/main" id="{E269C127-FF04-135F-7151-9429332C9B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2440" t="28200" r="31915" b="44600"/>
          <a:stretch/>
        </p:blipFill>
        <p:spPr>
          <a:xfrm>
            <a:off x="5652656" y="1182254"/>
            <a:ext cx="5899266" cy="4858327"/>
          </a:xfrm>
        </p:spPr>
      </p:pic>
      <p:pic>
        <p:nvPicPr>
          <p:cNvPr id="7" name="Picture 6" descr="A screenshot of a computer&#10;&#10;Description automatically generated">
            <a:extLst>
              <a:ext uri="{FF2B5EF4-FFF2-40B4-BE49-F238E27FC236}">
                <a16:creationId xmlns:a16="http://schemas.microsoft.com/office/drawing/2014/main" id="{FB21BF74-6A58-0E61-02DF-272CE946FB70}"/>
              </a:ext>
            </a:extLst>
          </p:cNvPr>
          <p:cNvPicPr>
            <a:picLocks noChangeAspect="1"/>
          </p:cNvPicPr>
          <p:nvPr/>
        </p:nvPicPr>
        <p:blipFill>
          <a:blip r:embed="rId2">
            <a:extLst>
              <a:ext uri="{28A0092B-C50C-407E-A947-70E740481C1C}">
                <a14:useLocalDpi xmlns:a14="http://schemas.microsoft.com/office/drawing/2010/main" val="0"/>
              </a:ext>
            </a:extLst>
          </a:blip>
          <a:srcRect l="30984" t="32322" r="57425" b="51677"/>
          <a:stretch/>
        </p:blipFill>
        <p:spPr>
          <a:xfrm>
            <a:off x="1173018" y="2178395"/>
            <a:ext cx="3362037" cy="276583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B51323B7-9AC4-CC0B-E8BD-A43DC2AE5870}"/>
              </a:ext>
            </a:extLst>
          </p:cNvPr>
          <p:cNvPicPr>
            <a:picLocks noChangeAspect="1"/>
          </p:cNvPicPr>
          <p:nvPr/>
        </p:nvPicPr>
        <p:blipFill>
          <a:blip r:embed="rId2">
            <a:extLst>
              <a:ext uri="{28A0092B-C50C-407E-A947-70E740481C1C}">
                <a14:useLocalDpi xmlns:a14="http://schemas.microsoft.com/office/drawing/2010/main" val="0"/>
              </a:ext>
            </a:extLst>
          </a:blip>
          <a:srcRect l="31591" t="21684" r="57575" b="68350"/>
          <a:stretch/>
        </p:blipFill>
        <p:spPr>
          <a:xfrm>
            <a:off x="2022763" y="4944227"/>
            <a:ext cx="1879602" cy="1439025"/>
          </a:xfrm>
          <a:prstGeom prst="rect">
            <a:avLst/>
          </a:prstGeom>
        </p:spPr>
      </p:pic>
      <p:sp>
        <p:nvSpPr>
          <p:cNvPr id="9" name="Rectangle 8">
            <a:extLst>
              <a:ext uri="{FF2B5EF4-FFF2-40B4-BE49-F238E27FC236}">
                <a16:creationId xmlns:a16="http://schemas.microsoft.com/office/drawing/2014/main" id="{C89F4751-2C6D-CE62-213C-79E8EE35D8EA}"/>
              </a:ext>
            </a:extLst>
          </p:cNvPr>
          <p:cNvSpPr/>
          <p:nvPr/>
        </p:nvSpPr>
        <p:spPr>
          <a:xfrm>
            <a:off x="10954327" y="4456114"/>
            <a:ext cx="258619" cy="58694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8C84C75-A346-7999-3773-29FC8A3CA97D}"/>
              </a:ext>
            </a:extLst>
          </p:cNvPr>
          <p:cNvSpPr>
            <a:spLocks noGrp="1"/>
          </p:cNvSpPr>
          <p:nvPr>
            <p:ph type="sldNum" sz="quarter" idx="12"/>
          </p:nvPr>
        </p:nvSpPr>
        <p:spPr/>
        <p:txBody>
          <a:bodyPr/>
          <a:lstStyle/>
          <a:p>
            <a:fld id="{70C12960-6E85-460F-B6E3-5B82CB31AF3D}" type="slidenum">
              <a:rPr lang="en-US" smtClean="0"/>
              <a:t>12</a:t>
            </a:fld>
            <a:endParaRPr lang="en-US"/>
          </a:p>
        </p:txBody>
      </p:sp>
    </p:spTree>
    <p:extLst>
      <p:ext uri="{BB962C8B-B14F-4D97-AF65-F5344CB8AC3E}">
        <p14:creationId xmlns:p14="http://schemas.microsoft.com/office/powerpoint/2010/main" val="342088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1A06B-ED26-B034-6156-28F77173C85B}"/>
              </a:ext>
            </a:extLst>
          </p:cNvPr>
          <p:cNvSpPr>
            <a:spLocks noGrp="1"/>
          </p:cNvSpPr>
          <p:nvPr>
            <p:ph type="title"/>
          </p:nvPr>
        </p:nvSpPr>
        <p:spPr>
          <a:xfrm>
            <a:off x="914400" y="1371600"/>
            <a:ext cx="10360152" cy="1139911"/>
          </a:xfrm>
        </p:spPr>
        <p:txBody>
          <a:bodyPr>
            <a:normAutofit/>
          </a:bodyPr>
          <a:lstStyle/>
          <a:p>
            <a:r>
              <a:rPr lang="en-US"/>
              <a:t>Prediction of Melanoma Treatment Response</a:t>
            </a:r>
          </a:p>
        </p:txBody>
      </p:sp>
      <p:cxnSp>
        <p:nvCxnSpPr>
          <p:cNvPr id="18" name="Straight Connector 17">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B17C21D-7D91-CB7F-78E0-6549C05CC2D3}"/>
              </a:ext>
            </a:extLst>
          </p:cNvPr>
          <p:cNvGraphicFramePr>
            <a:graphicFrameLocks noGrp="1"/>
          </p:cNvGraphicFramePr>
          <p:nvPr>
            <p:ph idx="1"/>
            <p:extLst>
              <p:ext uri="{D42A27DB-BD31-4B8C-83A1-F6EECF244321}">
                <p14:modId xmlns:p14="http://schemas.microsoft.com/office/powerpoint/2010/main" val="1075515457"/>
              </p:ext>
            </p:extLst>
          </p:nvPr>
        </p:nvGraphicFramePr>
        <p:xfrm>
          <a:off x="914400" y="2607561"/>
          <a:ext cx="10363200" cy="3690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5AC0FDA-9BAE-EAC1-2397-ADD6A6010E54}"/>
              </a:ext>
            </a:extLst>
          </p:cNvPr>
          <p:cNvSpPr>
            <a:spLocks noGrp="1"/>
          </p:cNvSpPr>
          <p:nvPr>
            <p:ph type="sldNum" sz="quarter" idx="12"/>
          </p:nvPr>
        </p:nvSpPr>
        <p:spPr/>
        <p:txBody>
          <a:bodyPr/>
          <a:lstStyle/>
          <a:p>
            <a:fld id="{70C12960-6E85-460F-B6E3-5B82CB31AF3D}" type="slidenum">
              <a:rPr lang="en-US" smtClean="0"/>
              <a:t>13</a:t>
            </a:fld>
            <a:endParaRPr lang="en-US"/>
          </a:p>
        </p:txBody>
      </p:sp>
    </p:spTree>
    <p:extLst>
      <p:ext uri="{BB962C8B-B14F-4D97-AF65-F5344CB8AC3E}">
        <p14:creationId xmlns:p14="http://schemas.microsoft.com/office/powerpoint/2010/main" val="105873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090F-FE47-C078-208D-FD247069580C}"/>
              </a:ext>
            </a:extLst>
          </p:cNvPr>
          <p:cNvSpPr>
            <a:spLocks noGrp="1"/>
          </p:cNvSpPr>
          <p:nvPr>
            <p:ph type="title"/>
          </p:nvPr>
        </p:nvSpPr>
        <p:spPr/>
        <p:txBody>
          <a:bodyPr/>
          <a:lstStyle/>
          <a:p>
            <a:r>
              <a:rPr lang="en-US" dirty="0" err="1"/>
              <a:t>SCRuB</a:t>
            </a:r>
            <a:r>
              <a:rPr lang="en-US" dirty="0"/>
              <a:t> Modeling Types of Contamination</a:t>
            </a:r>
          </a:p>
        </p:txBody>
      </p:sp>
      <p:pic>
        <p:nvPicPr>
          <p:cNvPr id="5" name="Content Placeholder 4" descr="A screenshot of a computer screen&#10;&#10;Description automatically generated">
            <a:extLst>
              <a:ext uri="{FF2B5EF4-FFF2-40B4-BE49-F238E27FC236}">
                <a16:creationId xmlns:a16="http://schemas.microsoft.com/office/drawing/2014/main" id="{71C0574F-0258-02A7-A12B-0142727172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1512" t="8512" r="31477" b="77694"/>
          <a:stretch/>
        </p:blipFill>
        <p:spPr>
          <a:xfrm>
            <a:off x="369455" y="2527993"/>
            <a:ext cx="11268363" cy="3722254"/>
          </a:xfrm>
        </p:spPr>
      </p:pic>
      <p:sp>
        <p:nvSpPr>
          <p:cNvPr id="3" name="Slide Number Placeholder 2">
            <a:extLst>
              <a:ext uri="{FF2B5EF4-FFF2-40B4-BE49-F238E27FC236}">
                <a16:creationId xmlns:a16="http://schemas.microsoft.com/office/drawing/2014/main" id="{9A3FFAE1-4E36-516B-31A8-8A5B0DF84251}"/>
              </a:ext>
            </a:extLst>
          </p:cNvPr>
          <p:cNvSpPr>
            <a:spLocks noGrp="1"/>
          </p:cNvSpPr>
          <p:nvPr>
            <p:ph type="sldNum" sz="quarter" idx="12"/>
          </p:nvPr>
        </p:nvSpPr>
        <p:spPr/>
        <p:txBody>
          <a:bodyPr/>
          <a:lstStyle/>
          <a:p>
            <a:fld id="{70C12960-6E85-460F-B6E3-5B82CB31AF3D}" type="slidenum">
              <a:rPr lang="en-US" smtClean="0"/>
              <a:t>14</a:t>
            </a:fld>
            <a:endParaRPr lang="en-US"/>
          </a:p>
        </p:txBody>
      </p:sp>
    </p:spTree>
    <p:extLst>
      <p:ext uri="{BB962C8B-B14F-4D97-AF65-F5344CB8AC3E}">
        <p14:creationId xmlns:p14="http://schemas.microsoft.com/office/powerpoint/2010/main" val="354472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A2789-2E0A-87B8-AAB8-FE2702DFDDEE}"/>
              </a:ext>
            </a:extLst>
          </p:cNvPr>
          <p:cNvSpPr>
            <a:spLocks noGrp="1"/>
          </p:cNvSpPr>
          <p:nvPr>
            <p:ph type="title"/>
          </p:nvPr>
        </p:nvSpPr>
        <p:spPr>
          <a:xfrm>
            <a:off x="640079" y="1371600"/>
            <a:ext cx="5752093" cy="1097280"/>
          </a:xfrm>
        </p:spPr>
        <p:txBody>
          <a:bodyPr vert="horz" lIns="91440" tIns="45720" rIns="91440" bIns="45720" rtlCol="0">
            <a:normAutofit/>
          </a:bodyPr>
          <a:lstStyle/>
          <a:p>
            <a:r>
              <a:rPr lang="en-US"/>
              <a:t>Melanoma Classification</a:t>
            </a:r>
          </a:p>
        </p:txBody>
      </p:sp>
      <p:pic>
        <p:nvPicPr>
          <p:cNvPr id="5" name="Content Placeholder 4" descr="A screenshot of a computer screen&#10;&#10;Description automatically generated">
            <a:extLst>
              <a:ext uri="{FF2B5EF4-FFF2-40B4-BE49-F238E27FC236}">
                <a16:creationId xmlns:a16="http://schemas.microsoft.com/office/drawing/2014/main" id="{56CF6099-28F6-D010-9505-4EDB431D50F2}"/>
              </a:ext>
            </a:extLst>
          </p:cNvPr>
          <p:cNvPicPr>
            <a:picLocks noChangeAspect="1"/>
          </p:cNvPicPr>
          <p:nvPr/>
        </p:nvPicPr>
        <p:blipFill rotWithShape="1">
          <a:blip r:embed="rId2">
            <a:extLst>
              <a:ext uri="{28A0092B-C50C-407E-A947-70E740481C1C}">
                <a14:useLocalDpi xmlns:a14="http://schemas.microsoft.com/office/drawing/2010/main" val="0"/>
              </a:ext>
            </a:extLst>
          </a:blip>
          <a:srcRect l="36837" t="25611" r="50350" b="49177"/>
          <a:stretch/>
        </p:blipFill>
        <p:spPr>
          <a:xfrm>
            <a:off x="6527597" y="2041237"/>
            <a:ext cx="4223530" cy="4256682"/>
          </a:xfrm>
          <a:prstGeom prst="rect">
            <a:avLst/>
          </a:prstGeom>
        </p:spPr>
      </p:pic>
      <p:pic>
        <p:nvPicPr>
          <p:cNvPr id="3" name="Content Placeholder 4" descr="A screenshot of a computer screen&#10;&#10;Description automatically generated">
            <a:extLst>
              <a:ext uri="{FF2B5EF4-FFF2-40B4-BE49-F238E27FC236}">
                <a16:creationId xmlns:a16="http://schemas.microsoft.com/office/drawing/2014/main" id="{A113F480-6D65-1435-39EE-6E0351CF8FC9}"/>
              </a:ext>
            </a:extLst>
          </p:cNvPr>
          <p:cNvPicPr>
            <a:picLocks noChangeAspect="1"/>
          </p:cNvPicPr>
          <p:nvPr/>
        </p:nvPicPr>
        <p:blipFill rotWithShape="1">
          <a:blip r:embed="rId2">
            <a:extLst>
              <a:ext uri="{28A0092B-C50C-407E-A947-70E740481C1C}">
                <a14:useLocalDpi xmlns:a14="http://schemas.microsoft.com/office/drawing/2010/main" val="0"/>
              </a:ext>
            </a:extLst>
          </a:blip>
          <a:srcRect l="31220" t="25611" r="62882" b="46049"/>
          <a:stretch/>
        </p:blipFill>
        <p:spPr>
          <a:xfrm>
            <a:off x="2226758" y="2239178"/>
            <a:ext cx="2578733" cy="3860800"/>
          </a:xfrm>
          <a:prstGeom prst="rect">
            <a:avLst/>
          </a:prstGeom>
        </p:spPr>
      </p:pic>
      <p:cxnSp>
        <p:nvCxnSpPr>
          <p:cNvPr id="23" name="Straight Connector 2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5CA4891-2D32-B955-64D3-118DA9E496A3}"/>
              </a:ext>
            </a:extLst>
          </p:cNvPr>
          <p:cNvSpPr/>
          <p:nvPr/>
        </p:nvSpPr>
        <p:spPr>
          <a:xfrm>
            <a:off x="4267200" y="4924396"/>
            <a:ext cx="219955" cy="56200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0CDB3F03-9101-9F9E-7159-040EE8984A30}"/>
              </a:ext>
            </a:extLst>
          </p:cNvPr>
          <p:cNvSpPr/>
          <p:nvPr/>
        </p:nvSpPr>
        <p:spPr>
          <a:xfrm rot="5400000">
            <a:off x="8727654" y="5019963"/>
            <a:ext cx="120077" cy="56200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B3185B3-87F3-C38B-74F8-3D71E26E3A9F}"/>
              </a:ext>
            </a:extLst>
          </p:cNvPr>
          <p:cNvSpPr>
            <a:spLocks noGrp="1"/>
          </p:cNvSpPr>
          <p:nvPr>
            <p:ph type="sldNum" sz="quarter" idx="12"/>
          </p:nvPr>
        </p:nvSpPr>
        <p:spPr/>
        <p:txBody>
          <a:bodyPr/>
          <a:lstStyle/>
          <a:p>
            <a:fld id="{70C12960-6E85-460F-B6E3-5B82CB31AF3D}" type="slidenum">
              <a:rPr lang="en-US" smtClean="0"/>
              <a:t>15</a:t>
            </a:fld>
            <a:endParaRPr lang="en-US"/>
          </a:p>
        </p:txBody>
      </p:sp>
    </p:spTree>
    <p:extLst>
      <p:ext uri="{BB962C8B-B14F-4D97-AF65-F5344CB8AC3E}">
        <p14:creationId xmlns:p14="http://schemas.microsoft.com/office/powerpoint/2010/main" val="66540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9A28-CCEF-7822-1EDF-21906EEC5990}"/>
              </a:ext>
            </a:extLst>
          </p:cNvPr>
          <p:cNvSpPr>
            <a:spLocks noGrp="1"/>
          </p:cNvSpPr>
          <p:nvPr>
            <p:ph type="title"/>
          </p:nvPr>
        </p:nvSpPr>
        <p:spPr/>
        <p:txBody>
          <a:bodyPr/>
          <a:lstStyle/>
          <a:p>
            <a:r>
              <a:rPr lang="en-US" dirty="0"/>
              <a:t>Melanoma Treatment Response</a:t>
            </a:r>
          </a:p>
        </p:txBody>
      </p:sp>
      <p:pic>
        <p:nvPicPr>
          <p:cNvPr id="5" name="Content Placeholder 4" descr="A screenshot of a computer screen&#10;&#10;Description automatically generated">
            <a:extLst>
              <a:ext uri="{FF2B5EF4-FFF2-40B4-BE49-F238E27FC236}">
                <a16:creationId xmlns:a16="http://schemas.microsoft.com/office/drawing/2014/main" id="{FBEC2A7F-88A1-15AA-9553-DE3A7DA97C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6391" t="25671" r="30310" b="46097"/>
          <a:stretch/>
        </p:blipFill>
        <p:spPr>
          <a:xfrm>
            <a:off x="6096000" y="2370975"/>
            <a:ext cx="4821382" cy="4260734"/>
          </a:xfrm>
        </p:spPr>
      </p:pic>
      <p:pic>
        <p:nvPicPr>
          <p:cNvPr id="6" name="Content Placeholder 4" descr="A screenshot of a computer screen&#10;&#10;Description automatically generated">
            <a:extLst>
              <a:ext uri="{FF2B5EF4-FFF2-40B4-BE49-F238E27FC236}">
                <a16:creationId xmlns:a16="http://schemas.microsoft.com/office/drawing/2014/main" id="{ACF91E93-95DA-AA37-6B5F-E03E91A4B872}"/>
              </a:ext>
            </a:extLst>
          </p:cNvPr>
          <p:cNvPicPr>
            <a:picLocks noChangeAspect="1"/>
          </p:cNvPicPr>
          <p:nvPr/>
        </p:nvPicPr>
        <p:blipFill>
          <a:blip r:embed="rId2">
            <a:extLst>
              <a:ext uri="{28A0092B-C50C-407E-A947-70E740481C1C}">
                <a14:useLocalDpi xmlns:a14="http://schemas.microsoft.com/office/drawing/2010/main" val="0"/>
              </a:ext>
            </a:extLst>
          </a:blip>
          <a:srcRect l="49925" t="25671" r="43771" b="46097"/>
          <a:stretch/>
        </p:blipFill>
        <p:spPr>
          <a:xfrm>
            <a:off x="2992582" y="2370975"/>
            <a:ext cx="2355273" cy="3796145"/>
          </a:xfrm>
          <a:prstGeom prst="rect">
            <a:avLst/>
          </a:prstGeom>
        </p:spPr>
      </p:pic>
      <p:sp>
        <p:nvSpPr>
          <p:cNvPr id="7" name="Rectangle 6">
            <a:extLst>
              <a:ext uri="{FF2B5EF4-FFF2-40B4-BE49-F238E27FC236}">
                <a16:creationId xmlns:a16="http://schemas.microsoft.com/office/drawing/2014/main" id="{06E32F92-573A-B2FB-53C7-B3173AECC82F}"/>
              </a:ext>
            </a:extLst>
          </p:cNvPr>
          <p:cNvSpPr/>
          <p:nvPr/>
        </p:nvSpPr>
        <p:spPr>
          <a:xfrm>
            <a:off x="5006109" y="5098474"/>
            <a:ext cx="219955" cy="56200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22D518D-D978-C310-5EEA-DF02514636EE}"/>
              </a:ext>
            </a:extLst>
          </p:cNvPr>
          <p:cNvSpPr/>
          <p:nvPr/>
        </p:nvSpPr>
        <p:spPr>
          <a:xfrm rot="5400000">
            <a:off x="8727654" y="5019963"/>
            <a:ext cx="120077" cy="56200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19853F1-0861-7874-6F5E-CB107B605A3A}"/>
              </a:ext>
            </a:extLst>
          </p:cNvPr>
          <p:cNvSpPr>
            <a:spLocks noGrp="1"/>
          </p:cNvSpPr>
          <p:nvPr>
            <p:ph type="sldNum" sz="quarter" idx="12"/>
          </p:nvPr>
        </p:nvSpPr>
        <p:spPr/>
        <p:txBody>
          <a:bodyPr/>
          <a:lstStyle/>
          <a:p>
            <a:fld id="{70C12960-6E85-460F-B6E3-5B82CB31AF3D}" type="slidenum">
              <a:rPr lang="en-US" smtClean="0"/>
              <a:t>16</a:t>
            </a:fld>
            <a:endParaRPr lang="en-US"/>
          </a:p>
        </p:txBody>
      </p:sp>
    </p:spTree>
    <p:extLst>
      <p:ext uri="{BB962C8B-B14F-4D97-AF65-F5344CB8AC3E}">
        <p14:creationId xmlns:p14="http://schemas.microsoft.com/office/powerpoint/2010/main" val="317907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5EF4-B4BC-3792-129E-61008D5DCF2E}"/>
              </a:ext>
            </a:extLst>
          </p:cNvPr>
          <p:cNvSpPr>
            <a:spLocks noGrp="1"/>
          </p:cNvSpPr>
          <p:nvPr>
            <p:ph type="title"/>
          </p:nvPr>
        </p:nvSpPr>
        <p:spPr/>
        <p:txBody>
          <a:bodyPr/>
          <a:lstStyle/>
          <a:p>
            <a:r>
              <a:rPr lang="en-US" dirty="0"/>
              <a:t>Overall Claims</a:t>
            </a:r>
          </a:p>
        </p:txBody>
      </p:sp>
      <p:graphicFrame>
        <p:nvGraphicFramePr>
          <p:cNvPr id="5" name="Content Placeholder 2">
            <a:extLst>
              <a:ext uri="{FF2B5EF4-FFF2-40B4-BE49-F238E27FC236}">
                <a16:creationId xmlns:a16="http://schemas.microsoft.com/office/drawing/2014/main" id="{FF206722-2463-8AA2-21E8-5959CCB5C611}"/>
              </a:ext>
            </a:extLst>
          </p:cNvPr>
          <p:cNvGraphicFramePr>
            <a:graphicFrameLocks noGrp="1"/>
          </p:cNvGraphicFramePr>
          <p:nvPr>
            <p:ph idx="1"/>
            <p:extLst>
              <p:ext uri="{D42A27DB-BD31-4B8C-83A1-F6EECF244321}">
                <p14:modId xmlns:p14="http://schemas.microsoft.com/office/powerpoint/2010/main" val="683278427"/>
              </p:ext>
            </p:extLst>
          </p:nvPr>
        </p:nvGraphicFramePr>
        <p:xfrm>
          <a:off x="640080" y="2357718"/>
          <a:ext cx="10890928" cy="3841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547D8E0-66E8-DEF7-E8F2-04DC005DAFB2}"/>
              </a:ext>
            </a:extLst>
          </p:cNvPr>
          <p:cNvSpPr>
            <a:spLocks noGrp="1"/>
          </p:cNvSpPr>
          <p:nvPr>
            <p:ph type="sldNum" sz="quarter" idx="12"/>
          </p:nvPr>
        </p:nvSpPr>
        <p:spPr/>
        <p:txBody>
          <a:bodyPr/>
          <a:lstStyle/>
          <a:p>
            <a:fld id="{70C12960-6E85-460F-B6E3-5B82CB31AF3D}" type="slidenum">
              <a:rPr lang="en-US" smtClean="0"/>
              <a:t>17</a:t>
            </a:fld>
            <a:endParaRPr lang="en-US"/>
          </a:p>
        </p:txBody>
      </p:sp>
    </p:spTree>
    <p:extLst>
      <p:ext uri="{BB962C8B-B14F-4D97-AF65-F5344CB8AC3E}">
        <p14:creationId xmlns:p14="http://schemas.microsoft.com/office/powerpoint/2010/main" val="47598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E57D0-A619-95D8-C78F-97637AE419A3}"/>
              </a:ext>
            </a:extLst>
          </p:cNvPr>
          <p:cNvSpPr>
            <a:spLocks noGrp="1"/>
          </p:cNvSpPr>
          <p:nvPr>
            <p:ph type="title"/>
          </p:nvPr>
        </p:nvSpPr>
        <p:spPr>
          <a:xfrm>
            <a:off x="640080" y="914401"/>
            <a:ext cx="4876801" cy="1569516"/>
          </a:xfrm>
        </p:spPr>
        <p:txBody>
          <a:bodyPr anchor="t">
            <a:normAutofit/>
          </a:bodyPr>
          <a:lstStyle/>
          <a:p>
            <a:r>
              <a:rPr lang="en-US" dirty="0"/>
              <a:t>Validation of </a:t>
            </a:r>
            <a:r>
              <a:rPr lang="en-US"/>
              <a:t>SCRuB</a:t>
            </a:r>
            <a:endParaRPr lang="en-US" dirty="0"/>
          </a:p>
        </p:txBody>
      </p:sp>
      <p:sp>
        <p:nvSpPr>
          <p:cNvPr id="3" name="Content Placeholder 2">
            <a:extLst>
              <a:ext uri="{FF2B5EF4-FFF2-40B4-BE49-F238E27FC236}">
                <a16:creationId xmlns:a16="http://schemas.microsoft.com/office/drawing/2014/main" id="{2275A647-BD27-7857-A6D3-16061B3FBE13}"/>
              </a:ext>
            </a:extLst>
          </p:cNvPr>
          <p:cNvSpPr>
            <a:spLocks noGrp="1"/>
          </p:cNvSpPr>
          <p:nvPr>
            <p:ph idx="1"/>
          </p:nvPr>
        </p:nvSpPr>
        <p:spPr>
          <a:xfrm>
            <a:off x="6400799" y="960119"/>
            <a:ext cx="5130210" cy="5022661"/>
          </a:xfrm>
        </p:spPr>
        <p:txBody>
          <a:bodyPr>
            <a:normAutofit/>
          </a:bodyPr>
          <a:lstStyle/>
          <a:p>
            <a:pPr marL="0" marR="0">
              <a:lnSpc>
                <a:spcPct val="11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Data-Driven Simulations</a:t>
            </a:r>
            <a:r>
              <a:rPr lang="en-US" sz="1400">
                <a:effectLst/>
                <a:latin typeface="Times New Roman" panose="02020603050405020304" pitchFamily="18" charset="0"/>
                <a:ea typeface="Calibri" panose="020F0502020204030204" pitchFamily="34" charset="0"/>
                <a:cs typeface="Times New Roman" panose="02020603050405020304" pitchFamily="18" charset="0"/>
              </a:rPr>
              <a:t>: Tested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SCRuB’s</a:t>
            </a:r>
            <a:r>
              <a:rPr lang="en-US" sz="1400">
                <a:effectLst/>
                <a:latin typeface="Times New Roman" panose="02020603050405020304" pitchFamily="18" charset="0"/>
                <a:ea typeface="Calibri" panose="020F0502020204030204" pitchFamily="34" charset="0"/>
                <a:cs typeface="Times New Roman" panose="02020603050405020304" pitchFamily="18" charset="0"/>
              </a:rPr>
              <a:t> performance using simulations with varying levels of contamination and well-to-well leakage, comparing its output to known ground truths.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Real-World Dataset Analysis</a:t>
            </a:r>
            <a:r>
              <a:rPr lang="en-US" sz="1400">
                <a:effectLst/>
                <a:latin typeface="Times New Roman" panose="02020603050405020304" pitchFamily="18" charset="0"/>
                <a:ea typeface="Calibri" panose="020F0502020204030204" pitchFamily="34" charset="0"/>
                <a:cs typeface="Times New Roman" panose="02020603050405020304" pitchFamily="18" charset="0"/>
              </a:rPr>
              <a:t>: Applied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SCRuB</a:t>
            </a:r>
            <a:r>
              <a:rPr lang="en-US" sz="1400">
                <a:effectLst/>
                <a:latin typeface="Times New Roman" panose="02020603050405020304" pitchFamily="18" charset="0"/>
                <a:ea typeface="Calibri" panose="020F0502020204030204" pitchFamily="34" charset="0"/>
                <a:cs typeface="Times New Roman" panose="02020603050405020304" pitchFamily="18" charset="0"/>
              </a:rPr>
              <a:t> to microbial sequencing data from 96-well plates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Minich</a:t>
            </a:r>
            <a:r>
              <a:rPr lang="en-US" sz="1400">
                <a:effectLst/>
                <a:latin typeface="Times New Roman" panose="02020603050405020304" pitchFamily="18" charset="0"/>
                <a:ea typeface="Calibri" panose="020F0502020204030204" pitchFamily="34" charset="0"/>
                <a:cs typeface="Times New Roman" panose="02020603050405020304" pitchFamily="18" charset="0"/>
              </a:rPr>
              <a:t> et al.), where known bacterial monocultures were used to measure the pipeline's accuracy in handling well-to-well leakage.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Human-Derived Samples</a:t>
            </a:r>
            <a:r>
              <a:rPr lang="en-US" sz="1400">
                <a:effectLst/>
                <a:latin typeface="Times New Roman" panose="02020603050405020304" pitchFamily="18" charset="0"/>
                <a:ea typeface="Calibri" panose="020F0502020204030204" pitchFamily="34" charset="0"/>
                <a:cs typeface="Times New Roman" panose="02020603050405020304" pitchFamily="18" charset="0"/>
              </a:rPr>
              <a:t>: Evaluated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SCRuB’s</a:t>
            </a:r>
            <a:r>
              <a:rPr lang="en-US" sz="1400">
                <a:effectLst/>
                <a:latin typeface="Times New Roman" panose="02020603050405020304" pitchFamily="18" charset="0"/>
                <a:ea typeface="Calibri" panose="020F0502020204030204" pitchFamily="34" charset="0"/>
                <a:cs typeface="Times New Roman" panose="02020603050405020304" pitchFamily="18" charset="0"/>
              </a:rPr>
              <a:t> effectiveness on stool, skin, saliva, and vaginal samples to test its ability to differentiate between contamination and true biological signals.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1400" b="1">
                <a:latin typeface="Times New Roman" panose="02020603050405020304" pitchFamily="18" charset="0"/>
                <a:ea typeface="Calibri" panose="020F0502020204030204" pitchFamily="34" charset="0"/>
                <a:cs typeface="Times New Roman" panose="02020603050405020304" pitchFamily="18" charset="0"/>
              </a:rPr>
              <a:t>Cl</a:t>
            </a:r>
            <a:r>
              <a:rPr lang="en-US" sz="1400" b="1">
                <a:effectLst/>
                <a:latin typeface="Times New Roman" panose="02020603050405020304" pitchFamily="18" charset="0"/>
                <a:ea typeface="Calibri" panose="020F0502020204030204" pitchFamily="34" charset="0"/>
                <a:cs typeface="Times New Roman" panose="02020603050405020304" pitchFamily="18" charset="0"/>
              </a:rPr>
              <a:t>inical Data Testing</a:t>
            </a:r>
            <a:r>
              <a:rPr lang="en-US" sz="1400">
                <a:effectLst/>
                <a:latin typeface="Times New Roman" panose="02020603050405020304" pitchFamily="18" charset="0"/>
                <a:ea typeface="Calibri" panose="020F0502020204030204" pitchFamily="34" charset="0"/>
                <a:cs typeface="Times New Roman" panose="02020603050405020304" pitchFamily="18" charset="0"/>
              </a:rPr>
              <a:t>: Used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SCRuB</a:t>
            </a:r>
            <a:r>
              <a:rPr lang="en-US" sz="1400">
                <a:effectLst/>
                <a:latin typeface="Times New Roman" panose="02020603050405020304" pitchFamily="18" charset="0"/>
                <a:ea typeface="Calibri" panose="020F0502020204030204" pitchFamily="34" charset="0"/>
                <a:cs typeface="Times New Roman" panose="02020603050405020304" pitchFamily="18" charset="0"/>
              </a:rPr>
              <a:t> on plasma microbial DNA and tumor microbiome datasets to predict cancer phenotypes and treatment responses, showcasing its real-world utility in clinical settings.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Comparison with Other Methods</a:t>
            </a:r>
            <a:r>
              <a:rPr lang="en-US" sz="1400">
                <a:effectLst/>
                <a:latin typeface="Times New Roman" panose="02020603050405020304" pitchFamily="18" charset="0"/>
                <a:ea typeface="Calibri" panose="020F0502020204030204" pitchFamily="34" charset="0"/>
                <a:cs typeface="Times New Roman" panose="02020603050405020304" pitchFamily="18" charset="0"/>
              </a:rPr>
              <a:t>: Benchmarked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SCRuB</a:t>
            </a:r>
            <a:r>
              <a:rPr lang="en-US" sz="1400">
                <a:effectLst/>
                <a:latin typeface="Times New Roman" panose="02020603050405020304" pitchFamily="18" charset="0"/>
                <a:ea typeface="Calibri" panose="020F0502020204030204" pitchFamily="34" charset="0"/>
                <a:cs typeface="Times New Roman" panose="02020603050405020304" pitchFamily="18" charset="0"/>
              </a:rPr>
              <a:t> against existing decontamination methods (e.g.,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microDecon</a:t>
            </a: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decontam</a:t>
            </a:r>
            <a:r>
              <a:rPr lang="en-US" sz="1400">
                <a:effectLst/>
                <a:latin typeface="Times New Roman" panose="02020603050405020304" pitchFamily="18" charset="0"/>
                <a:ea typeface="Calibri" panose="020F0502020204030204" pitchFamily="34" charset="0"/>
                <a:cs typeface="Times New Roman" panose="02020603050405020304" pitchFamily="18" charset="0"/>
              </a:rPr>
              <a:t>) in all tests, consistently demonstrating higher accuracy in retaining true-positive taxa.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n-US" sz="1400"/>
          </a:p>
        </p:txBody>
      </p:sp>
      <p:pic>
        <p:nvPicPr>
          <p:cNvPr id="7" name="Graphic 6" descr="Processor">
            <a:extLst>
              <a:ext uri="{FF2B5EF4-FFF2-40B4-BE49-F238E27FC236}">
                <a16:creationId xmlns:a16="http://schemas.microsoft.com/office/drawing/2014/main" id="{3EC449D5-AE9E-33CE-A0AB-5C24CD13CF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32" y="2857499"/>
            <a:ext cx="3125269" cy="3125269"/>
          </a:xfrm>
          <a:prstGeom prst="rect">
            <a:avLst/>
          </a:prstGeom>
        </p:spPr>
      </p:pic>
      <p:cxnSp>
        <p:nvCxnSpPr>
          <p:cNvPr id="12" name="Straight Connector 11">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D6E9CED-E488-F691-B934-86D6693961CA}"/>
              </a:ext>
            </a:extLst>
          </p:cNvPr>
          <p:cNvSpPr>
            <a:spLocks noGrp="1"/>
          </p:cNvSpPr>
          <p:nvPr>
            <p:ph type="sldNum" sz="quarter" idx="12"/>
          </p:nvPr>
        </p:nvSpPr>
        <p:spPr/>
        <p:txBody>
          <a:bodyPr/>
          <a:lstStyle/>
          <a:p>
            <a:fld id="{70C12960-6E85-460F-B6E3-5B82CB31AF3D}" type="slidenum">
              <a:rPr lang="en-US" smtClean="0"/>
              <a:t>18</a:t>
            </a:fld>
            <a:endParaRPr lang="en-US"/>
          </a:p>
        </p:txBody>
      </p:sp>
    </p:spTree>
    <p:extLst>
      <p:ext uri="{BB962C8B-B14F-4D97-AF65-F5344CB8AC3E}">
        <p14:creationId xmlns:p14="http://schemas.microsoft.com/office/powerpoint/2010/main" val="31384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C233-F2F7-EE65-B7CE-71B3F35ABBBD}"/>
              </a:ext>
            </a:extLst>
          </p:cNvPr>
          <p:cNvSpPr>
            <a:spLocks noGrp="1"/>
          </p:cNvSpPr>
          <p:nvPr>
            <p:ph type="title"/>
          </p:nvPr>
        </p:nvSpPr>
        <p:spPr/>
        <p:txBody>
          <a:bodyPr/>
          <a:lstStyle/>
          <a:p>
            <a:r>
              <a:rPr lang="en-US"/>
              <a:t>Limitations</a:t>
            </a:r>
            <a:endParaRPr lang="en-US" dirty="0"/>
          </a:p>
        </p:txBody>
      </p:sp>
      <p:graphicFrame>
        <p:nvGraphicFramePr>
          <p:cNvPr id="5" name="Content Placeholder 2">
            <a:extLst>
              <a:ext uri="{FF2B5EF4-FFF2-40B4-BE49-F238E27FC236}">
                <a16:creationId xmlns:a16="http://schemas.microsoft.com/office/drawing/2014/main" id="{F132FD63-8F32-1A2E-0798-8548B89BA546}"/>
              </a:ext>
            </a:extLst>
          </p:cNvPr>
          <p:cNvGraphicFramePr>
            <a:graphicFrameLocks noGrp="1"/>
          </p:cNvGraphicFramePr>
          <p:nvPr>
            <p:ph idx="1"/>
          </p:nvPr>
        </p:nvGraphicFramePr>
        <p:xfrm>
          <a:off x="640080" y="2633472"/>
          <a:ext cx="10890928"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C253AD9-8FFE-15F4-878B-0AE50BBB6EF0}"/>
              </a:ext>
            </a:extLst>
          </p:cNvPr>
          <p:cNvSpPr>
            <a:spLocks noGrp="1"/>
          </p:cNvSpPr>
          <p:nvPr>
            <p:ph type="sldNum" sz="quarter" idx="12"/>
          </p:nvPr>
        </p:nvSpPr>
        <p:spPr/>
        <p:txBody>
          <a:bodyPr/>
          <a:lstStyle/>
          <a:p>
            <a:fld id="{70C12960-6E85-460F-B6E3-5B82CB31AF3D}" type="slidenum">
              <a:rPr lang="en-US" smtClean="0"/>
              <a:t>19</a:t>
            </a:fld>
            <a:endParaRPr lang="en-US"/>
          </a:p>
        </p:txBody>
      </p:sp>
    </p:spTree>
    <p:extLst>
      <p:ext uri="{BB962C8B-B14F-4D97-AF65-F5344CB8AC3E}">
        <p14:creationId xmlns:p14="http://schemas.microsoft.com/office/powerpoint/2010/main" val="90089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w of samples for medical testing">
            <a:extLst>
              <a:ext uri="{FF2B5EF4-FFF2-40B4-BE49-F238E27FC236}">
                <a16:creationId xmlns:a16="http://schemas.microsoft.com/office/drawing/2014/main" id="{68D7D8AC-42CB-1C7A-2B49-4DF2EA84DEE0}"/>
              </a:ext>
            </a:extLst>
          </p:cNvPr>
          <p:cNvPicPr>
            <a:picLocks noChangeAspect="1"/>
          </p:cNvPicPr>
          <p:nvPr/>
        </p:nvPicPr>
        <p:blipFill>
          <a:blip r:embed="rId2"/>
          <a:srcRect l="46874"/>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988F35-5502-9D76-AD8E-69AC4C7AB3CC}"/>
              </a:ext>
            </a:extLst>
          </p:cNvPr>
          <p:cNvSpPr>
            <a:spLocks noGrp="1"/>
          </p:cNvSpPr>
          <p:nvPr>
            <p:ph type="title"/>
          </p:nvPr>
        </p:nvSpPr>
        <p:spPr>
          <a:xfrm>
            <a:off x="5496821" y="1371600"/>
            <a:ext cx="6034187" cy="1097280"/>
          </a:xfrm>
        </p:spPr>
        <p:txBody>
          <a:bodyPr>
            <a:normAutofit/>
          </a:bodyPr>
          <a:lstStyle/>
          <a:p>
            <a:r>
              <a:rPr lang="en-US" dirty="0"/>
              <a:t>What is </a:t>
            </a:r>
            <a:r>
              <a:rPr lang="en-US" dirty="0" err="1"/>
              <a:t>SCRuB</a:t>
            </a:r>
            <a:endParaRPr lang="en-US" dirty="0"/>
          </a:p>
        </p:txBody>
      </p:sp>
      <p:sp>
        <p:nvSpPr>
          <p:cNvPr id="3" name="Content Placeholder 2">
            <a:extLst>
              <a:ext uri="{FF2B5EF4-FFF2-40B4-BE49-F238E27FC236}">
                <a16:creationId xmlns:a16="http://schemas.microsoft.com/office/drawing/2014/main" id="{23B0DC9F-DD96-F4DB-0F8D-77B6F4B70D42}"/>
              </a:ext>
            </a:extLst>
          </p:cNvPr>
          <p:cNvSpPr>
            <a:spLocks noGrp="1"/>
          </p:cNvSpPr>
          <p:nvPr>
            <p:ph idx="1"/>
          </p:nvPr>
        </p:nvSpPr>
        <p:spPr>
          <a:xfrm>
            <a:off x="5496821" y="2633236"/>
            <a:ext cx="6034187" cy="3664687"/>
          </a:xfrm>
        </p:spPr>
        <p:txBody>
          <a:bodyPr>
            <a:normAutofit/>
          </a:bodyPr>
          <a:lstStyle/>
          <a:p>
            <a:pPr marL="0" indent="0">
              <a:buNone/>
            </a:pPr>
            <a:r>
              <a:rPr lang="en-US" dirty="0"/>
              <a:t>Source-tracking for Contamination Removal in </a:t>
            </a:r>
            <a:r>
              <a:rPr lang="en-US" dirty="0" err="1"/>
              <a:t>microBiomes</a:t>
            </a:r>
            <a:r>
              <a:rPr lang="en-US" dirty="0"/>
              <a:t> (</a:t>
            </a:r>
            <a:r>
              <a:rPr lang="en-US" dirty="0" err="1"/>
              <a:t>SCRuB</a:t>
            </a:r>
            <a:r>
              <a:rPr lang="en-US" dirty="0"/>
              <a:t>) is a computational tool designed to enhance the accuracy of microbiome data by identifying and removing contamination from sequencing experiments. It differs from other methods by distinguishing genuine biological presence from contamination. </a:t>
            </a:r>
          </a:p>
        </p:txBody>
      </p:sp>
      <p:sp>
        <p:nvSpPr>
          <p:cNvPr id="4" name="Slide Number Placeholder 3">
            <a:extLst>
              <a:ext uri="{FF2B5EF4-FFF2-40B4-BE49-F238E27FC236}">
                <a16:creationId xmlns:a16="http://schemas.microsoft.com/office/drawing/2014/main" id="{FCDFF910-C6A4-24AD-D122-7E9AF7048DF6}"/>
              </a:ext>
            </a:extLst>
          </p:cNvPr>
          <p:cNvSpPr>
            <a:spLocks noGrp="1"/>
          </p:cNvSpPr>
          <p:nvPr>
            <p:ph type="sldNum" sz="quarter" idx="12"/>
          </p:nvPr>
        </p:nvSpPr>
        <p:spPr/>
        <p:txBody>
          <a:bodyPr/>
          <a:lstStyle/>
          <a:p>
            <a:fld id="{70C12960-6E85-460F-B6E3-5B82CB31AF3D}" type="slidenum">
              <a:rPr lang="en-US" smtClean="0"/>
              <a:t>2</a:t>
            </a:fld>
            <a:endParaRPr lang="en-US"/>
          </a:p>
        </p:txBody>
      </p:sp>
    </p:spTree>
    <p:extLst>
      <p:ext uri="{BB962C8B-B14F-4D97-AF65-F5344CB8AC3E}">
        <p14:creationId xmlns:p14="http://schemas.microsoft.com/office/powerpoint/2010/main" val="355078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60124-156F-BFB8-EA34-8C8340083147}"/>
              </a:ext>
            </a:extLst>
          </p:cNvPr>
          <p:cNvSpPr>
            <a:spLocks noGrp="1"/>
          </p:cNvSpPr>
          <p:nvPr>
            <p:ph type="title"/>
          </p:nvPr>
        </p:nvSpPr>
        <p:spPr>
          <a:xfrm>
            <a:off x="914400" y="1371600"/>
            <a:ext cx="10360152" cy="1139911"/>
          </a:xfrm>
        </p:spPr>
        <p:txBody>
          <a:bodyPr>
            <a:normAutofit/>
          </a:bodyPr>
          <a:lstStyle/>
          <a:p>
            <a:r>
              <a:rPr lang="en-US" dirty="0"/>
              <a:t>Future Research</a:t>
            </a:r>
          </a:p>
        </p:txBody>
      </p:sp>
      <p:cxnSp>
        <p:nvCxnSpPr>
          <p:cNvPr id="11" name="Straight Connector 10">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52E2D0E-F27D-6666-2C72-C3702756B5B9}"/>
              </a:ext>
            </a:extLst>
          </p:cNvPr>
          <p:cNvGraphicFramePr>
            <a:graphicFrameLocks noGrp="1"/>
          </p:cNvGraphicFramePr>
          <p:nvPr>
            <p:ph idx="1"/>
            <p:extLst>
              <p:ext uri="{D42A27DB-BD31-4B8C-83A1-F6EECF244321}">
                <p14:modId xmlns:p14="http://schemas.microsoft.com/office/powerpoint/2010/main" val="430945847"/>
              </p:ext>
            </p:extLst>
          </p:nvPr>
        </p:nvGraphicFramePr>
        <p:xfrm>
          <a:off x="914400" y="2330825"/>
          <a:ext cx="10363200" cy="3967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331FEA3-7BD7-8E3E-6C70-278C387D0E04}"/>
              </a:ext>
            </a:extLst>
          </p:cNvPr>
          <p:cNvSpPr>
            <a:spLocks noGrp="1"/>
          </p:cNvSpPr>
          <p:nvPr>
            <p:ph type="sldNum" sz="quarter" idx="12"/>
          </p:nvPr>
        </p:nvSpPr>
        <p:spPr/>
        <p:txBody>
          <a:bodyPr/>
          <a:lstStyle/>
          <a:p>
            <a:fld id="{70C12960-6E85-460F-B6E3-5B82CB31AF3D}" type="slidenum">
              <a:rPr lang="en-US" smtClean="0"/>
              <a:t>20</a:t>
            </a:fld>
            <a:endParaRPr lang="en-US"/>
          </a:p>
        </p:txBody>
      </p:sp>
    </p:spTree>
    <p:extLst>
      <p:ext uri="{BB962C8B-B14F-4D97-AF65-F5344CB8AC3E}">
        <p14:creationId xmlns:p14="http://schemas.microsoft.com/office/powerpoint/2010/main" val="172599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0411-6F8E-F761-D38C-3A37E65AF240}"/>
              </a:ext>
            </a:extLst>
          </p:cNvPr>
          <p:cNvSpPr>
            <a:spLocks noGrp="1"/>
          </p:cNvSpPr>
          <p:nvPr>
            <p:ph type="title"/>
          </p:nvPr>
        </p:nvSpPr>
        <p:spPr/>
        <p:txBody>
          <a:bodyPr/>
          <a:lstStyle/>
          <a:p>
            <a:r>
              <a:rPr lang="en-US" dirty="0"/>
              <a:t>END</a:t>
            </a:r>
          </a:p>
        </p:txBody>
      </p:sp>
      <p:sp>
        <p:nvSpPr>
          <p:cNvPr id="3" name="Content Placeholder 2">
            <a:extLst>
              <a:ext uri="{FF2B5EF4-FFF2-40B4-BE49-F238E27FC236}">
                <a16:creationId xmlns:a16="http://schemas.microsoft.com/office/drawing/2014/main" id="{BBEABB10-1DA3-2DBB-39F1-D129D9A045EE}"/>
              </a:ext>
            </a:extLst>
          </p:cNvPr>
          <p:cNvSpPr>
            <a:spLocks noGrp="1"/>
          </p:cNvSpPr>
          <p:nvPr>
            <p:ph idx="1"/>
          </p:nvPr>
        </p:nvSpPr>
        <p:spPr>
          <a:xfrm>
            <a:off x="640080" y="5020234"/>
            <a:ext cx="10890928" cy="1179397"/>
          </a:xfrm>
        </p:spPr>
        <p:txBody>
          <a:bodyPr/>
          <a:lstStyle/>
          <a:p>
            <a:pPr marL="0" indent="0">
              <a:buNone/>
            </a:pPr>
            <a:r>
              <a:rPr lang="en-US" b="0" i="0" dirty="0">
                <a:solidFill>
                  <a:srgbClr val="000000"/>
                </a:solidFill>
                <a:effectLst/>
                <a:latin typeface="Aptos" panose="020B0004020202020204" pitchFamily="34" charset="0"/>
              </a:rPr>
              <a:t>Austin, George I., et al. "Contamination Source Modeling with </a:t>
            </a:r>
            <a:r>
              <a:rPr lang="en-US" b="0" i="0" dirty="0" err="1">
                <a:solidFill>
                  <a:srgbClr val="000000"/>
                </a:solidFill>
                <a:effectLst/>
                <a:latin typeface="Aptos" panose="020B0004020202020204" pitchFamily="34" charset="0"/>
              </a:rPr>
              <a:t>SCRuB</a:t>
            </a:r>
            <a:r>
              <a:rPr lang="en-US" b="0" i="0" dirty="0">
                <a:solidFill>
                  <a:srgbClr val="000000"/>
                </a:solidFill>
                <a:effectLst/>
                <a:latin typeface="Aptos" panose="020B0004020202020204" pitchFamily="34" charset="0"/>
              </a:rPr>
              <a:t> Improves Cancer Phenotype Prediction from Microbiome Data." </a:t>
            </a:r>
            <a:r>
              <a:rPr lang="en-US" b="0" i="1" dirty="0">
                <a:solidFill>
                  <a:srgbClr val="000000"/>
                </a:solidFill>
                <a:effectLst/>
                <a:latin typeface="Aptos" panose="020B0004020202020204" pitchFamily="34" charset="0"/>
              </a:rPr>
              <a:t>Nature Biotechnology</a:t>
            </a:r>
            <a:r>
              <a:rPr lang="en-US" b="0" i="0" dirty="0">
                <a:solidFill>
                  <a:srgbClr val="000000"/>
                </a:solidFill>
                <a:effectLst/>
                <a:latin typeface="Aptos" panose="020B0004020202020204" pitchFamily="34" charset="0"/>
              </a:rPr>
              <a:t>, vol. 41, 2023, pp. 1820-1828, </a:t>
            </a:r>
            <a:r>
              <a:rPr lang="en-US" b="0" i="0" dirty="0">
                <a:effectLst/>
                <a:latin typeface="Aptos" panose="020B0004020202020204" pitchFamily="34" charset="0"/>
                <a:hlinkClick r:id="rId2" tooltip="Original URL: https://doi.org/10.1038/s41587-023-01696-w. Click or tap if you trust this link."/>
              </a:rPr>
              <a:t>https://doi.org/10.1038/s41587-023-01696-w</a:t>
            </a:r>
            <a:r>
              <a:rPr lang="en-US" b="0" i="0" dirty="0">
                <a:solidFill>
                  <a:srgbClr val="000000"/>
                </a:solidFill>
                <a:effectLst/>
                <a:latin typeface="Aptos" panose="020B0004020202020204" pitchFamily="34" charset="0"/>
              </a:rPr>
              <a:t>.</a:t>
            </a:r>
            <a:endParaRPr lang="en-US" dirty="0"/>
          </a:p>
        </p:txBody>
      </p:sp>
      <p:sp>
        <p:nvSpPr>
          <p:cNvPr id="4" name="Slide Number Placeholder 3">
            <a:extLst>
              <a:ext uri="{FF2B5EF4-FFF2-40B4-BE49-F238E27FC236}">
                <a16:creationId xmlns:a16="http://schemas.microsoft.com/office/drawing/2014/main" id="{AE15F2F4-F8AC-E308-4AA4-6B6C87675550}"/>
              </a:ext>
            </a:extLst>
          </p:cNvPr>
          <p:cNvSpPr>
            <a:spLocks noGrp="1"/>
          </p:cNvSpPr>
          <p:nvPr>
            <p:ph type="sldNum" sz="quarter" idx="12"/>
          </p:nvPr>
        </p:nvSpPr>
        <p:spPr/>
        <p:txBody>
          <a:bodyPr/>
          <a:lstStyle/>
          <a:p>
            <a:fld id="{70C12960-6E85-460F-B6E3-5B82CB31AF3D}" type="slidenum">
              <a:rPr lang="en-US" smtClean="0"/>
              <a:t>21</a:t>
            </a:fld>
            <a:endParaRPr lang="en-US"/>
          </a:p>
        </p:txBody>
      </p:sp>
    </p:spTree>
    <p:extLst>
      <p:ext uri="{BB962C8B-B14F-4D97-AF65-F5344CB8AC3E}">
        <p14:creationId xmlns:p14="http://schemas.microsoft.com/office/powerpoint/2010/main" val="208277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Magnifying glass showing decling performance">
            <a:extLst>
              <a:ext uri="{FF2B5EF4-FFF2-40B4-BE49-F238E27FC236}">
                <a16:creationId xmlns:a16="http://schemas.microsoft.com/office/drawing/2014/main" id="{38A9E93A-7C49-CDBB-EC66-7A3B298E0673}"/>
              </a:ext>
            </a:extLst>
          </p:cNvPr>
          <p:cNvPicPr>
            <a:picLocks noChangeAspect="1"/>
          </p:cNvPicPr>
          <p:nvPr/>
        </p:nvPicPr>
        <p:blipFill>
          <a:blip r:embed="rId2"/>
          <a:srcRect l="11133" r="41696"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A4071B65-215B-AF91-245C-ED60C92D47E1}"/>
              </a:ext>
            </a:extLst>
          </p:cNvPr>
          <p:cNvSpPr>
            <a:spLocks noGrp="1"/>
          </p:cNvSpPr>
          <p:nvPr>
            <p:ph type="title"/>
          </p:nvPr>
        </p:nvSpPr>
        <p:spPr>
          <a:xfrm>
            <a:off x="640080" y="1371600"/>
            <a:ext cx="5852160" cy="1097280"/>
          </a:xfrm>
        </p:spPr>
        <p:txBody>
          <a:bodyPr anchor="t">
            <a:normAutofit/>
          </a:bodyPr>
          <a:lstStyle/>
          <a:p>
            <a:r>
              <a:rPr lang="en-US" dirty="0"/>
              <a:t>What's the Use</a:t>
            </a:r>
          </a:p>
        </p:txBody>
      </p:sp>
      <p:sp>
        <p:nvSpPr>
          <p:cNvPr id="10" name="Content Placeholder 2">
            <a:extLst>
              <a:ext uri="{FF2B5EF4-FFF2-40B4-BE49-F238E27FC236}">
                <a16:creationId xmlns:a16="http://schemas.microsoft.com/office/drawing/2014/main" id="{A32801F6-842E-C3DA-3A4C-32A65C19502D}"/>
              </a:ext>
            </a:extLst>
          </p:cNvPr>
          <p:cNvSpPr>
            <a:spLocks noGrp="1"/>
          </p:cNvSpPr>
          <p:nvPr>
            <p:ph idx="1"/>
          </p:nvPr>
        </p:nvSpPr>
        <p:spPr>
          <a:xfrm>
            <a:off x="640080" y="2633236"/>
            <a:ext cx="5852160" cy="3664685"/>
          </a:xfrm>
        </p:spPr>
        <p:txBody>
          <a:bodyPr>
            <a:normAutofit/>
          </a:bodyPr>
          <a:lstStyle/>
          <a:p>
            <a:r>
              <a:rPr lang="en-US"/>
              <a:t>Improve the accuracy of microbiome data analysis by removing contamination</a:t>
            </a:r>
          </a:p>
          <a:p>
            <a:r>
              <a:rPr lang="en-US"/>
              <a:t>Leverage shared information across samples and address well-to-well leakage</a:t>
            </a:r>
          </a:p>
          <a:p>
            <a:r>
              <a:rPr lang="en-US"/>
              <a:t>Be versatile across ecosystems, data types, and sequence depths</a:t>
            </a:r>
          </a:p>
          <a:p>
            <a:endParaRPr lang="en-US"/>
          </a:p>
          <a:p>
            <a:pPr marL="0" indent="0">
              <a:buNone/>
            </a:pPr>
            <a:r>
              <a:rPr lang="en-US"/>
              <a:t>Goal: Be robust, retain taxa if present, be accurate </a:t>
            </a:r>
          </a:p>
        </p:txBody>
      </p:sp>
      <p:sp>
        <p:nvSpPr>
          <p:cNvPr id="3" name="Slide Number Placeholder 2">
            <a:extLst>
              <a:ext uri="{FF2B5EF4-FFF2-40B4-BE49-F238E27FC236}">
                <a16:creationId xmlns:a16="http://schemas.microsoft.com/office/drawing/2014/main" id="{184A72FF-D3C8-3B8C-75A9-8C21EB1C5DBF}"/>
              </a:ext>
            </a:extLst>
          </p:cNvPr>
          <p:cNvSpPr>
            <a:spLocks noGrp="1"/>
          </p:cNvSpPr>
          <p:nvPr>
            <p:ph type="sldNum" sz="quarter" idx="12"/>
          </p:nvPr>
        </p:nvSpPr>
        <p:spPr/>
        <p:txBody>
          <a:bodyPr/>
          <a:lstStyle/>
          <a:p>
            <a:fld id="{70C12960-6E85-460F-B6E3-5B82CB31AF3D}" type="slidenum">
              <a:rPr lang="en-US" smtClean="0"/>
              <a:t>3</a:t>
            </a:fld>
            <a:endParaRPr lang="en-US"/>
          </a:p>
        </p:txBody>
      </p:sp>
    </p:spTree>
    <p:extLst>
      <p:ext uri="{BB962C8B-B14F-4D97-AF65-F5344CB8AC3E}">
        <p14:creationId xmlns:p14="http://schemas.microsoft.com/office/powerpoint/2010/main" val="127835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accine storage and manufacturing">
            <a:extLst>
              <a:ext uri="{FF2B5EF4-FFF2-40B4-BE49-F238E27FC236}">
                <a16:creationId xmlns:a16="http://schemas.microsoft.com/office/drawing/2014/main" id="{82A60CAF-81B9-E505-E2F2-2E41B0EAF953}"/>
              </a:ext>
            </a:extLst>
          </p:cNvPr>
          <p:cNvPicPr>
            <a:picLocks noChangeAspect="1"/>
          </p:cNvPicPr>
          <p:nvPr/>
        </p:nvPicPr>
        <p:blipFill>
          <a:blip r:embed="rId2"/>
          <a:srcRect l="30768" r="21949" b="-1"/>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60A2CE-3E05-2363-875E-3B3F0ECB20EA}"/>
              </a:ext>
            </a:extLst>
          </p:cNvPr>
          <p:cNvSpPr>
            <a:spLocks noGrp="1"/>
          </p:cNvSpPr>
          <p:nvPr>
            <p:ph type="title"/>
          </p:nvPr>
        </p:nvSpPr>
        <p:spPr>
          <a:xfrm>
            <a:off x="5496821" y="1371600"/>
            <a:ext cx="6034187" cy="1097280"/>
          </a:xfrm>
        </p:spPr>
        <p:txBody>
          <a:bodyPr>
            <a:normAutofit/>
          </a:bodyPr>
          <a:lstStyle/>
          <a:p>
            <a:r>
              <a:rPr lang="en-US" dirty="0"/>
              <a:t>How Does </a:t>
            </a:r>
            <a:r>
              <a:rPr lang="en-US" dirty="0" err="1"/>
              <a:t>SCRuB</a:t>
            </a:r>
            <a:r>
              <a:rPr lang="en-US" dirty="0"/>
              <a:t> Know?</a:t>
            </a:r>
          </a:p>
        </p:txBody>
      </p:sp>
      <p:sp>
        <p:nvSpPr>
          <p:cNvPr id="3" name="Content Placeholder 2">
            <a:extLst>
              <a:ext uri="{FF2B5EF4-FFF2-40B4-BE49-F238E27FC236}">
                <a16:creationId xmlns:a16="http://schemas.microsoft.com/office/drawing/2014/main" id="{C4474FC2-A7B0-1EB7-1A88-D86DB86765E8}"/>
              </a:ext>
            </a:extLst>
          </p:cNvPr>
          <p:cNvSpPr>
            <a:spLocks noGrp="1"/>
          </p:cNvSpPr>
          <p:nvPr>
            <p:ph idx="1"/>
          </p:nvPr>
        </p:nvSpPr>
        <p:spPr>
          <a:xfrm>
            <a:off x="5496821" y="2633236"/>
            <a:ext cx="6034187" cy="3664687"/>
          </a:xfrm>
        </p:spPr>
        <p:txBody>
          <a:bodyPr>
            <a:normAutofit/>
          </a:bodyPr>
          <a:lstStyle/>
          <a:p>
            <a:pPr marL="0" indent="0">
              <a:buNone/>
            </a:pPr>
            <a:r>
              <a:rPr lang="en-US" sz="1900" dirty="0"/>
              <a:t>It utilizes two main computational technique. A </a:t>
            </a:r>
            <a:r>
              <a:rPr lang="en-US" sz="1900" dirty="0">
                <a:highlight>
                  <a:srgbClr val="C0C0C0"/>
                </a:highlight>
              </a:rPr>
              <a:t>probabilistic source-tracking model </a:t>
            </a:r>
            <a:r>
              <a:rPr lang="en-US" sz="1900" dirty="0"/>
              <a:t>that distinguishes genuine from contamination by assuming that each sample contains a mixture of true material and contamination. Identifying contamination be means of a control specifically collected to capture contamination. Second, an </a:t>
            </a:r>
            <a:r>
              <a:rPr lang="en-US" sz="1900" dirty="0">
                <a:highlight>
                  <a:srgbClr val="C0C0C0"/>
                </a:highlight>
              </a:rPr>
              <a:t>expectation-maximization model </a:t>
            </a:r>
            <a:r>
              <a:rPr lang="en-US" sz="1900" dirty="0"/>
              <a:t>estimates the amount of contamination in each sample, which allows it to track contamination across multiple sample and controls.</a:t>
            </a:r>
          </a:p>
        </p:txBody>
      </p:sp>
      <p:sp>
        <p:nvSpPr>
          <p:cNvPr id="4" name="Slide Number Placeholder 3">
            <a:extLst>
              <a:ext uri="{FF2B5EF4-FFF2-40B4-BE49-F238E27FC236}">
                <a16:creationId xmlns:a16="http://schemas.microsoft.com/office/drawing/2014/main" id="{1ADC1039-5CE3-7D33-05D9-0C98CBA6056F}"/>
              </a:ext>
            </a:extLst>
          </p:cNvPr>
          <p:cNvSpPr>
            <a:spLocks noGrp="1"/>
          </p:cNvSpPr>
          <p:nvPr>
            <p:ph type="sldNum" sz="quarter" idx="12"/>
          </p:nvPr>
        </p:nvSpPr>
        <p:spPr/>
        <p:txBody>
          <a:bodyPr/>
          <a:lstStyle/>
          <a:p>
            <a:fld id="{70C12960-6E85-460F-B6E3-5B82CB31AF3D}" type="slidenum">
              <a:rPr lang="en-US" smtClean="0"/>
              <a:t>4</a:t>
            </a:fld>
            <a:endParaRPr lang="en-US"/>
          </a:p>
        </p:txBody>
      </p:sp>
    </p:spTree>
    <p:extLst>
      <p:ext uri="{BB962C8B-B14F-4D97-AF65-F5344CB8AC3E}">
        <p14:creationId xmlns:p14="http://schemas.microsoft.com/office/powerpoint/2010/main" val="216947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D080-2284-CED2-C821-167118CE22E4}"/>
              </a:ext>
            </a:extLst>
          </p:cNvPr>
          <p:cNvSpPr>
            <a:spLocks noGrp="1"/>
          </p:cNvSpPr>
          <p:nvPr>
            <p:ph type="title"/>
          </p:nvPr>
        </p:nvSpPr>
        <p:spPr/>
        <p:txBody>
          <a:bodyPr/>
          <a:lstStyle/>
          <a:p>
            <a:r>
              <a:rPr lang="en-US" dirty="0"/>
              <a:t>Assumptions of Data Generation</a:t>
            </a:r>
          </a:p>
        </p:txBody>
      </p:sp>
      <p:pic>
        <p:nvPicPr>
          <p:cNvPr id="5" name="Content Placeholder 4" descr="A screenshot of a computer&#10;&#10;Description automatically generated">
            <a:extLst>
              <a:ext uri="{FF2B5EF4-FFF2-40B4-BE49-F238E27FC236}">
                <a16:creationId xmlns:a16="http://schemas.microsoft.com/office/drawing/2014/main" id="{C7484D7C-2BBF-4115-31D8-E225E70631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200" t="5955" r="29438" b="77666"/>
          <a:stretch/>
        </p:blipFill>
        <p:spPr>
          <a:xfrm>
            <a:off x="2632364" y="2468881"/>
            <a:ext cx="7860145" cy="3266901"/>
          </a:xfrm>
        </p:spPr>
      </p:pic>
      <p:sp>
        <p:nvSpPr>
          <p:cNvPr id="3" name="Slide Number Placeholder 2">
            <a:extLst>
              <a:ext uri="{FF2B5EF4-FFF2-40B4-BE49-F238E27FC236}">
                <a16:creationId xmlns:a16="http://schemas.microsoft.com/office/drawing/2014/main" id="{2145402C-6ADB-0EC2-F577-67230E25588F}"/>
              </a:ext>
            </a:extLst>
          </p:cNvPr>
          <p:cNvSpPr>
            <a:spLocks noGrp="1"/>
          </p:cNvSpPr>
          <p:nvPr>
            <p:ph type="sldNum" sz="quarter" idx="12"/>
          </p:nvPr>
        </p:nvSpPr>
        <p:spPr/>
        <p:txBody>
          <a:bodyPr/>
          <a:lstStyle/>
          <a:p>
            <a:fld id="{70C12960-6E85-460F-B6E3-5B82CB31AF3D}" type="slidenum">
              <a:rPr lang="en-US" smtClean="0"/>
              <a:t>5</a:t>
            </a:fld>
            <a:endParaRPr lang="en-US"/>
          </a:p>
        </p:txBody>
      </p:sp>
    </p:spTree>
    <p:extLst>
      <p:ext uri="{BB962C8B-B14F-4D97-AF65-F5344CB8AC3E}">
        <p14:creationId xmlns:p14="http://schemas.microsoft.com/office/powerpoint/2010/main" val="142973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2F46B110-088D-BCDF-8BE3-4D834CB071A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3018" t="22306" r="30645" b="56517"/>
          <a:stretch/>
        </p:blipFill>
        <p:spPr>
          <a:xfrm>
            <a:off x="997527" y="591128"/>
            <a:ext cx="10243128" cy="3717752"/>
          </a:xfrm>
          <a:prstGeom prst="rect">
            <a:avLst/>
          </a:prstGeom>
        </p:spPr>
      </p:pic>
      <p:sp>
        <p:nvSpPr>
          <p:cNvPr id="2" name="Title 1">
            <a:extLst>
              <a:ext uri="{FF2B5EF4-FFF2-40B4-BE49-F238E27FC236}">
                <a16:creationId xmlns:a16="http://schemas.microsoft.com/office/drawing/2014/main" id="{25A75D5F-86B4-2BF1-A605-FB1375ADA4CC}"/>
              </a:ext>
            </a:extLst>
          </p:cNvPr>
          <p:cNvSpPr>
            <a:spLocks noGrp="1"/>
          </p:cNvSpPr>
          <p:nvPr>
            <p:ph type="title"/>
          </p:nvPr>
        </p:nvSpPr>
        <p:spPr>
          <a:xfrm>
            <a:off x="2580442" y="4474103"/>
            <a:ext cx="7031117" cy="933905"/>
          </a:xfrm>
        </p:spPr>
        <p:txBody>
          <a:bodyPr vert="horz" lIns="91440" tIns="45720" rIns="91440" bIns="45720" rtlCol="0" anchor="b">
            <a:normAutofit/>
          </a:bodyPr>
          <a:lstStyle/>
          <a:p>
            <a:pPr algn="ctr"/>
            <a:r>
              <a:rPr lang="en-US" sz="4400"/>
              <a:t>SCRuB Workflow</a:t>
            </a:r>
          </a:p>
        </p:txBody>
      </p:sp>
      <p:cxnSp>
        <p:nvCxnSpPr>
          <p:cNvPr id="14" name="Straight Connector 13">
            <a:extLst>
              <a:ext uri="{FF2B5EF4-FFF2-40B4-BE49-F238E27FC236}">
                <a16:creationId xmlns:a16="http://schemas.microsoft.com/office/drawing/2014/main" id="{503FCC9E-47A2-69B7-68E7-7FA95EAD5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1680" y="5662526"/>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5843C9C-8E17-D99A-156A-F7B064E469FF}"/>
              </a:ext>
            </a:extLst>
          </p:cNvPr>
          <p:cNvSpPr>
            <a:spLocks noGrp="1"/>
          </p:cNvSpPr>
          <p:nvPr>
            <p:ph type="sldNum" sz="quarter" idx="12"/>
          </p:nvPr>
        </p:nvSpPr>
        <p:spPr/>
        <p:txBody>
          <a:bodyPr/>
          <a:lstStyle/>
          <a:p>
            <a:fld id="{70C12960-6E85-460F-B6E3-5B82CB31AF3D}" type="slidenum">
              <a:rPr lang="en-US" smtClean="0"/>
              <a:t>6</a:t>
            </a:fld>
            <a:endParaRPr lang="en-US"/>
          </a:p>
        </p:txBody>
      </p:sp>
    </p:spTree>
    <p:extLst>
      <p:ext uri="{BB962C8B-B14F-4D97-AF65-F5344CB8AC3E}">
        <p14:creationId xmlns:p14="http://schemas.microsoft.com/office/powerpoint/2010/main" val="412201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A8A6-C509-DE12-565D-5D8A84FFEBB9}"/>
              </a:ext>
            </a:extLst>
          </p:cNvPr>
          <p:cNvSpPr>
            <a:spLocks noGrp="1"/>
          </p:cNvSpPr>
          <p:nvPr>
            <p:ph type="title"/>
          </p:nvPr>
        </p:nvSpPr>
        <p:spPr/>
        <p:txBody>
          <a:bodyPr/>
          <a:lstStyle/>
          <a:p>
            <a:r>
              <a:rPr lang="en-US" dirty="0"/>
              <a:t>In-silico Assessment</a:t>
            </a:r>
          </a:p>
        </p:txBody>
      </p:sp>
      <p:pic>
        <p:nvPicPr>
          <p:cNvPr id="5" name="Content Placeholder 4" descr="A screenshot of a computer&#10;&#10;Description automatically generated">
            <a:extLst>
              <a:ext uri="{FF2B5EF4-FFF2-40B4-BE49-F238E27FC236}">
                <a16:creationId xmlns:a16="http://schemas.microsoft.com/office/drawing/2014/main" id="{C95CFF8F-854E-8F27-767E-7D4AE8EC82D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1366" t="42188" r="30312" b="24136"/>
          <a:stretch/>
        </p:blipFill>
        <p:spPr>
          <a:xfrm>
            <a:off x="1122218" y="2173261"/>
            <a:ext cx="9947564" cy="3962400"/>
          </a:xfrm>
        </p:spPr>
      </p:pic>
      <p:sp>
        <p:nvSpPr>
          <p:cNvPr id="6" name="Rectangle 5">
            <a:extLst>
              <a:ext uri="{FF2B5EF4-FFF2-40B4-BE49-F238E27FC236}">
                <a16:creationId xmlns:a16="http://schemas.microsoft.com/office/drawing/2014/main" id="{FB700E06-019D-4FDF-8387-052C4E7EC0EB}"/>
              </a:ext>
            </a:extLst>
          </p:cNvPr>
          <p:cNvSpPr/>
          <p:nvPr/>
        </p:nvSpPr>
        <p:spPr>
          <a:xfrm>
            <a:off x="2688054" y="4871583"/>
            <a:ext cx="212437" cy="36021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23167D9-B39C-54C3-304A-78E8DB3699BC}"/>
              </a:ext>
            </a:extLst>
          </p:cNvPr>
          <p:cNvSpPr/>
          <p:nvPr/>
        </p:nvSpPr>
        <p:spPr>
          <a:xfrm>
            <a:off x="3925182" y="4871583"/>
            <a:ext cx="212437" cy="36021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9BFDE92E-CDED-5EE4-613D-6D0FD7B6733D}"/>
              </a:ext>
            </a:extLst>
          </p:cNvPr>
          <p:cNvSpPr/>
          <p:nvPr/>
        </p:nvSpPr>
        <p:spPr>
          <a:xfrm>
            <a:off x="5162310" y="4871583"/>
            <a:ext cx="212437" cy="36021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FDC2CA18-D856-A3C9-F7BD-D08BB4FEF9E8}"/>
              </a:ext>
            </a:extLst>
          </p:cNvPr>
          <p:cNvSpPr/>
          <p:nvPr/>
        </p:nvSpPr>
        <p:spPr>
          <a:xfrm>
            <a:off x="7903609" y="4871583"/>
            <a:ext cx="212437" cy="36021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6DE9ECAD-9658-FE69-75A3-B738F96A126C}"/>
              </a:ext>
            </a:extLst>
          </p:cNvPr>
          <p:cNvSpPr/>
          <p:nvPr/>
        </p:nvSpPr>
        <p:spPr>
          <a:xfrm>
            <a:off x="9167633" y="4871583"/>
            <a:ext cx="212437" cy="36021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75CB59B4-13FF-0A50-F723-D3C8F6BAF4C0}"/>
              </a:ext>
            </a:extLst>
          </p:cNvPr>
          <p:cNvSpPr/>
          <p:nvPr/>
        </p:nvSpPr>
        <p:spPr>
          <a:xfrm>
            <a:off x="10415085" y="4871583"/>
            <a:ext cx="212437" cy="36021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F6F7DBDE-793D-C468-7848-1C76B853E50D}"/>
              </a:ext>
            </a:extLst>
          </p:cNvPr>
          <p:cNvSpPr/>
          <p:nvPr/>
        </p:nvSpPr>
        <p:spPr>
          <a:xfrm>
            <a:off x="7288306" y="403412"/>
            <a:ext cx="3339216" cy="4616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7CFA7D2-78EB-49A1-EF24-E2AC35B09C66}"/>
              </a:ext>
            </a:extLst>
          </p:cNvPr>
          <p:cNvSpPr txBox="1"/>
          <p:nvPr/>
        </p:nvSpPr>
        <p:spPr>
          <a:xfrm>
            <a:off x="7288306" y="403412"/>
            <a:ext cx="3339216" cy="461665"/>
          </a:xfrm>
          <a:prstGeom prst="rect">
            <a:avLst/>
          </a:prstGeom>
          <a:noFill/>
        </p:spPr>
        <p:txBody>
          <a:bodyPr wrap="square" rtlCol="0">
            <a:spAutoFit/>
          </a:bodyPr>
          <a:lstStyle/>
          <a:p>
            <a:r>
              <a:rPr lang="en-US" sz="1200" dirty="0"/>
              <a:t>JSD (</a:t>
            </a:r>
            <a:r>
              <a:rPr lang="en-US" sz="1200" dirty="0" err="1"/>
              <a:t>Jensen_Shannon</a:t>
            </a:r>
            <a:r>
              <a:rPr lang="en-US" sz="1200" dirty="0"/>
              <a:t> Divergence)-&gt;Lower equals “better”</a:t>
            </a:r>
          </a:p>
        </p:txBody>
      </p:sp>
      <p:sp>
        <p:nvSpPr>
          <p:cNvPr id="3" name="Slide Number Placeholder 2">
            <a:extLst>
              <a:ext uri="{FF2B5EF4-FFF2-40B4-BE49-F238E27FC236}">
                <a16:creationId xmlns:a16="http://schemas.microsoft.com/office/drawing/2014/main" id="{2FEC015E-1050-CDD3-A5A7-41684BE65B7A}"/>
              </a:ext>
            </a:extLst>
          </p:cNvPr>
          <p:cNvSpPr>
            <a:spLocks noGrp="1"/>
          </p:cNvSpPr>
          <p:nvPr>
            <p:ph type="sldNum" sz="quarter" idx="12"/>
          </p:nvPr>
        </p:nvSpPr>
        <p:spPr/>
        <p:txBody>
          <a:bodyPr/>
          <a:lstStyle/>
          <a:p>
            <a:fld id="{70C12960-6E85-460F-B6E3-5B82CB31AF3D}" type="slidenum">
              <a:rPr lang="en-US" smtClean="0"/>
              <a:t>7</a:t>
            </a:fld>
            <a:endParaRPr lang="en-US"/>
          </a:p>
        </p:txBody>
      </p:sp>
    </p:spTree>
    <p:extLst>
      <p:ext uri="{BB962C8B-B14F-4D97-AF65-F5344CB8AC3E}">
        <p14:creationId xmlns:p14="http://schemas.microsoft.com/office/powerpoint/2010/main" val="266233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E2DC3F-4D33-BE2E-960F-48D1D2B1DBD3}"/>
              </a:ext>
            </a:extLst>
          </p:cNvPr>
          <p:cNvSpPr>
            <a:spLocks noGrp="1"/>
          </p:cNvSpPr>
          <p:nvPr>
            <p:ph type="title"/>
          </p:nvPr>
        </p:nvSpPr>
        <p:spPr>
          <a:xfrm>
            <a:off x="640080" y="1371600"/>
            <a:ext cx="10890928" cy="971550"/>
          </a:xfrm>
        </p:spPr>
        <p:txBody>
          <a:bodyPr anchor="t">
            <a:normAutofit/>
          </a:bodyPr>
          <a:lstStyle/>
          <a:p>
            <a:r>
              <a:rPr lang="en-US"/>
              <a:t>Accounting for well-to-well leakage</a:t>
            </a:r>
          </a:p>
        </p:txBody>
      </p:sp>
      <p:sp>
        <p:nvSpPr>
          <p:cNvPr id="3" name="Content Placeholder 2">
            <a:extLst>
              <a:ext uri="{FF2B5EF4-FFF2-40B4-BE49-F238E27FC236}">
                <a16:creationId xmlns:a16="http://schemas.microsoft.com/office/drawing/2014/main" id="{DACDFD9C-767A-B05F-47B5-7FFDAE41E33E}"/>
              </a:ext>
            </a:extLst>
          </p:cNvPr>
          <p:cNvSpPr>
            <a:spLocks noGrp="1"/>
          </p:cNvSpPr>
          <p:nvPr>
            <p:ph idx="1"/>
          </p:nvPr>
        </p:nvSpPr>
        <p:spPr>
          <a:xfrm>
            <a:off x="6871063" y="2537460"/>
            <a:ext cx="4659945" cy="3760459"/>
          </a:xfrm>
        </p:spPr>
        <p:txBody>
          <a:bodyPr anchor="t">
            <a:normAutofit/>
          </a:bodyPr>
          <a:lstStyle/>
          <a:p>
            <a:pPr marL="0" indent="0">
              <a:buNone/>
            </a:pPr>
            <a:r>
              <a:rPr lang="en-US" dirty="0"/>
              <a:t>Well-to-well leakage can occur from your sample to your control, which hard for other methods to correct. </a:t>
            </a:r>
            <a:r>
              <a:rPr lang="en-US" dirty="0" err="1"/>
              <a:t>SCRuB</a:t>
            </a:r>
            <a:r>
              <a:rPr lang="en-US" dirty="0"/>
              <a:t>, when using real experimental data was shown to keep the true sample even though it was detected in the control because of its novel probabilistic model that accounts for shared contamination sources. </a:t>
            </a:r>
          </a:p>
        </p:txBody>
      </p:sp>
      <p:cxnSp>
        <p:nvCxnSpPr>
          <p:cNvPr id="18" name="Straight Connector 17">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descr="A screenshot of a computer&#10;&#10;Description automatically generated">
            <a:extLst>
              <a:ext uri="{FF2B5EF4-FFF2-40B4-BE49-F238E27FC236}">
                <a16:creationId xmlns:a16="http://schemas.microsoft.com/office/drawing/2014/main" id="{4184A1B7-D06B-56B5-26E7-9B09D429AEAF}"/>
              </a:ext>
            </a:extLst>
          </p:cNvPr>
          <p:cNvPicPr>
            <a:picLocks noChangeAspect="1"/>
          </p:cNvPicPr>
          <p:nvPr/>
        </p:nvPicPr>
        <p:blipFill>
          <a:blip r:embed="rId2">
            <a:extLst>
              <a:ext uri="{28A0092B-C50C-407E-A947-70E740481C1C}">
                <a14:useLocalDpi xmlns:a14="http://schemas.microsoft.com/office/drawing/2010/main" val="0"/>
              </a:ext>
            </a:extLst>
          </a:blip>
          <a:srcRect l="31591" t="6734" r="50000" b="66464"/>
          <a:stretch/>
        </p:blipFill>
        <p:spPr>
          <a:xfrm>
            <a:off x="713232" y="2537460"/>
            <a:ext cx="4591788" cy="3760459"/>
          </a:xfrm>
          <a:prstGeom prst="rect">
            <a:avLst/>
          </a:prstGeom>
        </p:spPr>
      </p:pic>
      <p:sp>
        <p:nvSpPr>
          <p:cNvPr id="4" name="Slide Number Placeholder 3">
            <a:extLst>
              <a:ext uri="{FF2B5EF4-FFF2-40B4-BE49-F238E27FC236}">
                <a16:creationId xmlns:a16="http://schemas.microsoft.com/office/drawing/2014/main" id="{6A2D16C3-0393-A73F-082A-B003656A4010}"/>
              </a:ext>
            </a:extLst>
          </p:cNvPr>
          <p:cNvSpPr>
            <a:spLocks noGrp="1"/>
          </p:cNvSpPr>
          <p:nvPr>
            <p:ph type="sldNum" sz="quarter" idx="12"/>
          </p:nvPr>
        </p:nvSpPr>
        <p:spPr/>
        <p:txBody>
          <a:bodyPr/>
          <a:lstStyle/>
          <a:p>
            <a:fld id="{70C12960-6E85-460F-B6E3-5B82CB31AF3D}" type="slidenum">
              <a:rPr lang="en-US" smtClean="0"/>
              <a:t>8</a:t>
            </a:fld>
            <a:endParaRPr lang="en-US"/>
          </a:p>
        </p:txBody>
      </p:sp>
    </p:spTree>
    <p:extLst>
      <p:ext uri="{BB962C8B-B14F-4D97-AF65-F5344CB8AC3E}">
        <p14:creationId xmlns:p14="http://schemas.microsoft.com/office/powerpoint/2010/main" val="347542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CF8E6-C8B4-2321-A941-28F6DA53F0D5}"/>
              </a:ext>
            </a:extLst>
          </p:cNvPr>
          <p:cNvSpPr>
            <a:spLocks noGrp="1"/>
          </p:cNvSpPr>
          <p:nvPr>
            <p:ph type="title"/>
          </p:nvPr>
        </p:nvSpPr>
        <p:spPr>
          <a:xfrm>
            <a:off x="640080" y="1371600"/>
            <a:ext cx="7192356" cy="1097280"/>
          </a:xfrm>
        </p:spPr>
        <p:txBody>
          <a:bodyPr vert="horz" lIns="91440" tIns="45720" rIns="91440" bIns="45720" rtlCol="0">
            <a:normAutofit/>
          </a:bodyPr>
          <a:lstStyle/>
          <a:p>
            <a:pPr>
              <a:lnSpc>
                <a:spcPct val="90000"/>
              </a:lnSpc>
            </a:pPr>
            <a:r>
              <a:rPr lang="en-US" sz="3400"/>
              <a:t>Correction of well-to-well leakage</a:t>
            </a:r>
          </a:p>
        </p:txBody>
      </p:sp>
      <p:cxnSp>
        <p:nvCxnSpPr>
          <p:cNvPr id="27" name="Straight Connector 26">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Content Placeholder 8" descr="A screenshot of a computer&#10;&#10;Description automatically generated">
            <a:extLst>
              <a:ext uri="{FF2B5EF4-FFF2-40B4-BE49-F238E27FC236}">
                <a16:creationId xmlns:a16="http://schemas.microsoft.com/office/drawing/2014/main" id="{4A860649-3E24-5F49-963A-39235AE09932}"/>
              </a:ext>
            </a:extLst>
          </p:cNvPr>
          <p:cNvPicPr>
            <a:picLocks noChangeAspect="1"/>
          </p:cNvPicPr>
          <p:nvPr/>
        </p:nvPicPr>
        <p:blipFill>
          <a:blip r:embed="rId2">
            <a:extLst>
              <a:ext uri="{28A0092B-C50C-407E-A947-70E740481C1C}">
                <a14:useLocalDpi xmlns:a14="http://schemas.microsoft.com/office/drawing/2010/main" val="0"/>
              </a:ext>
            </a:extLst>
          </a:blip>
          <a:srcRect l="31512" t="33639" r="49837" b="40715"/>
          <a:stretch/>
        </p:blipFill>
        <p:spPr>
          <a:xfrm>
            <a:off x="1256145" y="1989975"/>
            <a:ext cx="9679709" cy="4798291"/>
          </a:xfrm>
          <a:prstGeom prst="rect">
            <a:avLst/>
          </a:prstGeom>
        </p:spPr>
      </p:pic>
      <p:sp>
        <p:nvSpPr>
          <p:cNvPr id="3" name="Rectangle 2">
            <a:extLst>
              <a:ext uri="{FF2B5EF4-FFF2-40B4-BE49-F238E27FC236}">
                <a16:creationId xmlns:a16="http://schemas.microsoft.com/office/drawing/2014/main" id="{FC813AE0-E67E-C749-87B7-0BC67643F2CB}"/>
              </a:ext>
            </a:extLst>
          </p:cNvPr>
          <p:cNvSpPr/>
          <p:nvPr/>
        </p:nvSpPr>
        <p:spPr>
          <a:xfrm>
            <a:off x="8497454" y="4895273"/>
            <a:ext cx="193964" cy="49734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DC86E41-5C6D-F6CA-71D8-607EC8222BB6}"/>
              </a:ext>
            </a:extLst>
          </p:cNvPr>
          <p:cNvSpPr/>
          <p:nvPr/>
        </p:nvSpPr>
        <p:spPr>
          <a:xfrm>
            <a:off x="10298545" y="4895272"/>
            <a:ext cx="193964" cy="49734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0021069-0D08-41C2-520D-09E1089BE993}"/>
              </a:ext>
            </a:extLst>
          </p:cNvPr>
          <p:cNvSpPr/>
          <p:nvPr/>
        </p:nvSpPr>
        <p:spPr>
          <a:xfrm rot="5400000">
            <a:off x="3223490" y="5781966"/>
            <a:ext cx="199290" cy="63198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90C0B12-F14C-EF36-E943-56A73EE660C2}"/>
              </a:ext>
            </a:extLst>
          </p:cNvPr>
          <p:cNvSpPr>
            <a:spLocks noGrp="1"/>
          </p:cNvSpPr>
          <p:nvPr>
            <p:ph type="sldNum" sz="quarter" idx="12"/>
          </p:nvPr>
        </p:nvSpPr>
        <p:spPr/>
        <p:txBody>
          <a:bodyPr/>
          <a:lstStyle/>
          <a:p>
            <a:fld id="{70C12960-6E85-460F-B6E3-5B82CB31AF3D}" type="slidenum">
              <a:rPr lang="en-US" smtClean="0"/>
              <a:t>9</a:t>
            </a:fld>
            <a:endParaRPr lang="en-US"/>
          </a:p>
        </p:txBody>
      </p:sp>
    </p:spTree>
    <p:extLst>
      <p:ext uri="{BB962C8B-B14F-4D97-AF65-F5344CB8AC3E}">
        <p14:creationId xmlns:p14="http://schemas.microsoft.com/office/powerpoint/2010/main" val="2402310774"/>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192</TotalTime>
  <Words>1186</Words>
  <Application>Microsoft Office PowerPoint</Application>
  <PresentationFormat>Widescreen</PresentationFormat>
  <Paragraphs>81</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Grandview Display</vt:lpstr>
      <vt:lpstr>Times New Roman</vt:lpstr>
      <vt:lpstr>DashVTI</vt:lpstr>
      <vt:lpstr>Using SCRuB to Reduce Noise in Microbiome Data</vt:lpstr>
      <vt:lpstr>What is SCRuB</vt:lpstr>
      <vt:lpstr>What's the Use</vt:lpstr>
      <vt:lpstr>How Does SCRuB Know?</vt:lpstr>
      <vt:lpstr>Assumptions of Data Generation</vt:lpstr>
      <vt:lpstr>SCRuB Workflow</vt:lpstr>
      <vt:lpstr>In-silico Assessment</vt:lpstr>
      <vt:lpstr>Accounting for well-to-well leakage</vt:lpstr>
      <vt:lpstr>Correction of well-to-well leakage</vt:lpstr>
      <vt:lpstr>Human Samples Contamination</vt:lpstr>
      <vt:lpstr>Experiment 1</vt:lpstr>
      <vt:lpstr>Experiment 2</vt:lpstr>
      <vt:lpstr>Prediction of Melanoma Treatment Response</vt:lpstr>
      <vt:lpstr>SCRuB Modeling Types of Contamination</vt:lpstr>
      <vt:lpstr>Melanoma Classification</vt:lpstr>
      <vt:lpstr>Melanoma Treatment Response</vt:lpstr>
      <vt:lpstr>Overall Claims</vt:lpstr>
      <vt:lpstr>Validation of SCRuB</vt:lpstr>
      <vt:lpstr>Limitations</vt:lpstr>
      <vt:lpstr>Future Research</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 Woodard</dc:creator>
  <cp:lastModifiedBy>Jacob Woodard</cp:lastModifiedBy>
  <cp:revision>8</cp:revision>
  <dcterms:created xsi:type="dcterms:W3CDTF">2024-10-14T16:29:33Z</dcterms:created>
  <dcterms:modified xsi:type="dcterms:W3CDTF">2024-11-05T16:50:23Z</dcterms:modified>
</cp:coreProperties>
</file>