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handoutMasterIdLst>
    <p:handoutMasterId r:id="rId25"/>
  </p:handoutMasterIdLst>
  <p:sldIdLst>
    <p:sldId id="280" r:id="rId2"/>
    <p:sldId id="260" r:id="rId3"/>
    <p:sldId id="261" r:id="rId4"/>
    <p:sldId id="262"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4"/>
    <p:restoredTop sz="87016"/>
  </p:normalViewPr>
  <p:slideViewPr>
    <p:cSldViewPr snapToGrid="0" snapToObjects="1">
      <p:cViewPr>
        <p:scale>
          <a:sx n="131" d="100"/>
          <a:sy n="131" d="100"/>
        </p:scale>
        <p:origin x="976" y="-39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115" d="100"/>
          <a:sy n="115" d="100"/>
        </p:scale>
        <p:origin x="328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2B353B-17DE-F24E-9686-9B8AC9ABF674}" type="datetimeFigureOut">
              <a:rPr lang="en-US" smtClean="0"/>
              <a:t>10/29/24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3FAFBE-6A90-E941-9DCD-9279D83C8C17}" type="slidenum">
              <a:rPr lang="en-US" smtClean="0"/>
              <a:t>‹#›</a:t>
            </a:fld>
            <a:endParaRPr lang="en-US"/>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E00F6-FCEB-3240-BF91-2FE8D291BB05}" type="datetimeFigureOut">
              <a:rPr lang="en-US" smtClean="0"/>
              <a:t>10/29/24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1AEB7-DF1E-074E-AD3C-BD912806E15D}" type="slidenum">
              <a:rPr lang="en-US" smtClean="0"/>
              <a:t>‹#›</a:t>
            </a:fld>
            <a:endParaRPr lang="en-US"/>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ALL is short for acute lymphoblastic leukemia, which is a type of cancer characterized by the rapid overproduction of white blood cells in the bone marrow. This proliferation impedes the production of normal cells leads to health compromise. Is predominant in children, in fact, ALL is the most common child leukemia that is why this study is done in pediatric patients.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Treatment usually leads to chemotherapy which shows the most success in children, but, it is very common for immunocompromised patients to be susceptible to bacterial infections. So, patients need to be in constant risk assessment. </a:t>
            </a:r>
          </a:p>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2</a:t>
            </a:fld>
            <a:endParaRPr lang="en-US"/>
          </a:p>
        </p:txBody>
      </p:sp>
    </p:spTree>
    <p:extLst>
      <p:ext uri="{BB962C8B-B14F-4D97-AF65-F5344CB8AC3E}">
        <p14:creationId xmlns:p14="http://schemas.microsoft.com/office/powerpoint/2010/main" val="81340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study focuses on showing how </a:t>
            </a:r>
            <a:r>
              <a:rPr lang="en-US" dirty="0" err="1"/>
              <a:t>ngs</a:t>
            </a:r>
            <a:r>
              <a:rPr lang="en-US" dirty="0"/>
              <a:t> can control the relapse and immunosuppression of patients but a key factor that is shown is how the whole point of it is that mutations start and increase while the patient is receiving treatment and most of them are cleared by the end of the treatment. </a:t>
            </a:r>
          </a:p>
          <a:p>
            <a:endParaRPr lang="en-US" dirty="0"/>
          </a:p>
          <a:p>
            <a:r>
              <a:rPr lang="en-US" dirty="0"/>
              <a:t>So, this is what this figure is showing, the heat map focuses on VAFs and there are some boundaries unique for each patient on these mutations happening on peripheral blood and noncellular bone marrow, again, genetic diversity. Cases 10, 14, 15, and 16 had mutations after the end of treatment showing how treatment affects each individual differently and giving insight to doctors on how they should proceed with each case. And, for case 17, mutations were found on day 147 way after the end of treatment but only on peripheral blood, suggesting a case of spatial heterogenicity. This is also very important to continue treatment because here mutant cells were circulating and not agglomerating on specific tissue, this can make treatment for this patient more difficult, but getting this data from NGS is important for prognostic evaluation</a:t>
            </a:r>
          </a:p>
        </p:txBody>
      </p:sp>
      <p:sp>
        <p:nvSpPr>
          <p:cNvPr id="4" name="Slide Number Placeholder 3"/>
          <p:cNvSpPr>
            <a:spLocks noGrp="1"/>
          </p:cNvSpPr>
          <p:nvPr>
            <p:ph type="sldNum" sz="quarter" idx="5"/>
          </p:nvPr>
        </p:nvSpPr>
        <p:spPr/>
        <p:txBody>
          <a:bodyPr/>
          <a:lstStyle/>
          <a:p>
            <a:fld id="{BF01AEB7-DF1E-074E-AD3C-BD912806E15D}" type="slidenum">
              <a:rPr lang="en-US" smtClean="0"/>
              <a:t>11</a:t>
            </a:fld>
            <a:endParaRPr lang="en-US"/>
          </a:p>
        </p:txBody>
      </p:sp>
    </p:spTree>
    <p:extLst>
      <p:ext uri="{BB962C8B-B14F-4D97-AF65-F5344CB8AC3E}">
        <p14:creationId xmlns:p14="http://schemas.microsoft.com/office/powerpoint/2010/main" val="4056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this 2 diagrams are showing the distribution of mutation, for graphs in C they are separated in cellular bone marrow, noncellular bone marrow and peripheral blood. As you can see, in all the cases mutations are almost induced in early stages of treatment and then they tend to be cleared. </a:t>
            </a:r>
          </a:p>
          <a:p>
            <a:endParaRPr lang="en-US" dirty="0"/>
          </a:p>
          <a:p>
            <a:r>
              <a:rPr lang="en-US" dirty="0"/>
              <a:t>All of these cases were gathered and they did a Venn diagram which is the one at D to show how can these mutations correlate in different samples. Key notes can be that cellular bone marrow and peripheral blood shared the most amount of similar mutations (23 out of 30) in the early stages, but then, mutations in cellular bone marrow were cleared, so at late stages of the treatment peripheral blood and </a:t>
            </a:r>
            <a:r>
              <a:rPr lang="en-US" dirty="0" err="1"/>
              <a:t>ncbm</a:t>
            </a:r>
            <a:r>
              <a:rPr lang="en-US" dirty="0"/>
              <a:t> shared 15 mutations which is a great result because from the therapy can be more generalized. </a:t>
            </a:r>
          </a:p>
        </p:txBody>
      </p:sp>
      <p:sp>
        <p:nvSpPr>
          <p:cNvPr id="4" name="Slide Number Placeholder 3"/>
          <p:cNvSpPr>
            <a:spLocks noGrp="1"/>
          </p:cNvSpPr>
          <p:nvPr>
            <p:ph type="sldNum" sz="quarter" idx="5"/>
          </p:nvPr>
        </p:nvSpPr>
        <p:spPr/>
        <p:txBody>
          <a:bodyPr/>
          <a:lstStyle/>
          <a:p>
            <a:fld id="{BF01AEB7-DF1E-074E-AD3C-BD912806E15D}" type="slidenum">
              <a:rPr lang="en-US" smtClean="0"/>
              <a:t>12</a:t>
            </a:fld>
            <a:endParaRPr lang="en-US"/>
          </a:p>
        </p:txBody>
      </p:sp>
    </p:spTree>
    <p:extLst>
      <p:ext uri="{BB962C8B-B14F-4D97-AF65-F5344CB8AC3E}">
        <p14:creationId xmlns:p14="http://schemas.microsoft.com/office/powerpoint/2010/main" val="198610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moving on from VAFs, we are now in the part of the study where they analyzed the microbes present. This pictures is just an illustration of how the work was done, the samples were collected, cell free DNA was pulled down and the library was prepared with paired end sequencing. Then they used a two step process for the bioinformatics part of recognizing and analyzing the microbes, first Kraken, since it is a broader method to sort out a taxonomic characterization and then they used BLAST to sort out the specific genomes of strains of microbes present. </a:t>
            </a:r>
          </a:p>
          <a:p>
            <a:endParaRPr lang="en-US" dirty="0"/>
          </a:p>
          <a:p>
            <a:r>
              <a:rPr lang="en-US" dirty="0"/>
              <a:t>Another thing is that case 1 to 3 didn’t get microbial enrichment so there is no results on microbial distribution for these cases. A very important thing that they mentioned in the paper but not show results of is that they used 5 healthy patients and 5 patients with acute myelogenous leukemia as their controls. </a:t>
            </a:r>
          </a:p>
          <a:p>
            <a:endParaRPr lang="en-US" dirty="0"/>
          </a:p>
        </p:txBody>
      </p:sp>
      <p:sp>
        <p:nvSpPr>
          <p:cNvPr id="4" name="Slide Number Placeholder 3"/>
          <p:cNvSpPr>
            <a:spLocks noGrp="1"/>
          </p:cNvSpPr>
          <p:nvPr>
            <p:ph type="sldNum" sz="quarter" idx="5"/>
          </p:nvPr>
        </p:nvSpPr>
        <p:spPr/>
        <p:txBody>
          <a:bodyPr/>
          <a:lstStyle/>
          <a:p>
            <a:fld id="{BF01AEB7-DF1E-074E-AD3C-BD912806E15D}" type="slidenum">
              <a:rPr lang="en-US" smtClean="0"/>
              <a:t>13</a:t>
            </a:fld>
            <a:endParaRPr lang="en-US"/>
          </a:p>
        </p:txBody>
      </p:sp>
    </p:spTree>
    <p:extLst>
      <p:ext uri="{BB962C8B-B14F-4D97-AF65-F5344CB8AC3E}">
        <p14:creationId xmlns:p14="http://schemas.microsoft.com/office/powerpoint/2010/main" val="13433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for cultivation of microbial species. Overall, the finding was that these microbes are dynamic and attack during different stages of the therapy. This indicates that the microbial environment in these patients is not static but changes during treatment, likely influenced by the therapy itself and the patient’s shifting immune status.</a:t>
            </a:r>
          </a:p>
          <a:p>
            <a:endParaRPr lang="en-US" dirty="0"/>
          </a:p>
          <a:p>
            <a:r>
              <a:rPr lang="en-US" dirty="0"/>
              <a:t>For this picture I want to talk about bacteria particularly since they have the most prominent results. For example, </a:t>
            </a:r>
            <a:r>
              <a:rPr lang="en-US" dirty="0" err="1"/>
              <a:t>cutibacterium</a:t>
            </a:r>
            <a:r>
              <a:rPr lang="en-US" dirty="0"/>
              <a:t> is a skin commensal bacteria, as you can see almost of all the patients that were on treatment were suffering from this species, suggesting that it is an opportunistic bacteria.</a:t>
            </a:r>
          </a:p>
          <a:p>
            <a:endParaRPr lang="en-US" dirty="0"/>
          </a:p>
          <a:p>
            <a:r>
              <a:rPr lang="en-US" dirty="0"/>
              <a:t>The Bacillus species is a known cause of mortality of ALL patients and it was detected in many of them, suggesting that can be a bacteria involved somehow in this illness. </a:t>
            </a:r>
          </a:p>
          <a:p>
            <a:r>
              <a:rPr lang="en-US" dirty="0"/>
              <a:t>There is also the genus </a:t>
            </a:r>
            <a:r>
              <a:rPr lang="en-US" dirty="0" err="1"/>
              <a:t>Ralstonia</a:t>
            </a:r>
            <a:r>
              <a:rPr lang="en-US" dirty="0"/>
              <a:t>, that is present in all the healthy controls but only one of the 126 cases of ALL. It is not shown on these results. </a:t>
            </a:r>
          </a:p>
          <a:p>
            <a:r>
              <a:rPr lang="en-US" dirty="0"/>
              <a:t>For fungus, </a:t>
            </a:r>
            <a:r>
              <a:rPr lang="en-US" dirty="0" err="1"/>
              <a:t>Malssezia</a:t>
            </a:r>
            <a:r>
              <a:rPr lang="en-US" dirty="0"/>
              <a:t> was detected in 60% healthy controls, 82% of ALL samples, and none of the AML samples this can be for many different factors like </a:t>
            </a:r>
            <a:r>
              <a:rPr lang="en-US" dirty="0" err="1"/>
              <a:t>immunosupresion</a:t>
            </a:r>
            <a:r>
              <a:rPr lang="en-US" dirty="0"/>
              <a:t>, microbiota, external factors, etc.</a:t>
            </a:r>
          </a:p>
        </p:txBody>
      </p:sp>
      <p:sp>
        <p:nvSpPr>
          <p:cNvPr id="4" name="Slide Number Placeholder 3"/>
          <p:cNvSpPr>
            <a:spLocks noGrp="1"/>
          </p:cNvSpPr>
          <p:nvPr>
            <p:ph type="sldNum" sz="quarter" idx="5"/>
          </p:nvPr>
        </p:nvSpPr>
        <p:spPr/>
        <p:txBody>
          <a:bodyPr/>
          <a:lstStyle/>
          <a:p>
            <a:fld id="{BF01AEB7-DF1E-074E-AD3C-BD912806E15D}" type="slidenum">
              <a:rPr lang="en-US" smtClean="0"/>
              <a:t>14</a:t>
            </a:fld>
            <a:endParaRPr lang="en-US"/>
          </a:p>
        </p:txBody>
      </p:sp>
    </p:spTree>
    <p:extLst>
      <p:ext uri="{BB962C8B-B14F-4D97-AF65-F5344CB8AC3E}">
        <p14:creationId xmlns:p14="http://schemas.microsoft.com/office/powerpoint/2010/main" val="24059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figure they are showing trending viral species in peripheral blood of ALL patients compared to the healthy and AML ones. </a:t>
            </a:r>
          </a:p>
          <a:p>
            <a:endParaRPr lang="en-US" dirty="0"/>
          </a:p>
          <a:p>
            <a:r>
              <a:rPr lang="en-US" dirty="0"/>
              <a:t>Things to note: all healthy individuals had only one viral species, human </a:t>
            </a:r>
            <a:r>
              <a:rPr lang="en-US" dirty="0" err="1"/>
              <a:t>vetaherpervirus</a:t>
            </a:r>
            <a:r>
              <a:rPr lang="en-US" dirty="0"/>
              <a:t> 6B and this same one was only present in 1 of the 17 cases of ALL. </a:t>
            </a:r>
          </a:p>
          <a:p>
            <a:r>
              <a:rPr lang="en-US" dirty="0"/>
              <a:t>53% of the patients had at least one viral species detected at diagnosis, and 9 out of 9 of the patients that had a species detected at diagnosis had this same species detected at some other stage of treatment. </a:t>
            </a:r>
          </a:p>
          <a:p>
            <a:r>
              <a:rPr lang="en-US" dirty="0"/>
              <a:t>6 out of the 8 patients that didn’t have a virus detected at diagnosis had one detected at another stage. Which takes me to my next slide. </a:t>
            </a:r>
          </a:p>
          <a:p>
            <a:endParaRPr lang="en-US" dirty="0"/>
          </a:p>
          <a:p>
            <a:endParaRPr lang="en-US" dirty="0"/>
          </a:p>
        </p:txBody>
      </p:sp>
      <p:sp>
        <p:nvSpPr>
          <p:cNvPr id="4" name="Slide Number Placeholder 3"/>
          <p:cNvSpPr>
            <a:spLocks noGrp="1"/>
          </p:cNvSpPr>
          <p:nvPr>
            <p:ph type="sldNum" sz="quarter" idx="5"/>
          </p:nvPr>
        </p:nvSpPr>
        <p:spPr/>
        <p:txBody>
          <a:bodyPr/>
          <a:lstStyle/>
          <a:p>
            <a:fld id="{BF01AEB7-DF1E-074E-AD3C-BD912806E15D}" type="slidenum">
              <a:rPr lang="en-US" smtClean="0"/>
              <a:t>15</a:t>
            </a:fld>
            <a:endParaRPr lang="en-US"/>
          </a:p>
        </p:txBody>
      </p:sp>
    </p:spTree>
    <p:extLst>
      <p:ext uri="{BB962C8B-B14F-4D97-AF65-F5344CB8AC3E}">
        <p14:creationId xmlns:p14="http://schemas.microsoft.com/office/powerpoint/2010/main" val="3749857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2 figures is a rushed conclusion of the microbe part of the study. All ALL patients had Herpesviridae, </a:t>
            </a:r>
            <a:r>
              <a:rPr lang="en-US" dirty="0" err="1"/>
              <a:t>Polyomaviridae</a:t>
            </a:r>
            <a:r>
              <a:rPr lang="en-US" dirty="0"/>
              <a:t>, </a:t>
            </a:r>
            <a:r>
              <a:rPr lang="en-US" dirty="0" err="1"/>
              <a:t>Parvoviridae</a:t>
            </a:r>
            <a:r>
              <a:rPr lang="en-US" dirty="0"/>
              <a:t>, and </a:t>
            </a:r>
            <a:r>
              <a:rPr lang="en-US" dirty="0" err="1"/>
              <a:t>Anelloviridae</a:t>
            </a:r>
            <a:r>
              <a:rPr lang="en-US" dirty="0"/>
              <a:t>, five different herpes were detected and 16 out of 17 patients had at least one viral species, suggesting that the herpes viral family is common to reactivation in children with ALL, </a:t>
            </a:r>
          </a:p>
          <a:p>
            <a:endParaRPr lang="en-US" dirty="0"/>
          </a:p>
          <a:p>
            <a:r>
              <a:rPr lang="en-US" dirty="0"/>
              <a:t>Fungus and viruses tend to be more in bone marrow and peripheral blood while bacteria tend to be compartment specific. There was also no bacteria found in all three compartments, that is a common feature in bacteria since they tend to agglomerate in species. </a:t>
            </a:r>
          </a:p>
        </p:txBody>
      </p:sp>
      <p:sp>
        <p:nvSpPr>
          <p:cNvPr id="4" name="Slide Number Placeholder 3"/>
          <p:cNvSpPr>
            <a:spLocks noGrp="1"/>
          </p:cNvSpPr>
          <p:nvPr>
            <p:ph type="sldNum" sz="quarter" idx="5"/>
          </p:nvPr>
        </p:nvSpPr>
        <p:spPr/>
        <p:txBody>
          <a:bodyPr/>
          <a:lstStyle/>
          <a:p>
            <a:fld id="{BF01AEB7-DF1E-074E-AD3C-BD912806E15D}" type="slidenum">
              <a:rPr lang="en-US" smtClean="0"/>
              <a:t>16</a:t>
            </a:fld>
            <a:endParaRPr lang="en-US"/>
          </a:p>
        </p:txBody>
      </p:sp>
    </p:spTree>
    <p:extLst>
      <p:ext uri="{BB962C8B-B14F-4D97-AF65-F5344CB8AC3E}">
        <p14:creationId xmlns:p14="http://schemas.microsoft.com/office/powerpoint/2010/main" val="266404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So, knowing all that, the purpose of the study came to be the feasibility assessment of a hybrid capture next generation sequencing panel to longitudinally measure molecular leukemic disease clearance and microbial species abundance in 20 ALL patients. </a:t>
            </a:r>
          </a:p>
          <a:p>
            <a:r>
              <a:rPr lang="en-US" dirty="0">
                <a:effectLst/>
                <a:latin typeface="Helvetica Neue" panose="02000503000000020004" pitchFamily="2" charset="0"/>
              </a:rPr>
              <a:t>EXPLAIN FIGURE 1</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Which I want to pause and explain because every word in that sentence has a meaning. When talking about hybrid capture it can be DNA or RNA specific sequences that are “captured” by tiny probes relating to what is trying to be studied. By saying next generation sequencing is basically proving what we learned in class and comparing a model, faster, cost effective sequencing technologies with let’s say “first generation sequencing” like Sanger.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And, the panel is basically explaining what is being studied, in this case is host-microbe interaction and disease clearance in 20 patients with ALL. 168 samples were collected from these patients over a 6 week period. </a:t>
            </a:r>
          </a:p>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3</a:t>
            </a:fld>
            <a:endParaRPr lang="en-US"/>
          </a:p>
        </p:txBody>
      </p:sp>
    </p:spTree>
    <p:extLst>
      <p:ext uri="{BB962C8B-B14F-4D97-AF65-F5344CB8AC3E}">
        <p14:creationId xmlns:p14="http://schemas.microsoft.com/office/powerpoint/2010/main" val="47047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Now, as I said in the previous slide, a hybrid technology can capture many types of nucleic acids or genetic information. For this study they used cell free DNA which is just DNA in plasma. Circulating tumor DNA and microbial cell free DNA.</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 wanted to point out the choice of nucleic acids to use because I find it really interesting that the reason they are using circulating tumor DNA, which is DNA excreted from tumor cells circulating in plasma looking for methods of proliferation, is to reduce the need of surgically removing infected tissue for examination. Which is very common in any type of cancer, not only ALL. ALL is the most common </a:t>
            </a:r>
            <a:r>
              <a:rPr lang="en-US" dirty="0" err="1">
                <a:effectLst/>
                <a:latin typeface="Helvetica Neue" panose="02000503000000020004" pitchFamily="2" charset="0"/>
              </a:rPr>
              <a:t>pedriatic</a:t>
            </a:r>
            <a:r>
              <a:rPr lang="en-US" dirty="0">
                <a:effectLst/>
                <a:latin typeface="Helvetica Neue" panose="02000503000000020004" pitchFamily="2" charset="0"/>
              </a:rPr>
              <a:t> cancer, so patients on top of being immunocompromised because of induction chemotherapy they need to measure disease clarification by surgically removing infected tissue. These choices are certainly less invasive.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Additionally, infectious complications remain the major cause of treatment-associated mortality, so for that reason they are proposing studying microbial cell free DNA in the patients, to use it as a prognostic tool in the directions of the patients health. </a:t>
            </a:r>
          </a:p>
          <a:p>
            <a:endParaRPr lang="en-US" dirty="0"/>
          </a:p>
        </p:txBody>
      </p:sp>
      <p:sp>
        <p:nvSpPr>
          <p:cNvPr id="4" name="Slide Number Placeholder 3"/>
          <p:cNvSpPr>
            <a:spLocks noGrp="1"/>
          </p:cNvSpPr>
          <p:nvPr>
            <p:ph type="sldNum" sz="quarter" idx="5"/>
          </p:nvPr>
        </p:nvSpPr>
        <p:spPr/>
        <p:txBody>
          <a:bodyPr/>
          <a:lstStyle/>
          <a:p>
            <a:fld id="{BF01AEB7-DF1E-074E-AD3C-BD912806E15D}" type="slidenum">
              <a:rPr lang="en-US" smtClean="0"/>
              <a:t>4</a:t>
            </a:fld>
            <a:endParaRPr lang="en-US"/>
          </a:p>
        </p:txBody>
      </p:sp>
    </p:spTree>
    <p:extLst>
      <p:ext uri="{BB962C8B-B14F-4D97-AF65-F5344CB8AC3E}">
        <p14:creationId xmlns:p14="http://schemas.microsoft.com/office/powerpoint/2010/main" val="297266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2715C-C577-6ECD-7AA8-85284CC8F1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7FAAF-1BF1-61C5-4428-942041433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87F34-D2CD-4D65-8178-712464746F3B}"/>
              </a:ext>
            </a:extLst>
          </p:cNvPr>
          <p:cNvSpPr>
            <a:spLocks noGrp="1"/>
          </p:cNvSpPr>
          <p:nvPr>
            <p:ph type="body" idx="1"/>
          </p:nvPr>
        </p:nvSpPr>
        <p:spPr/>
        <p:txBody>
          <a:bodyPr/>
          <a:lstStyle/>
          <a:p>
            <a:r>
              <a:rPr lang="en-US" dirty="0">
                <a:effectLst/>
                <a:latin typeface="Helvetica Neue" panose="02000503000000020004" pitchFamily="2" charset="0"/>
              </a:rPr>
              <a:t>So, they say that in this study they want to examine the two leading causes of mortality in patients with ALL to hopefully propose new technologies to reduce them right?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two leading causes are disease persistence and relapse, that is very common in any type of cancer. And, the role of infectious microbes acting as immunosuppressants when patients are immunocompromised.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To do so, they used NGS to look for microbes in patients undergoing cancer treatment and they looked for mutations by comparing cell free DNA with circulating tumor DNA which is where variant allelic fractions comes to play. </a:t>
            </a:r>
          </a:p>
          <a:p>
            <a:endParaRPr lang="en-US" dirty="0"/>
          </a:p>
        </p:txBody>
      </p:sp>
      <p:sp>
        <p:nvSpPr>
          <p:cNvPr id="4" name="Slide Number Placeholder 3">
            <a:extLst>
              <a:ext uri="{FF2B5EF4-FFF2-40B4-BE49-F238E27FC236}">
                <a16:creationId xmlns:a16="http://schemas.microsoft.com/office/drawing/2014/main" id="{A4C9986C-8DD1-B392-9342-5EAA824BACDC}"/>
              </a:ext>
            </a:extLst>
          </p:cNvPr>
          <p:cNvSpPr>
            <a:spLocks noGrp="1"/>
          </p:cNvSpPr>
          <p:nvPr>
            <p:ph type="sldNum" sz="quarter" idx="10"/>
          </p:nvPr>
        </p:nvSpPr>
        <p:spPr/>
        <p:txBody>
          <a:bodyPr/>
          <a:lstStyle/>
          <a:p>
            <a:fld id="{BF01AEB7-DF1E-074E-AD3C-BD912806E15D}" type="slidenum">
              <a:rPr lang="en-US" smtClean="0"/>
              <a:t>5</a:t>
            </a:fld>
            <a:endParaRPr lang="en-US"/>
          </a:p>
        </p:txBody>
      </p:sp>
    </p:spTree>
    <p:extLst>
      <p:ext uri="{BB962C8B-B14F-4D97-AF65-F5344CB8AC3E}">
        <p14:creationId xmlns:p14="http://schemas.microsoft.com/office/powerpoint/2010/main" val="144368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EF9A6-5C88-6191-CAB6-52B53268D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0F701-2EA9-8B20-E35B-5115B781B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A40FA-18E4-3AF3-87D5-824932999180}"/>
              </a:ext>
            </a:extLst>
          </p:cNvPr>
          <p:cNvSpPr>
            <a:spLocks noGrp="1"/>
          </p:cNvSpPr>
          <p:nvPr>
            <p:ph type="body" idx="1"/>
          </p:nvPr>
        </p:nvSpPr>
        <p:spPr/>
        <p:txBody>
          <a:bodyPr/>
          <a:lstStyle/>
          <a:p>
            <a:r>
              <a:rPr lang="en-US" dirty="0">
                <a:effectLst/>
                <a:latin typeface="Helvetica Neue" panose="02000503000000020004" pitchFamily="2" charset="0"/>
              </a:rPr>
              <a:t>In this comparison they found that doing invasive bone marrow examinations may be unnecessary, which is good because less surgical procedure, so less risk for microbial infection. The reason being that the variant allelic fractions were so small because the cell free DNA and circulating tumor DNA that they can detect and monitor leukemia only from the bloodstream. That is what they mean by saying that •they can detect and monitor leukemia by analyzing </a:t>
            </a:r>
            <a:r>
              <a:rPr lang="en-US" b="1" u="sng" dirty="0" err="1">
                <a:effectLst/>
                <a:latin typeface="Helvetica Neue" panose="02000503000000020004" pitchFamily="2" charset="0"/>
              </a:rPr>
              <a:t>ctDNA</a:t>
            </a:r>
            <a:r>
              <a:rPr lang="en-US" b="1" u="sng" dirty="0">
                <a:effectLst/>
                <a:latin typeface="Helvetica Neue" panose="02000503000000020004" pitchFamily="2" charset="0"/>
              </a:rPr>
              <a:t>. </a:t>
            </a: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And, •During the first 6 weeks of treatment, the human </a:t>
            </a:r>
            <a:r>
              <a:rPr lang="en-US" dirty="0" err="1">
                <a:effectLst/>
                <a:latin typeface="Helvetica Neue" panose="02000503000000020004" pitchFamily="2" charset="0"/>
              </a:rPr>
              <a:t>virome</a:t>
            </a:r>
            <a:r>
              <a:rPr lang="en-US" dirty="0">
                <a:effectLst/>
                <a:latin typeface="Helvetica Neue" panose="02000503000000020004" pitchFamily="2" charset="0"/>
              </a:rPr>
              <a:t> is dynamic in patients with ALL. Which </a:t>
            </a:r>
            <a:r>
              <a:rPr lang="en-US" dirty="0" err="1">
                <a:effectLst/>
                <a:latin typeface="Helvetica Neue" panose="02000503000000020004" pitchFamily="2" charset="0"/>
              </a:rPr>
              <a:t>im</a:t>
            </a:r>
            <a:r>
              <a:rPr lang="en-US" dirty="0">
                <a:effectLst/>
                <a:latin typeface="Helvetica Neue" panose="02000503000000020004" pitchFamily="2" charset="0"/>
              </a:rPr>
              <a:t> going to get more into it later on. </a:t>
            </a:r>
          </a:p>
          <a:p>
            <a:endParaRPr lang="en-US" dirty="0"/>
          </a:p>
        </p:txBody>
      </p:sp>
      <p:sp>
        <p:nvSpPr>
          <p:cNvPr id="4" name="Slide Number Placeholder 3">
            <a:extLst>
              <a:ext uri="{FF2B5EF4-FFF2-40B4-BE49-F238E27FC236}">
                <a16:creationId xmlns:a16="http://schemas.microsoft.com/office/drawing/2014/main" id="{5A4EE1B5-22B9-DDBE-9A70-895499E6AADA}"/>
              </a:ext>
            </a:extLst>
          </p:cNvPr>
          <p:cNvSpPr>
            <a:spLocks noGrp="1"/>
          </p:cNvSpPr>
          <p:nvPr>
            <p:ph type="sldNum" sz="quarter" idx="10"/>
          </p:nvPr>
        </p:nvSpPr>
        <p:spPr/>
        <p:txBody>
          <a:bodyPr/>
          <a:lstStyle/>
          <a:p>
            <a:fld id="{BF01AEB7-DF1E-074E-AD3C-BD912806E15D}" type="slidenum">
              <a:rPr lang="en-US" smtClean="0"/>
              <a:t>6</a:t>
            </a:fld>
            <a:endParaRPr lang="en-US"/>
          </a:p>
        </p:txBody>
      </p:sp>
    </p:spTree>
    <p:extLst>
      <p:ext uri="{BB962C8B-B14F-4D97-AF65-F5344CB8AC3E}">
        <p14:creationId xmlns:p14="http://schemas.microsoft.com/office/powerpoint/2010/main" val="109389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93A36-1163-31E0-FE4F-DED75E732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9126B-F5A4-142E-D2DC-FB231E849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CC386-0510-2A96-489D-731DB39BC5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963B3D-250B-9A29-F038-46A387011D2D}"/>
              </a:ext>
            </a:extLst>
          </p:cNvPr>
          <p:cNvSpPr>
            <a:spLocks noGrp="1"/>
          </p:cNvSpPr>
          <p:nvPr>
            <p:ph type="sldNum" sz="quarter" idx="10"/>
          </p:nvPr>
        </p:nvSpPr>
        <p:spPr/>
        <p:txBody>
          <a:bodyPr/>
          <a:lstStyle/>
          <a:p>
            <a:fld id="{BF01AEB7-DF1E-074E-AD3C-BD912806E15D}" type="slidenum">
              <a:rPr lang="en-US" smtClean="0"/>
              <a:t>7</a:t>
            </a:fld>
            <a:endParaRPr lang="en-US"/>
          </a:p>
        </p:txBody>
      </p:sp>
    </p:spTree>
    <p:extLst>
      <p:ext uri="{BB962C8B-B14F-4D97-AF65-F5344CB8AC3E}">
        <p14:creationId xmlns:p14="http://schemas.microsoft.com/office/powerpoint/2010/main" val="263853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E2801-6877-F272-8C28-A51FEB3CD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21195-0AF4-A0E0-B190-D5964C14A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27599-5393-B53A-D5CB-66671F1A52C3}"/>
              </a:ext>
            </a:extLst>
          </p:cNvPr>
          <p:cNvSpPr>
            <a:spLocks noGrp="1"/>
          </p:cNvSpPr>
          <p:nvPr>
            <p:ph type="body" idx="1"/>
          </p:nvPr>
        </p:nvSpPr>
        <p:spPr/>
        <p:txBody>
          <a:bodyPr/>
          <a:lstStyle/>
          <a:p>
            <a:r>
              <a:rPr lang="en-US" dirty="0"/>
              <a:t>This figure shows how all chromosomes of the genome of all the patients were studied. Including sex chromosomes. The higher the depth In the y axis the more it was read about that chromosome, so as you can see, the bars are very uniformly distributed suggesting that all the chromosomes were read with complete accuracy. </a:t>
            </a:r>
          </a:p>
        </p:txBody>
      </p:sp>
      <p:sp>
        <p:nvSpPr>
          <p:cNvPr id="4" name="Slide Number Placeholder 3">
            <a:extLst>
              <a:ext uri="{FF2B5EF4-FFF2-40B4-BE49-F238E27FC236}">
                <a16:creationId xmlns:a16="http://schemas.microsoft.com/office/drawing/2014/main" id="{BAED5593-4C43-107F-1FFE-E3922FD588F8}"/>
              </a:ext>
            </a:extLst>
          </p:cNvPr>
          <p:cNvSpPr>
            <a:spLocks noGrp="1"/>
          </p:cNvSpPr>
          <p:nvPr>
            <p:ph type="sldNum" sz="quarter" idx="10"/>
          </p:nvPr>
        </p:nvSpPr>
        <p:spPr/>
        <p:txBody>
          <a:bodyPr/>
          <a:lstStyle/>
          <a:p>
            <a:fld id="{BF01AEB7-DF1E-074E-AD3C-BD912806E15D}" type="slidenum">
              <a:rPr lang="en-US" smtClean="0"/>
              <a:t>8</a:t>
            </a:fld>
            <a:endParaRPr lang="en-US"/>
          </a:p>
        </p:txBody>
      </p:sp>
    </p:spTree>
    <p:extLst>
      <p:ext uri="{BB962C8B-B14F-4D97-AF65-F5344CB8AC3E}">
        <p14:creationId xmlns:p14="http://schemas.microsoft.com/office/powerpoint/2010/main" val="198700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F7AF-8019-71B0-804D-70589A91D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21F84-9ABA-9961-F1F6-EA3CF5F84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4AA9F-EB34-655F-F0AC-AB2729C54514}"/>
              </a:ext>
            </a:extLst>
          </p:cNvPr>
          <p:cNvSpPr>
            <a:spLocks noGrp="1"/>
          </p:cNvSpPr>
          <p:nvPr>
            <p:ph type="body" idx="1"/>
          </p:nvPr>
        </p:nvSpPr>
        <p:spPr/>
        <p:txBody>
          <a:bodyPr/>
          <a:lstStyle/>
          <a:p>
            <a:r>
              <a:rPr lang="en-US" dirty="0"/>
              <a:t>There are a couple factors important to point out about this figure, day 42 was end of induction, of no more chemotherapy. They distributed in early, mid, late and post induction but for me what really makes sense is only the post induction because no factors were changed since the day the treatment started until it was finished but… important to note is that the yield of cfDNA in both peripheral blood and noncellular bone marrow was about the same at early induction. Peripheral blood yield reached its peak starting the mid induction period, this makes sense because cells are distributed throughout the body and more susceptible to chemotherapy. Now, the peak for non cellular bone marrow yield was the end of mid induction suggesting that cells at the bone marrow were surviving treatment longer than the ones in the bloodstream, also, there are more white blood cells are in the bone marrow so that might be a reason why It took longer. </a:t>
            </a:r>
          </a:p>
          <a:p>
            <a:endParaRPr lang="en-US" dirty="0"/>
          </a:p>
          <a:p>
            <a:r>
              <a:rPr lang="en-US" dirty="0"/>
              <a:t>Then, at post induction they both had about the same pattern for yielding which is a great sign since this suggests that at least for this study there was no relapse. </a:t>
            </a:r>
          </a:p>
        </p:txBody>
      </p:sp>
      <p:sp>
        <p:nvSpPr>
          <p:cNvPr id="4" name="Slide Number Placeholder 3">
            <a:extLst>
              <a:ext uri="{FF2B5EF4-FFF2-40B4-BE49-F238E27FC236}">
                <a16:creationId xmlns:a16="http://schemas.microsoft.com/office/drawing/2014/main" id="{F447E543-D79C-024D-0ED7-183959AC2111}"/>
              </a:ext>
            </a:extLst>
          </p:cNvPr>
          <p:cNvSpPr>
            <a:spLocks noGrp="1"/>
          </p:cNvSpPr>
          <p:nvPr>
            <p:ph type="sldNum" sz="quarter" idx="10"/>
          </p:nvPr>
        </p:nvSpPr>
        <p:spPr/>
        <p:txBody>
          <a:bodyPr/>
          <a:lstStyle/>
          <a:p>
            <a:fld id="{BF01AEB7-DF1E-074E-AD3C-BD912806E15D}" type="slidenum">
              <a:rPr lang="en-US" smtClean="0"/>
              <a:t>9</a:t>
            </a:fld>
            <a:endParaRPr lang="en-US"/>
          </a:p>
        </p:txBody>
      </p:sp>
    </p:spTree>
    <p:extLst>
      <p:ext uri="{BB962C8B-B14F-4D97-AF65-F5344CB8AC3E}">
        <p14:creationId xmlns:p14="http://schemas.microsoft.com/office/powerpoint/2010/main" val="250330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as I mentioned before, the severeness of the illness was measured in this study by the amount of variant allele fractions or mutations the patient had. Mutants were collected using NGS and, In this figure they are showing how those mutants were analyzed.</a:t>
            </a:r>
          </a:p>
          <a:p>
            <a:endParaRPr lang="en-US" dirty="0"/>
          </a:p>
          <a:p>
            <a:r>
              <a:rPr lang="en-US" dirty="0"/>
              <a:t>Each patient had an average of 2.3 detectable mutations, 15% of the cases had 0 mutations which is good because is showing how genetic diversity plays an important role in any cancer research, some patients responded to the treatment by having 5 or more mutations and some had 0. So, this is the real takeaway about cancer research and why NGS is such an important key, all boundaries of the genome need to be biometrically measured for a </a:t>
            </a:r>
            <a:r>
              <a:rPr lang="en-US" dirty="0" err="1"/>
              <a:t>succesfull</a:t>
            </a:r>
            <a:r>
              <a:rPr lang="en-US" dirty="0"/>
              <a:t> treatment to happen.</a:t>
            </a:r>
          </a:p>
        </p:txBody>
      </p:sp>
      <p:sp>
        <p:nvSpPr>
          <p:cNvPr id="4" name="Slide Number Placeholder 3"/>
          <p:cNvSpPr>
            <a:spLocks noGrp="1"/>
          </p:cNvSpPr>
          <p:nvPr>
            <p:ph type="sldNum" sz="quarter" idx="5"/>
          </p:nvPr>
        </p:nvSpPr>
        <p:spPr/>
        <p:txBody>
          <a:bodyPr/>
          <a:lstStyle/>
          <a:p>
            <a:fld id="{BF01AEB7-DF1E-074E-AD3C-BD912806E15D}" type="slidenum">
              <a:rPr lang="en-US" smtClean="0"/>
              <a:t>10</a:t>
            </a:fld>
            <a:endParaRPr lang="en-US"/>
          </a:p>
        </p:txBody>
      </p:sp>
    </p:spTree>
    <p:extLst>
      <p:ext uri="{BB962C8B-B14F-4D97-AF65-F5344CB8AC3E}">
        <p14:creationId xmlns:p14="http://schemas.microsoft.com/office/powerpoint/2010/main" val="93463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F0F182-A738-D344-AD4C-0014E2FCF0E4}"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0F182-A738-D344-AD4C-0014E2FCF0E4}"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0F182-A738-D344-AD4C-0014E2FCF0E4}"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t>‹#›</a:t>
            </a:fld>
            <a:endParaRPr lang="en-US"/>
          </a:p>
        </p:txBody>
      </p:sp>
      <p:sp>
        <p:nvSpPr>
          <p:cNvPr id="6" name="Title 1"/>
          <p:cNvSpPr txBox="1">
            <a:spLocks/>
          </p:cNvSpPr>
          <p:nvPr userDrawn="1"/>
        </p:nvSpPr>
        <p:spPr>
          <a:xfrm>
            <a:off x="406581" y="365126"/>
            <a:ext cx="7096625" cy="14294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dirty="0"/>
          </a:p>
        </p:txBody>
      </p:sp>
      <p:sp>
        <p:nvSpPr>
          <p:cNvPr id="8" name="Chart Placeholder 7"/>
          <p:cNvSpPr>
            <a:spLocks noGrp="1"/>
          </p:cNvSpPr>
          <p:nvPr>
            <p:ph type="chart" sz="quarter" idx="13"/>
          </p:nvPr>
        </p:nvSpPr>
        <p:spPr>
          <a:xfrm>
            <a:off x="406581" y="1939895"/>
            <a:ext cx="8472500" cy="4050707"/>
          </a:xfrm>
        </p:spPr>
        <p:txBody>
          <a:bodyPr/>
          <a:lstStyle/>
          <a:p>
            <a:r>
              <a:rPr lang="en-US"/>
              <a:t>Click icon to add chart</a:t>
            </a:r>
            <a:endParaRPr lang="en-US" dirty="0"/>
          </a:p>
        </p:txBody>
      </p:sp>
    </p:spTree>
    <p:extLst>
      <p:ext uri="{BB962C8B-B14F-4D97-AF65-F5344CB8AC3E}">
        <p14:creationId xmlns:p14="http://schemas.microsoft.com/office/powerpoint/2010/main" val="201501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10/29/24</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8122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0F182-A738-D344-AD4C-0014E2FCF0E4}"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0F182-A738-D344-AD4C-0014E2FCF0E4}"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0F182-A738-D344-AD4C-0014E2FCF0E4}" type="datetimeFigureOut">
              <a:rPr lang="en-US" smtClean="0"/>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F0F182-A738-D344-AD4C-0014E2FCF0E4}" type="datetimeFigureOut">
              <a:rPr lang="en-US" smtClean="0"/>
              <a:t>10/29/24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0F182-A738-D344-AD4C-0014E2FCF0E4}" type="datetimeFigureOut">
              <a:rPr lang="en-US" smtClean="0"/>
              <a:pPr/>
              <a:t>10/29/24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5CDF8-54D5-6043-A52E-76818AC5EAB8}"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F182-A738-D344-AD4C-0014E2FCF0E4}" type="datetimeFigureOut">
              <a:rPr lang="en-US" smtClean="0"/>
              <a:t>10/29/24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0F182-A738-D344-AD4C-0014E2FCF0E4}" type="datetimeFigureOut">
              <a:rPr lang="en-US" smtClean="0"/>
              <a:pPr/>
              <a:t>10/29/24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5CDF8-54D5-6043-A52E-76818AC5EAB8}" type="slidenum">
              <a:rPr lang="en-US" smtClean="0"/>
              <a:pPr/>
              <a:t>‹#›</a:t>
            </a:fld>
            <a:endParaRPr lang="en-US" dirty="0"/>
          </a:p>
        </p:txBody>
      </p:sp>
      <p:sp>
        <p:nvSpPr>
          <p:cNvPr id="7" name="Rectangle 6"/>
          <p:cNvSpPr/>
          <p:nvPr userDrawn="1"/>
        </p:nvSpPr>
        <p:spPr>
          <a:xfrm>
            <a:off x="0" y="6567986"/>
            <a:ext cx="9144000" cy="290014"/>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622EE-152E-DD82-A13F-0B358934E60F}"/>
            </a:ext>
          </a:extLst>
        </p:cNvPr>
        <p:cNvGrpSpPr/>
        <p:nvPr/>
      </p:nvGrpSpPr>
      <p:grpSpPr>
        <a:xfrm>
          <a:off x="0" y="0"/>
          <a:ext cx="0" cy="0"/>
          <a:chOff x="0" y="0"/>
          <a:chExt cx="0" cy="0"/>
        </a:xfrm>
      </p:grpSpPr>
      <p:pic>
        <p:nvPicPr>
          <p:cNvPr id="3" name="Picture 2" descr="UILexternal_WGrgb_College of Medicine-300dpi.png">
            <a:extLst>
              <a:ext uri="{FF2B5EF4-FFF2-40B4-BE49-F238E27FC236}">
                <a16:creationId xmlns:a16="http://schemas.microsoft.com/office/drawing/2014/main" id="{06181D94-C91D-5110-1BB9-B6C7A51CF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76" y="5411461"/>
            <a:ext cx="3364992" cy="975360"/>
          </a:xfrm>
          <a:prstGeom prst="rect">
            <a:avLst/>
          </a:prstGeom>
        </p:spPr>
      </p:pic>
      <p:sp>
        <p:nvSpPr>
          <p:cNvPr id="11" name="TextBox 10">
            <a:extLst>
              <a:ext uri="{FF2B5EF4-FFF2-40B4-BE49-F238E27FC236}">
                <a16:creationId xmlns:a16="http://schemas.microsoft.com/office/drawing/2014/main" id="{E5A178D6-0A54-2CB7-5D06-C9760A155569}"/>
              </a:ext>
            </a:extLst>
          </p:cNvPr>
          <p:cNvSpPr txBox="1"/>
          <p:nvPr/>
        </p:nvSpPr>
        <p:spPr>
          <a:xfrm>
            <a:off x="230633" y="2495044"/>
            <a:ext cx="8682734" cy="1815882"/>
          </a:xfrm>
          <a:prstGeom prst="rect">
            <a:avLst/>
          </a:prstGeom>
          <a:noFill/>
        </p:spPr>
        <p:txBody>
          <a:bodyPr wrap="square">
            <a:spAutoFit/>
          </a:bodyPr>
          <a:lstStyle/>
          <a:p>
            <a:pPr algn="ctr"/>
            <a:r>
              <a:rPr lang="en-US" sz="2800" b="1" i="0" dirty="0">
                <a:effectLst/>
                <a:latin typeface="roboto" panose="02000000000000000000" pitchFamily="2" charset="0"/>
              </a:rPr>
              <a:t>“Simultaneous monitoring of disease and microbe dynamics through plasma DNA sequencing in pediatric patients with acute lymphoblastic leukemia”</a:t>
            </a:r>
          </a:p>
        </p:txBody>
      </p:sp>
      <p:sp>
        <p:nvSpPr>
          <p:cNvPr id="12" name="TextBox 11">
            <a:extLst>
              <a:ext uri="{FF2B5EF4-FFF2-40B4-BE49-F238E27FC236}">
                <a16:creationId xmlns:a16="http://schemas.microsoft.com/office/drawing/2014/main" id="{09039186-1747-B056-B5D8-11C335A9538F}"/>
              </a:ext>
            </a:extLst>
          </p:cNvPr>
          <p:cNvSpPr txBox="1"/>
          <p:nvPr/>
        </p:nvSpPr>
        <p:spPr>
          <a:xfrm>
            <a:off x="273376" y="471179"/>
            <a:ext cx="1890261" cy="923330"/>
          </a:xfrm>
          <a:prstGeom prst="rect">
            <a:avLst/>
          </a:prstGeom>
          <a:noFill/>
        </p:spPr>
        <p:txBody>
          <a:bodyPr wrap="non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BSC 4434</a:t>
            </a:r>
          </a:p>
          <a:p>
            <a:r>
              <a:rPr lang="en-US" dirty="0">
                <a:latin typeface="Roboto" panose="02000000000000000000" pitchFamily="2" charset="0"/>
                <a:ea typeface="Roboto" panose="02000000000000000000" pitchFamily="2" charset="0"/>
                <a:cs typeface="Roboto" panose="02000000000000000000" pitchFamily="2" charset="0"/>
              </a:rPr>
              <a:t>Prof. </a:t>
            </a:r>
            <a:r>
              <a:rPr lang="en-US" dirty="0" err="1">
                <a:latin typeface="Roboto" panose="02000000000000000000" pitchFamily="2" charset="0"/>
                <a:ea typeface="Roboto" panose="02000000000000000000" pitchFamily="2" charset="0"/>
                <a:cs typeface="Roboto" panose="02000000000000000000" pitchFamily="2" charset="0"/>
              </a:rPr>
              <a:t>Xiaoman</a:t>
            </a:r>
            <a:r>
              <a:rPr lang="en-US" dirty="0">
                <a:latin typeface="Roboto" panose="02000000000000000000" pitchFamily="2" charset="0"/>
                <a:ea typeface="Roboto" panose="02000000000000000000" pitchFamily="2" charset="0"/>
                <a:cs typeface="Roboto" panose="02000000000000000000" pitchFamily="2" charset="0"/>
              </a:rPr>
              <a:t> Li</a:t>
            </a:r>
          </a:p>
          <a:p>
            <a:r>
              <a:rPr lang="en-US" dirty="0">
                <a:latin typeface="Roboto" panose="02000000000000000000" pitchFamily="2" charset="0"/>
                <a:ea typeface="Roboto" panose="02000000000000000000" pitchFamily="2" charset="0"/>
                <a:cs typeface="Roboto" panose="02000000000000000000" pitchFamily="2" charset="0"/>
              </a:rPr>
              <a:t>Barbara Stewart</a:t>
            </a:r>
          </a:p>
        </p:txBody>
      </p:sp>
    </p:spTree>
    <p:extLst>
      <p:ext uri="{BB962C8B-B14F-4D97-AF65-F5344CB8AC3E}">
        <p14:creationId xmlns:p14="http://schemas.microsoft.com/office/powerpoint/2010/main" val="302509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B735B-0535-B8E9-CD4B-19D15005F578}"/>
              </a:ext>
            </a:extLst>
          </p:cNvPr>
          <p:cNvSpPr>
            <a:spLocks noGrp="1"/>
          </p:cNvSpPr>
          <p:nvPr>
            <p:ph type="title"/>
          </p:nvPr>
        </p:nvSpPr>
        <p:spPr>
          <a:xfrm>
            <a:off x="457200" y="274638"/>
            <a:ext cx="8229600" cy="1143000"/>
          </a:xfrm>
        </p:spPr>
        <p:txBody>
          <a:bodyPr anchor="ctr">
            <a:noAutofit/>
          </a:bodyPr>
          <a:lstStyle/>
          <a:p>
            <a:pPr>
              <a:lnSpc>
                <a:spcPct val="90000"/>
              </a:lnSpc>
            </a:pPr>
            <a:r>
              <a:rPr lang="en-US" b="1" dirty="0">
                <a:latin typeface="Helvetica" pitchFamily="2" charset="0"/>
              </a:rPr>
              <a:t>Patient dynamics in mutation VAF clearance</a:t>
            </a:r>
          </a:p>
        </p:txBody>
      </p:sp>
      <p:sp>
        <p:nvSpPr>
          <p:cNvPr id="3079" name="Text Placeholder 2">
            <a:extLst>
              <a:ext uri="{FF2B5EF4-FFF2-40B4-BE49-F238E27FC236}">
                <a16:creationId xmlns:a16="http://schemas.microsoft.com/office/drawing/2014/main" id="{B13DBE8D-F012-A624-1ADF-0851C6BC2AEE}"/>
              </a:ext>
            </a:extLst>
          </p:cNvPr>
          <p:cNvSpPr>
            <a:spLocks noGrp="1"/>
          </p:cNvSpPr>
          <p:nvPr>
            <p:ph type="body" idx="1"/>
          </p:nvPr>
        </p:nvSpPr>
        <p:spPr>
          <a:xfrm>
            <a:off x="1022549" y="5346563"/>
            <a:ext cx="2716605" cy="1070882"/>
          </a:xfrm>
        </p:spPr>
        <p:txBody>
          <a:bodyPr>
            <a:normAutofit/>
          </a:bodyPr>
          <a:lstStyle/>
          <a:p>
            <a:pPr algn="just"/>
            <a:r>
              <a:rPr lang="en-US" sz="1800" dirty="0"/>
              <a:t>Fig 2A. </a:t>
            </a:r>
            <a:r>
              <a:rPr lang="en-US" sz="1800" b="0" dirty="0"/>
              <a:t>Pie chart showing unique mutations in patients during diagnosis. </a:t>
            </a:r>
            <a:endParaRPr lang="en-US" sz="1800" dirty="0"/>
          </a:p>
        </p:txBody>
      </p:sp>
      <p:pic>
        <p:nvPicPr>
          <p:cNvPr id="3074" name="Picture 2">
            <a:extLst>
              <a:ext uri="{FF2B5EF4-FFF2-40B4-BE49-F238E27FC236}">
                <a16:creationId xmlns:a16="http://schemas.microsoft.com/office/drawing/2014/main" id="{C7E91235-FA1B-ABB3-1F77-E5BC422AC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531" b="74762"/>
          <a:stretch/>
        </p:blipFill>
        <p:spPr bwMode="auto">
          <a:xfrm>
            <a:off x="1113989" y="1694497"/>
            <a:ext cx="2625165" cy="3802063"/>
          </a:xfrm>
          <a:prstGeom prst="rect">
            <a:avLst/>
          </a:prstGeom>
          <a:solidFill>
            <a:srgbClr val="FFFFFF"/>
          </a:solidFill>
        </p:spPr>
      </p:pic>
      <p:sp>
        <p:nvSpPr>
          <p:cNvPr id="5" name="TextBox 4">
            <a:extLst>
              <a:ext uri="{FF2B5EF4-FFF2-40B4-BE49-F238E27FC236}">
                <a16:creationId xmlns:a16="http://schemas.microsoft.com/office/drawing/2014/main" id="{58888098-1CDC-0A09-B6B7-A601E6577D5E}"/>
              </a:ext>
            </a:extLst>
          </p:cNvPr>
          <p:cNvSpPr txBox="1"/>
          <p:nvPr/>
        </p:nvSpPr>
        <p:spPr>
          <a:xfrm>
            <a:off x="4291641" y="2170128"/>
            <a:ext cx="4486599" cy="4247317"/>
          </a:xfrm>
          <a:prstGeom prst="rect">
            <a:avLst/>
          </a:prstGeom>
          <a:noFill/>
        </p:spPr>
        <p:txBody>
          <a:bodyPr wrap="square" rtlCol="0">
            <a:spAutoFit/>
          </a:bodyPr>
          <a:lstStyle/>
          <a:p>
            <a:pPr marL="285750" indent="-285750">
              <a:buFont typeface="Arial" panose="020B0604020202020204" pitchFamily="34" charset="0"/>
              <a:buChar char="•"/>
            </a:pPr>
            <a:r>
              <a:rPr lang="en-US" dirty="0"/>
              <a:t>Variants were observed with custom-panel </a:t>
            </a:r>
            <a:r>
              <a:rPr lang="en-US" dirty="0" err="1"/>
              <a:t>ctDNA</a:t>
            </a:r>
            <a:r>
              <a:rPr lang="en-US" dirty="0"/>
              <a:t> NGS in diagnosis.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patient had an average of 2.3 detectable mutation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Genetic diversity plays an important role in how the treatment behaves differently for every patient.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861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8B97F8C-821E-6A6D-4CFC-9DC325AD9F10}"/>
              </a:ext>
            </a:extLst>
          </p:cNvPr>
          <p:cNvSpPr>
            <a:spLocks noGrp="1"/>
          </p:cNvSpPr>
          <p:nvPr>
            <p:ph type="title"/>
          </p:nvPr>
        </p:nvSpPr>
        <p:spPr>
          <a:xfrm>
            <a:off x="457200" y="274638"/>
            <a:ext cx="8229600" cy="1143000"/>
          </a:xfrm>
        </p:spPr>
        <p:txBody>
          <a:bodyPr anchor="ctr">
            <a:normAutofit/>
          </a:bodyPr>
          <a:lstStyle/>
          <a:p>
            <a:r>
              <a:rPr lang="en-US" b="1" dirty="0">
                <a:latin typeface="Helvetica" pitchFamily="2" charset="0"/>
              </a:rPr>
              <a:t>Mutational Clearance </a:t>
            </a:r>
          </a:p>
        </p:txBody>
      </p:sp>
      <p:pic>
        <p:nvPicPr>
          <p:cNvPr id="4098" name="Picture 2" descr="A close-up of a graph&#10;&#10;Description automatically generated">
            <a:extLst>
              <a:ext uri="{FF2B5EF4-FFF2-40B4-BE49-F238E27FC236}">
                <a16:creationId xmlns:a16="http://schemas.microsoft.com/office/drawing/2014/main" id="{70DF9A36-CBA6-0BED-FB11-5B7FCAE37F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24" b="74762"/>
          <a:stretch/>
        </p:blipFill>
        <p:spPr bwMode="auto">
          <a:xfrm>
            <a:off x="457200" y="1543439"/>
            <a:ext cx="8229600" cy="37711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572989A-A70E-5514-92F2-7C510A456951}"/>
              </a:ext>
            </a:extLst>
          </p:cNvPr>
          <p:cNvSpPr txBox="1"/>
          <p:nvPr/>
        </p:nvSpPr>
        <p:spPr>
          <a:xfrm>
            <a:off x="457200" y="5440361"/>
            <a:ext cx="7971285" cy="369332"/>
          </a:xfrm>
          <a:prstGeom prst="rect">
            <a:avLst/>
          </a:prstGeom>
          <a:noFill/>
        </p:spPr>
        <p:txBody>
          <a:bodyPr wrap="none" rtlCol="0">
            <a:spAutoFit/>
          </a:bodyPr>
          <a:lstStyle/>
          <a:p>
            <a:pPr marL="285750" indent="-285750">
              <a:buFont typeface="Arial" panose="020B0604020202020204" pitchFamily="34" charset="0"/>
              <a:buChar char="•"/>
            </a:pPr>
            <a:r>
              <a:rPr lang="en-US" b="1" dirty="0"/>
              <a:t>Fig 2B. </a:t>
            </a:r>
            <a:r>
              <a:rPr lang="en-US" dirty="0"/>
              <a:t>Heat map focusing on VAFs changes over time in various compartments. </a:t>
            </a:r>
            <a:endParaRPr lang="en-US" b="1" dirty="0"/>
          </a:p>
        </p:txBody>
      </p:sp>
      <p:sp>
        <p:nvSpPr>
          <p:cNvPr id="2" name="Frame 1">
            <a:extLst>
              <a:ext uri="{FF2B5EF4-FFF2-40B4-BE49-F238E27FC236}">
                <a16:creationId xmlns:a16="http://schemas.microsoft.com/office/drawing/2014/main" id="{29526A24-2920-1E68-A7CF-46F5002497DF}"/>
              </a:ext>
            </a:extLst>
          </p:cNvPr>
          <p:cNvSpPr/>
          <p:nvPr/>
        </p:nvSpPr>
        <p:spPr>
          <a:xfrm>
            <a:off x="5817141" y="2402732"/>
            <a:ext cx="466927" cy="32101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D575DDBB-BA65-5A07-6CCB-EB396AABC62A}"/>
              </a:ext>
            </a:extLst>
          </p:cNvPr>
          <p:cNvSpPr/>
          <p:nvPr/>
        </p:nvSpPr>
        <p:spPr>
          <a:xfrm>
            <a:off x="4442842" y="3171217"/>
            <a:ext cx="430715" cy="25778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8E17D000-606C-3EB9-CE8C-49DAADC85FD0}"/>
              </a:ext>
            </a:extLst>
          </p:cNvPr>
          <p:cNvSpPr/>
          <p:nvPr/>
        </p:nvSpPr>
        <p:spPr>
          <a:xfrm>
            <a:off x="3044757" y="3793788"/>
            <a:ext cx="428017" cy="23346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BA67723E-45E9-AFE8-74E7-2E1752526A0F}"/>
              </a:ext>
            </a:extLst>
          </p:cNvPr>
          <p:cNvSpPr/>
          <p:nvPr/>
        </p:nvSpPr>
        <p:spPr>
          <a:xfrm>
            <a:off x="7169286" y="2550420"/>
            <a:ext cx="554476" cy="32101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BC6A1B5F-0239-0B72-D95F-FB95D8080F93}"/>
              </a:ext>
            </a:extLst>
          </p:cNvPr>
          <p:cNvSpPr/>
          <p:nvPr/>
        </p:nvSpPr>
        <p:spPr>
          <a:xfrm>
            <a:off x="7558389" y="2710926"/>
            <a:ext cx="476655" cy="321012"/>
          </a:xfrm>
          <a:prstGeom prst="fram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19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2" name="Title 1">
            <a:extLst>
              <a:ext uri="{FF2B5EF4-FFF2-40B4-BE49-F238E27FC236}">
                <a16:creationId xmlns:a16="http://schemas.microsoft.com/office/drawing/2014/main" id="{1F8A2EF3-5DE0-D6F8-1581-D823D90ED84A}"/>
              </a:ext>
            </a:extLst>
          </p:cNvPr>
          <p:cNvSpPr>
            <a:spLocks noGrp="1"/>
          </p:cNvSpPr>
          <p:nvPr>
            <p:ph type="title"/>
          </p:nvPr>
        </p:nvSpPr>
        <p:spPr>
          <a:xfrm>
            <a:off x="457200" y="274638"/>
            <a:ext cx="8229600" cy="1143000"/>
          </a:xfrm>
        </p:spPr>
        <p:txBody>
          <a:bodyPr/>
          <a:lstStyle/>
          <a:p>
            <a:r>
              <a:rPr lang="en-US" b="1" dirty="0">
                <a:latin typeface="Helvetica" pitchFamily="2" charset="0"/>
              </a:rPr>
              <a:t>Distribution of mutations</a:t>
            </a:r>
          </a:p>
        </p:txBody>
      </p:sp>
      <p:pic>
        <p:nvPicPr>
          <p:cNvPr id="6146" name="Picture 2">
            <a:extLst>
              <a:ext uri="{FF2B5EF4-FFF2-40B4-BE49-F238E27FC236}">
                <a16:creationId xmlns:a16="http://schemas.microsoft.com/office/drawing/2014/main" id="{07658F28-9FE6-5B9B-328F-8167CC8404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22" r="-2" b="-244"/>
          <a:stretch/>
        </p:blipFill>
        <p:spPr bwMode="auto">
          <a:xfrm>
            <a:off x="533400" y="1442886"/>
            <a:ext cx="4038600" cy="4113146"/>
          </a:xfrm>
          <a:prstGeom prst="rect">
            <a:avLst/>
          </a:prstGeom>
          <a:noFill/>
          <a:extLst>
            <a:ext uri="{909E8E84-426E-40DD-AFC4-6F175D3DCCD1}">
              <a14:hiddenFill xmlns:a14="http://schemas.microsoft.com/office/drawing/2010/main">
                <a:solidFill>
                  <a:srgbClr val="FFFFFF"/>
                </a:solidFill>
              </a14:hiddenFill>
            </a:ext>
          </a:extLst>
        </p:spPr>
      </p:pic>
      <p:sp>
        <p:nvSpPr>
          <p:cNvPr id="6164" name="Content Placeholder 3">
            <a:extLst>
              <a:ext uri="{FF2B5EF4-FFF2-40B4-BE49-F238E27FC236}">
                <a16:creationId xmlns:a16="http://schemas.microsoft.com/office/drawing/2014/main" id="{B8EAFEF2-3F6F-9E77-95B4-F0F3CBA2F81C}"/>
              </a:ext>
            </a:extLst>
          </p:cNvPr>
          <p:cNvSpPr>
            <a:spLocks noGrp="1"/>
          </p:cNvSpPr>
          <p:nvPr>
            <p:ph sz="half" idx="2"/>
          </p:nvPr>
        </p:nvSpPr>
        <p:spPr>
          <a:xfrm>
            <a:off x="457200" y="5581280"/>
            <a:ext cx="8605520" cy="704320"/>
          </a:xfrm>
        </p:spPr>
        <p:txBody>
          <a:bodyPr>
            <a:normAutofit/>
          </a:bodyPr>
          <a:lstStyle/>
          <a:p>
            <a:r>
              <a:rPr lang="en-US" sz="1800" b="1" dirty="0"/>
              <a:t>Fig 2C. </a:t>
            </a:r>
            <a:r>
              <a:rPr lang="en-US" sz="1800" dirty="0"/>
              <a:t>Comparison of VAFs across different compartments. </a:t>
            </a:r>
            <a:r>
              <a:rPr lang="en-US" sz="1800" b="1" dirty="0"/>
              <a:t>Fig 2D. </a:t>
            </a:r>
            <a:r>
              <a:rPr lang="en-US" sz="1800" dirty="0"/>
              <a:t>Venn Diagram of the overlap of mutations in different sample types. </a:t>
            </a:r>
            <a:endParaRPr lang="en-US" sz="1800" b="1" dirty="0"/>
          </a:p>
        </p:txBody>
      </p:sp>
      <p:sp>
        <p:nvSpPr>
          <p:cNvPr id="4" name="TextBox 3">
            <a:extLst>
              <a:ext uri="{FF2B5EF4-FFF2-40B4-BE49-F238E27FC236}">
                <a16:creationId xmlns:a16="http://schemas.microsoft.com/office/drawing/2014/main" id="{2AD2E395-E8A5-9B54-26E0-EE03AFDB920C}"/>
              </a:ext>
            </a:extLst>
          </p:cNvPr>
          <p:cNvSpPr txBox="1"/>
          <p:nvPr/>
        </p:nvSpPr>
        <p:spPr>
          <a:xfrm>
            <a:off x="4572000" y="1417638"/>
            <a:ext cx="430276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Mutations are </a:t>
            </a:r>
            <a:r>
              <a:rPr lang="en-US" b="1" dirty="0"/>
              <a:t>more prominent at the early stages</a:t>
            </a:r>
            <a:r>
              <a:rPr lang="en-US" dirty="0"/>
              <a:t> and then </a:t>
            </a:r>
            <a:r>
              <a:rPr lang="en-US" b="1" dirty="0"/>
              <a:t>clear or reduce</a:t>
            </a:r>
            <a:r>
              <a:rPr lang="en-US" dirty="0"/>
              <a:t> by the end of induction therapy (EOI).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Increasing overlap as therapy progresses. </a:t>
            </a:r>
          </a:p>
        </p:txBody>
      </p:sp>
      <p:sp>
        <p:nvSpPr>
          <p:cNvPr id="2" name="Donut 1">
            <a:extLst>
              <a:ext uri="{FF2B5EF4-FFF2-40B4-BE49-F238E27FC236}">
                <a16:creationId xmlns:a16="http://schemas.microsoft.com/office/drawing/2014/main" id="{C8B1219B-9E53-9775-3549-EA1DF4103CEF}"/>
              </a:ext>
            </a:extLst>
          </p:cNvPr>
          <p:cNvSpPr/>
          <p:nvPr/>
        </p:nvSpPr>
        <p:spPr>
          <a:xfrm rot="19887607">
            <a:off x="725638" y="4712765"/>
            <a:ext cx="914400" cy="548640"/>
          </a:xfrm>
          <a:prstGeom prst="donut">
            <a:avLst/>
          </a:prstGeom>
          <a:ln w="19050"/>
          <a:effectLst>
            <a:softEdge rad="5509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Donut 2">
            <a:extLst>
              <a:ext uri="{FF2B5EF4-FFF2-40B4-BE49-F238E27FC236}">
                <a16:creationId xmlns:a16="http://schemas.microsoft.com/office/drawing/2014/main" id="{F0053D84-957B-0207-E6BC-8B88B12ACDB9}"/>
              </a:ext>
            </a:extLst>
          </p:cNvPr>
          <p:cNvSpPr/>
          <p:nvPr/>
        </p:nvSpPr>
        <p:spPr>
          <a:xfrm rot="16200000">
            <a:off x="2006446" y="4824512"/>
            <a:ext cx="914400" cy="548640"/>
          </a:xfrm>
          <a:prstGeom prst="donut">
            <a:avLst/>
          </a:prstGeom>
          <a:ln w="19050"/>
          <a:effectLst>
            <a:softEdge rad="5509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8573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6645-47CE-5D47-AD97-7EE12D41B91E}"/>
              </a:ext>
            </a:extLst>
          </p:cNvPr>
          <p:cNvSpPr>
            <a:spLocks noGrp="1"/>
          </p:cNvSpPr>
          <p:nvPr>
            <p:ph type="title"/>
          </p:nvPr>
        </p:nvSpPr>
        <p:spPr>
          <a:xfrm>
            <a:off x="436879" y="518179"/>
            <a:ext cx="8534400" cy="507745"/>
          </a:xfrm>
        </p:spPr>
        <p:txBody>
          <a:bodyPr anchor="b">
            <a:noAutofit/>
          </a:bodyPr>
          <a:lstStyle/>
          <a:p>
            <a:r>
              <a:rPr lang="en-US" sz="4000" dirty="0">
                <a:latin typeface="Helvetica" pitchFamily="2" charset="0"/>
              </a:rPr>
              <a:t>Identification of microbial species</a:t>
            </a:r>
          </a:p>
        </p:txBody>
      </p:sp>
      <p:pic>
        <p:nvPicPr>
          <p:cNvPr id="7170" name="Picture 2">
            <a:extLst>
              <a:ext uri="{FF2B5EF4-FFF2-40B4-BE49-F238E27FC236}">
                <a16:creationId xmlns:a16="http://schemas.microsoft.com/office/drawing/2014/main" id="{CCF74CC1-1738-0355-E88D-58D4C66442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476"/>
          <a:stretch/>
        </p:blipFill>
        <p:spPr bwMode="auto">
          <a:xfrm>
            <a:off x="608330" y="1502400"/>
            <a:ext cx="7854950" cy="3061505"/>
          </a:xfrm>
          <a:prstGeom prst="rect">
            <a:avLst/>
          </a:prstGeom>
          <a:solidFill>
            <a:srgbClr val="FFFFFF"/>
          </a:solidFill>
        </p:spPr>
      </p:pic>
      <p:sp>
        <p:nvSpPr>
          <p:cNvPr id="8" name="TextBox 7">
            <a:extLst>
              <a:ext uri="{FF2B5EF4-FFF2-40B4-BE49-F238E27FC236}">
                <a16:creationId xmlns:a16="http://schemas.microsoft.com/office/drawing/2014/main" id="{1E685570-541A-8880-44B3-4D235D0ADE98}"/>
              </a:ext>
            </a:extLst>
          </p:cNvPr>
          <p:cNvSpPr txBox="1"/>
          <p:nvPr/>
        </p:nvSpPr>
        <p:spPr>
          <a:xfrm>
            <a:off x="944879" y="5162618"/>
            <a:ext cx="7518401" cy="923330"/>
          </a:xfrm>
          <a:prstGeom prst="rect">
            <a:avLst/>
          </a:prstGeom>
          <a:noFill/>
        </p:spPr>
        <p:txBody>
          <a:bodyPr wrap="square" rtlCol="0">
            <a:spAutoFit/>
          </a:bodyPr>
          <a:lstStyle/>
          <a:p>
            <a:pPr marL="285750" indent="-285750">
              <a:buFont typeface="Courier New" panose="02070309020205020404" pitchFamily="49" charset="0"/>
              <a:buChar char="o"/>
            </a:pPr>
            <a:r>
              <a:rPr lang="en-US" dirty="0"/>
              <a:t>Case 1 and 3 did not go microbial enrichment.</a:t>
            </a:r>
          </a:p>
          <a:p>
            <a:pPr marL="285750" indent="-285750">
              <a:buFont typeface="Courier New" panose="02070309020205020404" pitchFamily="49" charset="0"/>
              <a:buChar char="o"/>
            </a:pPr>
            <a:r>
              <a:rPr lang="en-US" dirty="0"/>
              <a:t>The capture DNA is prepared for sequencing using paired-end sequencing</a:t>
            </a:r>
          </a:p>
          <a:p>
            <a:pPr marL="285750" indent="-285750">
              <a:buFont typeface="Courier New" panose="02070309020205020404" pitchFamily="49" charset="0"/>
              <a:buChar char="o"/>
            </a:pPr>
            <a:r>
              <a:rPr lang="en-US" dirty="0"/>
              <a:t>The process uses two tools: </a:t>
            </a:r>
            <a:r>
              <a:rPr lang="en-US" b="1" dirty="0"/>
              <a:t>Kraken </a:t>
            </a:r>
            <a:r>
              <a:rPr lang="en-US" dirty="0"/>
              <a:t>and</a:t>
            </a:r>
            <a:r>
              <a:rPr lang="en-US" b="1" dirty="0"/>
              <a:t> Blast</a:t>
            </a:r>
            <a:r>
              <a:rPr lang="en-US" dirty="0"/>
              <a:t>.</a:t>
            </a:r>
            <a:endParaRPr lang="en-US" b="1" dirty="0"/>
          </a:p>
        </p:txBody>
      </p:sp>
      <p:sp>
        <p:nvSpPr>
          <p:cNvPr id="10" name="Content Placeholder 3">
            <a:extLst>
              <a:ext uri="{FF2B5EF4-FFF2-40B4-BE49-F238E27FC236}">
                <a16:creationId xmlns:a16="http://schemas.microsoft.com/office/drawing/2014/main" id="{8BACAF41-26AF-9C4E-7BFE-08063F0826C3}"/>
              </a:ext>
            </a:extLst>
          </p:cNvPr>
          <p:cNvSpPr txBox="1">
            <a:spLocks/>
          </p:cNvSpPr>
          <p:nvPr/>
        </p:nvSpPr>
        <p:spPr>
          <a:xfrm>
            <a:off x="538480" y="4810458"/>
            <a:ext cx="8605520" cy="70432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dirty="0"/>
              <a:t>Key features:</a:t>
            </a:r>
            <a:endParaRPr lang="en-US" sz="1800" dirty="0"/>
          </a:p>
          <a:p>
            <a:endParaRPr lang="en-US" sz="1800" b="1" dirty="0"/>
          </a:p>
        </p:txBody>
      </p:sp>
    </p:spTree>
    <p:extLst>
      <p:ext uri="{BB962C8B-B14F-4D97-AF65-F5344CB8AC3E}">
        <p14:creationId xmlns:p14="http://schemas.microsoft.com/office/powerpoint/2010/main" val="267125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1BE6DB1-BDD0-9B57-5877-5A33707C58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65"/>
          <a:stretch/>
        </p:blipFill>
        <p:spPr bwMode="auto">
          <a:xfrm>
            <a:off x="2176541" y="1194340"/>
            <a:ext cx="4790918" cy="44693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E7A887CB-C3AF-5616-22DC-3F5DD6F4BAA1}"/>
              </a:ext>
            </a:extLst>
          </p:cNvPr>
          <p:cNvSpPr txBox="1">
            <a:spLocks/>
          </p:cNvSpPr>
          <p:nvPr/>
        </p:nvSpPr>
        <p:spPr>
          <a:xfrm>
            <a:off x="2160882" y="5687971"/>
            <a:ext cx="5285604" cy="70432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800" b="1" dirty="0"/>
              <a:t>Fig 3B. </a:t>
            </a:r>
            <a:r>
              <a:rPr lang="en-US" sz="1800" dirty="0"/>
              <a:t>Dynamics of microbial species in different compartments. </a:t>
            </a:r>
            <a:endParaRPr lang="en-US" sz="1800" b="1" dirty="0"/>
          </a:p>
        </p:txBody>
      </p:sp>
      <p:sp>
        <p:nvSpPr>
          <p:cNvPr id="8" name="Title 1">
            <a:extLst>
              <a:ext uri="{FF2B5EF4-FFF2-40B4-BE49-F238E27FC236}">
                <a16:creationId xmlns:a16="http://schemas.microsoft.com/office/drawing/2014/main" id="{531A3034-2A1F-C419-15A6-D82D3B6A9A79}"/>
              </a:ext>
            </a:extLst>
          </p:cNvPr>
          <p:cNvSpPr txBox="1">
            <a:spLocks/>
          </p:cNvSpPr>
          <p:nvPr/>
        </p:nvSpPr>
        <p:spPr>
          <a:xfrm>
            <a:off x="447039" y="467337"/>
            <a:ext cx="8534400" cy="507745"/>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4000" dirty="0">
                <a:latin typeface="Helvetica" pitchFamily="2" charset="0"/>
              </a:rPr>
              <a:t>Identification of microbial species</a:t>
            </a:r>
          </a:p>
        </p:txBody>
      </p:sp>
    </p:spTree>
    <p:extLst>
      <p:ext uri="{BB962C8B-B14F-4D97-AF65-F5344CB8AC3E}">
        <p14:creationId xmlns:p14="http://schemas.microsoft.com/office/powerpoint/2010/main" val="229839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itle 1">
            <a:extLst>
              <a:ext uri="{FF2B5EF4-FFF2-40B4-BE49-F238E27FC236}">
                <a16:creationId xmlns:a16="http://schemas.microsoft.com/office/drawing/2014/main" id="{A958E8B6-1977-5E40-9411-4A464FB11F73}"/>
              </a:ext>
            </a:extLst>
          </p:cNvPr>
          <p:cNvSpPr>
            <a:spLocks noGrp="1"/>
          </p:cNvSpPr>
          <p:nvPr>
            <p:ph type="title"/>
          </p:nvPr>
        </p:nvSpPr>
        <p:spPr>
          <a:xfrm>
            <a:off x="457200" y="274638"/>
            <a:ext cx="8229600" cy="1143000"/>
          </a:xfrm>
        </p:spPr>
        <p:txBody>
          <a:bodyPr anchor="ctr">
            <a:normAutofit/>
          </a:bodyPr>
          <a:lstStyle/>
          <a:p>
            <a:r>
              <a:rPr lang="en-US" b="1" dirty="0">
                <a:latin typeface="Helvetica" pitchFamily="2" charset="0"/>
              </a:rPr>
              <a:t>Identification of viral species</a:t>
            </a:r>
          </a:p>
        </p:txBody>
      </p:sp>
      <p:sp>
        <p:nvSpPr>
          <p:cNvPr id="3" name="Content Placeholder 2">
            <a:extLst>
              <a:ext uri="{FF2B5EF4-FFF2-40B4-BE49-F238E27FC236}">
                <a16:creationId xmlns:a16="http://schemas.microsoft.com/office/drawing/2014/main" id="{D4697580-28B3-0412-170C-B79E4AA88580}"/>
              </a:ext>
            </a:extLst>
          </p:cNvPr>
          <p:cNvSpPr>
            <a:spLocks noGrp="1"/>
          </p:cNvSpPr>
          <p:nvPr>
            <p:ph type="body" idx="1"/>
          </p:nvPr>
        </p:nvSpPr>
        <p:spPr>
          <a:xfrm>
            <a:off x="1399109" y="5221873"/>
            <a:ext cx="6685280" cy="639762"/>
          </a:xfrm>
        </p:spPr>
        <p:txBody>
          <a:bodyPr anchor="b">
            <a:noAutofit/>
          </a:bodyPr>
          <a:lstStyle/>
          <a:p>
            <a:pPr marL="285750" indent="-285750">
              <a:lnSpc>
                <a:spcPct val="90000"/>
              </a:lnSpc>
              <a:buFont typeface="Arial" panose="020B0604020202020204" pitchFamily="34" charset="0"/>
              <a:buChar char="•"/>
            </a:pPr>
            <a:r>
              <a:rPr lang="en-US" sz="1800" b="1" dirty="0"/>
              <a:t>Fig 4A. </a:t>
            </a:r>
            <a:r>
              <a:rPr lang="en-US" sz="1800" dirty="0"/>
              <a:t>Viral species across peripheral blood.</a:t>
            </a:r>
          </a:p>
          <a:p>
            <a:pPr lvl="1">
              <a:lnSpc>
                <a:spcPct val="90000"/>
              </a:lnSpc>
              <a:buFont typeface="Courier New" panose="02070309020205020404" pitchFamily="49" charset="0"/>
              <a:buChar char="o"/>
            </a:pPr>
            <a:r>
              <a:rPr lang="en-US" sz="1800" b="0" dirty="0"/>
              <a:t>Comparison between ALL/Healthy/AML patients</a:t>
            </a:r>
          </a:p>
        </p:txBody>
      </p:sp>
      <p:pic>
        <p:nvPicPr>
          <p:cNvPr id="9218" name="Picture 2">
            <a:extLst>
              <a:ext uri="{FF2B5EF4-FFF2-40B4-BE49-F238E27FC236}">
                <a16:creationId xmlns:a16="http://schemas.microsoft.com/office/drawing/2014/main" id="{926D812C-B7AC-0487-2D42-27AB68F6D8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519"/>
          <a:stretch/>
        </p:blipFill>
        <p:spPr bwMode="auto">
          <a:xfrm>
            <a:off x="1399108" y="1798687"/>
            <a:ext cx="6424091" cy="326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6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7A47DC-3E41-52A0-2D5E-FC0026856969}"/>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US" b="1" kern="1200" dirty="0">
                <a:latin typeface="Helvetica" pitchFamily="2" charset="0"/>
              </a:rPr>
              <a:t>Overlap of microbes</a:t>
            </a:r>
          </a:p>
        </p:txBody>
      </p:sp>
      <p:pic>
        <p:nvPicPr>
          <p:cNvPr id="6" name="Picture 2">
            <a:extLst>
              <a:ext uri="{FF2B5EF4-FFF2-40B4-BE49-F238E27FC236}">
                <a16:creationId xmlns:a16="http://schemas.microsoft.com/office/drawing/2014/main" id="{DF1CD0B1-AA7E-3461-4D45-A2D83180ED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0" t="45401" r="-610" b="-2153"/>
          <a:stretch/>
        </p:blipFill>
        <p:spPr bwMode="auto">
          <a:xfrm>
            <a:off x="457200" y="1600200"/>
            <a:ext cx="4114800" cy="4158574"/>
          </a:xfrm>
          <a:prstGeom prst="rect">
            <a:avLst/>
          </a:prstGeom>
          <a:solidFill>
            <a:srgbClr val="FFFFFF"/>
          </a:solidFill>
        </p:spPr>
      </p:pic>
      <p:sp>
        <p:nvSpPr>
          <p:cNvPr id="5" name="Content Placeholder 2">
            <a:extLst>
              <a:ext uri="{FF2B5EF4-FFF2-40B4-BE49-F238E27FC236}">
                <a16:creationId xmlns:a16="http://schemas.microsoft.com/office/drawing/2014/main" id="{08D98A1B-B48F-C0B3-7E21-CF18236DBCC7}"/>
              </a:ext>
            </a:extLst>
          </p:cNvPr>
          <p:cNvSpPr txBox="1">
            <a:spLocks/>
          </p:cNvSpPr>
          <p:nvPr/>
        </p:nvSpPr>
        <p:spPr>
          <a:xfrm>
            <a:off x="4572000" y="1600200"/>
            <a:ext cx="46066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800" b="1" dirty="0"/>
              <a:t>Fig 4B. </a:t>
            </a:r>
            <a:r>
              <a:rPr lang="en-US" sz="1800" dirty="0"/>
              <a:t>Distribution of microbes in different compartments. </a:t>
            </a:r>
          </a:p>
          <a:p>
            <a:pPr marL="742950" lvl="2" indent="-342900">
              <a:buFont typeface="Courier New" panose="02070309020205020404" pitchFamily="49" charset="0"/>
              <a:buChar char="o"/>
            </a:pPr>
            <a:r>
              <a:rPr lang="en-US" sz="1800" dirty="0"/>
              <a:t>Compartment specific distribution</a:t>
            </a:r>
          </a:p>
        </p:txBody>
      </p:sp>
      <p:sp>
        <p:nvSpPr>
          <p:cNvPr id="10" name="Content Placeholder 2">
            <a:extLst>
              <a:ext uri="{FF2B5EF4-FFF2-40B4-BE49-F238E27FC236}">
                <a16:creationId xmlns:a16="http://schemas.microsoft.com/office/drawing/2014/main" id="{941A5C1B-A06C-5D07-43C3-5F36424AC233}"/>
              </a:ext>
            </a:extLst>
          </p:cNvPr>
          <p:cNvSpPr txBox="1">
            <a:spLocks/>
          </p:cNvSpPr>
          <p:nvPr/>
        </p:nvSpPr>
        <p:spPr>
          <a:xfrm>
            <a:off x="4572000" y="3756498"/>
            <a:ext cx="46066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800" b="1" dirty="0"/>
              <a:t>Fig 4C. </a:t>
            </a:r>
            <a:r>
              <a:rPr lang="en-US" sz="1800" dirty="0"/>
              <a:t>Venn diagram showing overlap of microbes in different compartments. </a:t>
            </a:r>
          </a:p>
          <a:p>
            <a:pPr marL="742950" lvl="2" indent="-342900">
              <a:buFont typeface="Courier New" panose="02070309020205020404" pitchFamily="49" charset="0"/>
              <a:buChar char="o"/>
            </a:pPr>
            <a:r>
              <a:rPr lang="en-US" sz="1800" dirty="0"/>
              <a:t>Minimal overlap between PB and 	NCBM </a:t>
            </a:r>
          </a:p>
          <a:p>
            <a:pPr marL="742950" lvl="2" indent="-342900">
              <a:buFont typeface="Courier New" panose="02070309020205020404" pitchFamily="49" charset="0"/>
              <a:buChar char="o"/>
            </a:pPr>
            <a:r>
              <a:rPr lang="en-US" sz="1800" dirty="0"/>
              <a:t>No bacteria found in all three compartments</a:t>
            </a:r>
          </a:p>
        </p:txBody>
      </p:sp>
    </p:spTree>
    <p:extLst>
      <p:ext uri="{BB962C8B-B14F-4D97-AF65-F5344CB8AC3E}">
        <p14:creationId xmlns:p14="http://schemas.microsoft.com/office/powerpoint/2010/main" val="388514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91847A-6477-46A3-FEDC-3CF2CEA0BCEB}"/>
              </a:ext>
            </a:extLst>
          </p:cNvPr>
          <p:cNvSpPr>
            <a:spLocks noGrp="1"/>
          </p:cNvSpPr>
          <p:nvPr>
            <p:ph type="title"/>
          </p:nvPr>
        </p:nvSpPr>
        <p:spPr>
          <a:xfrm>
            <a:off x="2889365" y="2610803"/>
            <a:ext cx="8176171" cy="1636394"/>
          </a:xfrm>
        </p:spPr>
        <p:txBody>
          <a:bodyPr anchor="t">
            <a:noAutofit/>
          </a:bodyPr>
          <a:lstStyle/>
          <a:p>
            <a:r>
              <a:rPr lang="en-US" sz="4000" b="1" dirty="0">
                <a:latin typeface="Helvetica" charset="0"/>
                <a:ea typeface="Helvetica" charset="0"/>
                <a:cs typeface="Helvetica" charset="0"/>
              </a:rPr>
              <a:t>DISCUSSION</a:t>
            </a:r>
          </a:p>
        </p:txBody>
      </p:sp>
    </p:spTree>
    <p:extLst>
      <p:ext uri="{BB962C8B-B14F-4D97-AF65-F5344CB8AC3E}">
        <p14:creationId xmlns:p14="http://schemas.microsoft.com/office/powerpoint/2010/main" val="110571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B3D2F67-F2EB-DEA2-989B-61B544CA6F85}"/>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gn="ctr"/>
            <a:r>
              <a:rPr lang="en-US" sz="4400" b="1" kern="1200" dirty="0">
                <a:latin typeface="Helvetica" pitchFamily="2" charset="0"/>
              </a:rPr>
              <a:t>Discussion Key Points</a:t>
            </a:r>
          </a:p>
        </p:txBody>
      </p:sp>
      <p:sp>
        <p:nvSpPr>
          <p:cNvPr id="9" name="TextBox 8">
            <a:extLst>
              <a:ext uri="{FF2B5EF4-FFF2-40B4-BE49-F238E27FC236}">
                <a16:creationId xmlns:a16="http://schemas.microsoft.com/office/drawing/2014/main" id="{E1AF9AED-1401-8897-954A-760C95ABA208}"/>
              </a:ext>
            </a:extLst>
          </p:cNvPr>
          <p:cNvSpPr txBox="1"/>
          <p:nvPr/>
        </p:nvSpPr>
        <p:spPr>
          <a:xfrm>
            <a:off x="914400" y="1981623"/>
            <a:ext cx="8016658" cy="1200329"/>
          </a:xfrm>
          <a:prstGeom prst="rect">
            <a:avLst/>
          </a:prstGeom>
          <a:noFill/>
        </p:spPr>
        <p:txBody>
          <a:bodyPr wrap="square" rtlCol="0">
            <a:spAutoFit/>
          </a:bodyPr>
          <a:lstStyle/>
          <a:p>
            <a:pPr marL="285750" indent="-285750">
              <a:buFont typeface="Wingdings" pitchFamily="2" charset="2"/>
              <a:buChar char="ü"/>
            </a:pPr>
            <a:r>
              <a:rPr lang="en-US" dirty="0"/>
              <a:t>Custom </a:t>
            </a:r>
            <a:r>
              <a:rPr lang="en-US" dirty="0" err="1"/>
              <a:t>ctDNA</a:t>
            </a:r>
            <a:r>
              <a:rPr lang="en-US" dirty="0"/>
              <a:t> capture strategy was effective monitoring disease persistence and microbial dynamics. </a:t>
            </a:r>
          </a:p>
          <a:p>
            <a:pPr marL="285750" indent="-285750">
              <a:buFont typeface="Wingdings" pitchFamily="2" charset="2"/>
              <a:buChar char="ü"/>
            </a:pPr>
            <a:r>
              <a:rPr lang="en-US" dirty="0"/>
              <a:t>At diagnosis, </a:t>
            </a:r>
            <a:r>
              <a:rPr lang="en-US" b="1" dirty="0"/>
              <a:t>PB and cellular leukemia cells</a:t>
            </a:r>
            <a:r>
              <a:rPr lang="en-US" dirty="0"/>
              <a:t> are closely correlated, but after therapy begins, </a:t>
            </a:r>
            <a:r>
              <a:rPr lang="en-US" b="1" dirty="0"/>
              <a:t>NCBM and PB </a:t>
            </a:r>
            <a:r>
              <a:rPr lang="en-US" b="1" dirty="0" err="1"/>
              <a:t>ctDNA</a:t>
            </a:r>
            <a:r>
              <a:rPr lang="en-US" dirty="0"/>
              <a:t> become more aligned.</a:t>
            </a:r>
          </a:p>
        </p:txBody>
      </p:sp>
      <p:sp>
        <p:nvSpPr>
          <p:cNvPr id="10" name="TextBox 9">
            <a:extLst>
              <a:ext uri="{FF2B5EF4-FFF2-40B4-BE49-F238E27FC236}">
                <a16:creationId xmlns:a16="http://schemas.microsoft.com/office/drawing/2014/main" id="{5FCA4913-8948-F33D-A957-7F1AEB79CA7E}"/>
              </a:ext>
            </a:extLst>
          </p:cNvPr>
          <p:cNvSpPr txBox="1"/>
          <p:nvPr/>
        </p:nvSpPr>
        <p:spPr>
          <a:xfrm>
            <a:off x="244258" y="1538761"/>
            <a:ext cx="1785745"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Correlations</a:t>
            </a:r>
          </a:p>
        </p:txBody>
      </p:sp>
      <p:sp>
        <p:nvSpPr>
          <p:cNvPr id="13" name="Bent-Up Arrow 12">
            <a:extLst>
              <a:ext uri="{FF2B5EF4-FFF2-40B4-BE49-F238E27FC236}">
                <a16:creationId xmlns:a16="http://schemas.microsoft.com/office/drawing/2014/main" id="{A20C24AC-6B46-3D26-BB0D-760C2519E2F7}"/>
              </a:ext>
            </a:extLst>
          </p:cNvPr>
          <p:cNvSpPr/>
          <p:nvPr/>
        </p:nvSpPr>
        <p:spPr>
          <a:xfrm rot="5400000">
            <a:off x="1262953" y="3327337"/>
            <a:ext cx="513228" cy="369518"/>
          </a:xfrm>
          <a:prstGeom prst="bentUpArrow">
            <a:avLst/>
          </a:prstGeom>
          <a:solidFill>
            <a:srgbClr val="FFCA2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7AEE890-A4BA-58CE-92B2-ED5C1D4F3CFF}"/>
              </a:ext>
            </a:extLst>
          </p:cNvPr>
          <p:cNvSpPr txBox="1"/>
          <p:nvPr/>
        </p:nvSpPr>
        <p:spPr>
          <a:xfrm>
            <a:off x="1704326" y="3445544"/>
            <a:ext cx="7439674" cy="646331"/>
          </a:xfrm>
          <a:prstGeom prst="rect">
            <a:avLst/>
          </a:prstGeom>
          <a:noFill/>
        </p:spPr>
        <p:txBody>
          <a:bodyPr wrap="square" rtlCol="0">
            <a:spAutoFit/>
          </a:bodyPr>
          <a:lstStyle/>
          <a:p>
            <a:r>
              <a:rPr lang="en-US" dirty="0"/>
              <a:t>invasive </a:t>
            </a:r>
            <a:r>
              <a:rPr lang="en-US" b="1" dirty="0"/>
              <a:t>bone marrow exams</a:t>
            </a:r>
            <a:r>
              <a:rPr lang="en-US" dirty="0"/>
              <a:t> may not be needed for small variant detection in ALL.</a:t>
            </a:r>
          </a:p>
        </p:txBody>
      </p:sp>
      <p:sp>
        <p:nvSpPr>
          <p:cNvPr id="15" name="TextBox 14">
            <a:extLst>
              <a:ext uri="{FF2B5EF4-FFF2-40B4-BE49-F238E27FC236}">
                <a16:creationId xmlns:a16="http://schemas.microsoft.com/office/drawing/2014/main" id="{46D3C2BF-A174-F80D-E364-151F240E6F1B}"/>
              </a:ext>
            </a:extLst>
          </p:cNvPr>
          <p:cNvSpPr txBox="1"/>
          <p:nvPr/>
        </p:nvSpPr>
        <p:spPr>
          <a:xfrm>
            <a:off x="244258" y="4430123"/>
            <a:ext cx="1547218"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Dynamics</a:t>
            </a:r>
          </a:p>
        </p:txBody>
      </p:sp>
      <p:sp>
        <p:nvSpPr>
          <p:cNvPr id="16" name="TextBox 15">
            <a:extLst>
              <a:ext uri="{FF2B5EF4-FFF2-40B4-BE49-F238E27FC236}">
                <a16:creationId xmlns:a16="http://schemas.microsoft.com/office/drawing/2014/main" id="{606C5B9A-D1D9-B438-C052-30AF688AF348}"/>
              </a:ext>
            </a:extLst>
          </p:cNvPr>
          <p:cNvSpPr txBox="1"/>
          <p:nvPr/>
        </p:nvSpPr>
        <p:spPr>
          <a:xfrm>
            <a:off x="914400" y="4860703"/>
            <a:ext cx="8016658" cy="923330"/>
          </a:xfrm>
          <a:prstGeom prst="rect">
            <a:avLst/>
          </a:prstGeom>
          <a:noFill/>
        </p:spPr>
        <p:txBody>
          <a:bodyPr wrap="square" rtlCol="0">
            <a:spAutoFit/>
          </a:bodyPr>
          <a:lstStyle/>
          <a:p>
            <a:pPr marL="285750" indent="-285750">
              <a:buFont typeface="Wingdings" pitchFamily="2" charset="2"/>
              <a:buChar char="ü"/>
            </a:pPr>
            <a:r>
              <a:rPr lang="en-US" dirty="0"/>
              <a:t>The comparison between </a:t>
            </a:r>
            <a:r>
              <a:rPr lang="en-US" b="1" dirty="0"/>
              <a:t>bone marrow</a:t>
            </a:r>
            <a:r>
              <a:rPr lang="en-US" dirty="0"/>
              <a:t> and </a:t>
            </a:r>
            <a:r>
              <a:rPr lang="en-US" b="1" dirty="0"/>
              <a:t>peripheral blood (PB)</a:t>
            </a:r>
            <a:r>
              <a:rPr lang="en-US" dirty="0"/>
              <a:t> provided insights into the </a:t>
            </a:r>
            <a:r>
              <a:rPr lang="en-US" b="1" dirty="0"/>
              <a:t>spatial dynamics</a:t>
            </a:r>
            <a:r>
              <a:rPr lang="en-US" dirty="0"/>
              <a:t> of leukemic evolution and microbe invasion.</a:t>
            </a:r>
          </a:p>
          <a:p>
            <a:pPr marL="285750" indent="-285750">
              <a:buFont typeface="Wingdings" pitchFamily="2" charset="2"/>
              <a:buChar char="ü"/>
            </a:pPr>
            <a:r>
              <a:rPr lang="en-US" b="1" dirty="0"/>
              <a:t>dynamic changes</a:t>
            </a:r>
            <a:r>
              <a:rPr lang="en-US" dirty="0"/>
              <a:t> in microbial species during treatment</a:t>
            </a:r>
          </a:p>
        </p:txBody>
      </p:sp>
    </p:spTree>
    <p:extLst>
      <p:ext uri="{BB962C8B-B14F-4D97-AF65-F5344CB8AC3E}">
        <p14:creationId xmlns:p14="http://schemas.microsoft.com/office/powerpoint/2010/main" val="356700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0BA951-4A25-05CA-CD0A-408217D7F543}"/>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gn="ctr"/>
            <a:r>
              <a:rPr lang="en-US" sz="4400" b="1" kern="1200" dirty="0">
                <a:latin typeface="Helvetica" pitchFamily="2" charset="0"/>
              </a:rPr>
              <a:t>Discussion Key Points</a:t>
            </a:r>
          </a:p>
        </p:txBody>
      </p:sp>
      <p:sp>
        <p:nvSpPr>
          <p:cNvPr id="8" name="TextBox 7">
            <a:extLst>
              <a:ext uri="{FF2B5EF4-FFF2-40B4-BE49-F238E27FC236}">
                <a16:creationId xmlns:a16="http://schemas.microsoft.com/office/drawing/2014/main" id="{99B21CA5-3A14-9C9D-767D-E8CDA0CDE64A}"/>
              </a:ext>
            </a:extLst>
          </p:cNvPr>
          <p:cNvSpPr txBox="1"/>
          <p:nvPr/>
        </p:nvSpPr>
        <p:spPr>
          <a:xfrm>
            <a:off x="457200" y="1601391"/>
            <a:ext cx="1676934" cy="646331"/>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Limitations</a:t>
            </a:r>
          </a:p>
          <a:p>
            <a:pPr>
              <a:buClr>
                <a:srgbClr val="FFCA29"/>
              </a:buClr>
              <a:buSzPct val="250000"/>
            </a:pPr>
            <a:r>
              <a:rPr lang="en-US" dirty="0"/>
              <a:t> </a:t>
            </a:r>
          </a:p>
        </p:txBody>
      </p:sp>
      <p:sp>
        <p:nvSpPr>
          <p:cNvPr id="9" name="TextBox 8">
            <a:extLst>
              <a:ext uri="{FF2B5EF4-FFF2-40B4-BE49-F238E27FC236}">
                <a16:creationId xmlns:a16="http://schemas.microsoft.com/office/drawing/2014/main" id="{35808985-89EF-CD4F-3B1B-16D2CC683A5E}"/>
              </a:ext>
            </a:extLst>
          </p:cNvPr>
          <p:cNvSpPr txBox="1"/>
          <p:nvPr/>
        </p:nvSpPr>
        <p:spPr>
          <a:xfrm>
            <a:off x="869006" y="1969810"/>
            <a:ext cx="8425306" cy="923330"/>
          </a:xfrm>
          <a:prstGeom prst="rect">
            <a:avLst/>
          </a:prstGeom>
          <a:noFill/>
        </p:spPr>
        <p:txBody>
          <a:bodyPr wrap="square" rtlCol="0">
            <a:spAutoFit/>
          </a:bodyPr>
          <a:lstStyle/>
          <a:p>
            <a:pPr marL="285750" indent="-285750">
              <a:buFont typeface="Wingdings" pitchFamily="2" charset="2"/>
              <a:buChar char="ü"/>
            </a:pPr>
            <a:r>
              <a:rPr lang="en-US" dirty="0"/>
              <a:t>The approach used does not assess </a:t>
            </a:r>
            <a:r>
              <a:rPr lang="en-US" b="1" dirty="0"/>
              <a:t>copy number variations (CNVs)</a:t>
            </a:r>
            <a:r>
              <a:rPr lang="en-US" dirty="0"/>
              <a:t> or </a:t>
            </a:r>
            <a:r>
              <a:rPr lang="en-US" b="1" dirty="0"/>
              <a:t>gene fusions.</a:t>
            </a:r>
          </a:p>
          <a:p>
            <a:pPr marL="285750" indent="-285750">
              <a:buFont typeface="Wingdings" pitchFamily="2" charset="2"/>
              <a:buChar char="ü"/>
            </a:pPr>
            <a:r>
              <a:rPr lang="en-US" dirty="0"/>
              <a:t>Only microbial known species.</a:t>
            </a:r>
          </a:p>
          <a:p>
            <a:pPr marL="285750" indent="-285750">
              <a:buFont typeface="Wingdings" pitchFamily="2" charset="2"/>
              <a:buChar char="ü"/>
            </a:pPr>
            <a:r>
              <a:rPr lang="en-US" dirty="0"/>
              <a:t>Susceptibility to microbial agents. </a:t>
            </a:r>
          </a:p>
        </p:txBody>
      </p:sp>
      <p:sp>
        <p:nvSpPr>
          <p:cNvPr id="10" name="TextBox 9">
            <a:extLst>
              <a:ext uri="{FF2B5EF4-FFF2-40B4-BE49-F238E27FC236}">
                <a16:creationId xmlns:a16="http://schemas.microsoft.com/office/drawing/2014/main" id="{D142BCEF-0773-8397-114F-BFB6948ACCFA}"/>
              </a:ext>
            </a:extLst>
          </p:cNvPr>
          <p:cNvSpPr txBox="1"/>
          <p:nvPr/>
        </p:nvSpPr>
        <p:spPr>
          <a:xfrm>
            <a:off x="457200" y="3963948"/>
            <a:ext cx="2264146" cy="646331"/>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Future Directions</a:t>
            </a:r>
          </a:p>
          <a:p>
            <a:pPr>
              <a:buClr>
                <a:srgbClr val="FFCA29"/>
              </a:buClr>
              <a:buSzPct val="250000"/>
            </a:pPr>
            <a:r>
              <a:rPr lang="en-US" dirty="0"/>
              <a:t> </a:t>
            </a:r>
          </a:p>
        </p:txBody>
      </p:sp>
      <p:sp>
        <p:nvSpPr>
          <p:cNvPr id="11" name="TextBox 10">
            <a:extLst>
              <a:ext uri="{FF2B5EF4-FFF2-40B4-BE49-F238E27FC236}">
                <a16:creationId xmlns:a16="http://schemas.microsoft.com/office/drawing/2014/main" id="{EEBCC4F1-1DED-659A-5068-CC936AF56AF4}"/>
              </a:ext>
            </a:extLst>
          </p:cNvPr>
          <p:cNvSpPr txBox="1"/>
          <p:nvPr/>
        </p:nvSpPr>
        <p:spPr>
          <a:xfrm>
            <a:off x="869006" y="4373214"/>
            <a:ext cx="8425306" cy="1200329"/>
          </a:xfrm>
          <a:prstGeom prst="rect">
            <a:avLst/>
          </a:prstGeom>
          <a:noFill/>
        </p:spPr>
        <p:txBody>
          <a:bodyPr wrap="square" rtlCol="0">
            <a:spAutoFit/>
          </a:bodyPr>
          <a:lstStyle/>
          <a:p>
            <a:pPr marL="285750" indent="-285750">
              <a:buFont typeface="Wingdings" pitchFamily="2" charset="2"/>
              <a:buChar char="ü"/>
            </a:pPr>
            <a:r>
              <a:rPr lang="en-US" dirty="0"/>
              <a:t>Assess </a:t>
            </a:r>
            <a:r>
              <a:rPr lang="en-US" b="1" dirty="0"/>
              <a:t>copy number variations (CNVs)</a:t>
            </a:r>
            <a:r>
              <a:rPr lang="en-US" dirty="0"/>
              <a:t> or </a:t>
            </a:r>
            <a:r>
              <a:rPr lang="en-US" b="1" dirty="0"/>
              <a:t>gene fusions.</a:t>
            </a:r>
          </a:p>
          <a:p>
            <a:pPr marL="285750" indent="-285750">
              <a:buFont typeface="Wingdings" pitchFamily="2" charset="2"/>
              <a:buChar char="ü"/>
            </a:pPr>
            <a:r>
              <a:rPr lang="en-US" dirty="0"/>
              <a:t>RNA sequencing</a:t>
            </a:r>
          </a:p>
          <a:p>
            <a:pPr marL="285750" indent="-285750">
              <a:buFont typeface="Wingdings" pitchFamily="2" charset="2"/>
              <a:buChar char="ü"/>
            </a:pPr>
            <a:r>
              <a:rPr lang="en-US" dirty="0"/>
              <a:t>Molecular monitoring in future clinical trials </a:t>
            </a:r>
          </a:p>
          <a:p>
            <a:pPr marL="285750" indent="-285750">
              <a:buFont typeface="Wingdings" pitchFamily="2" charset="2"/>
              <a:buChar char="ü"/>
            </a:pPr>
            <a:r>
              <a:rPr lang="en-US" dirty="0"/>
              <a:t>Fewer invasive bone marrow biopsies</a:t>
            </a:r>
          </a:p>
        </p:txBody>
      </p:sp>
    </p:spTree>
    <p:extLst>
      <p:ext uri="{BB962C8B-B14F-4D97-AF65-F5344CB8AC3E}">
        <p14:creationId xmlns:p14="http://schemas.microsoft.com/office/powerpoint/2010/main" val="293048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t>2</a:t>
            </a:fld>
            <a:endParaRPr lang="en-US"/>
          </a:p>
        </p:txBody>
      </p:sp>
      <p:sp>
        <p:nvSpPr>
          <p:cNvPr id="4" name="Title 3">
            <a:extLst>
              <a:ext uri="{FF2B5EF4-FFF2-40B4-BE49-F238E27FC236}">
                <a16:creationId xmlns:a16="http://schemas.microsoft.com/office/drawing/2014/main" id="{69510B3C-7E7C-C4EC-9855-66080DD24C81}"/>
              </a:ext>
            </a:extLst>
          </p:cNvPr>
          <p:cNvSpPr>
            <a:spLocks noGrp="1"/>
          </p:cNvSpPr>
          <p:nvPr>
            <p:ph type="title"/>
          </p:nvPr>
        </p:nvSpPr>
        <p:spPr>
          <a:xfrm>
            <a:off x="457200" y="462637"/>
            <a:ext cx="8229600" cy="1143000"/>
          </a:xfrm>
        </p:spPr>
        <p:txBody>
          <a:bodyPr>
            <a:noAutofit/>
          </a:bodyPr>
          <a:lstStyle/>
          <a:p>
            <a:r>
              <a:rPr lang="en-US" b="1" dirty="0">
                <a:latin typeface="Helvetica" pitchFamily="2" charset="0"/>
              </a:rPr>
              <a:t>Acute Lymphoblastic Leukemia (ALL)</a:t>
            </a:r>
          </a:p>
        </p:txBody>
      </p:sp>
      <p:sp>
        <p:nvSpPr>
          <p:cNvPr id="7" name="TextBox 6">
            <a:extLst>
              <a:ext uri="{FF2B5EF4-FFF2-40B4-BE49-F238E27FC236}">
                <a16:creationId xmlns:a16="http://schemas.microsoft.com/office/drawing/2014/main" id="{66F3E680-791D-9582-CD9F-30942CE44540}"/>
              </a:ext>
            </a:extLst>
          </p:cNvPr>
          <p:cNvSpPr txBox="1"/>
          <p:nvPr/>
        </p:nvSpPr>
        <p:spPr>
          <a:xfrm>
            <a:off x="-751840" y="2489200"/>
            <a:ext cx="473206" cy="369332"/>
          </a:xfrm>
          <a:prstGeom prst="rect">
            <a:avLst/>
          </a:prstGeom>
          <a:noFill/>
        </p:spPr>
        <p:txBody>
          <a:bodyPr wrap="square" rtlCol="0">
            <a:spAutoFit/>
          </a:bodyPr>
          <a:lstStyle/>
          <a:p>
            <a:pPr marL="285750" indent="-285750">
              <a:buClr>
                <a:srgbClr val="FFCA29"/>
              </a:buClr>
              <a:buSzPct val="250000"/>
              <a:buFont typeface="Wingdings" pitchFamily="2" charset="2"/>
              <a:buChar char="Ø"/>
            </a:pPr>
            <a:endParaRPr lang="en-US" dirty="0"/>
          </a:p>
        </p:txBody>
      </p:sp>
      <p:sp>
        <p:nvSpPr>
          <p:cNvPr id="8" name="TextBox 7">
            <a:extLst>
              <a:ext uri="{FF2B5EF4-FFF2-40B4-BE49-F238E27FC236}">
                <a16:creationId xmlns:a16="http://schemas.microsoft.com/office/drawing/2014/main" id="{0E0E24DF-0479-9307-4016-D6DE67D25E0E}"/>
              </a:ext>
            </a:extLst>
          </p:cNvPr>
          <p:cNvSpPr txBox="1"/>
          <p:nvPr/>
        </p:nvSpPr>
        <p:spPr>
          <a:xfrm>
            <a:off x="650240" y="2119868"/>
            <a:ext cx="7826053"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Fast growing immature white blood cells that proliferate in the bone marrow.</a:t>
            </a:r>
          </a:p>
        </p:txBody>
      </p:sp>
      <p:sp>
        <p:nvSpPr>
          <p:cNvPr id="9" name="TextBox 8">
            <a:extLst>
              <a:ext uri="{FF2B5EF4-FFF2-40B4-BE49-F238E27FC236}">
                <a16:creationId xmlns:a16="http://schemas.microsoft.com/office/drawing/2014/main" id="{8F32E11D-3526-2F33-650A-689C0E34C5C3}"/>
              </a:ext>
            </a:extLst>
          </p:cNvPr>
          <p:cNvSpPr txBox="1"/>
          <p:nvPr/>
        </p:nvSpPr>
        <p:spPr>
          <a:xfrm>
            <a:off x="650240" y="3517662"/>
            <a:ext cx="3848746"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Chemotherapy is treatment for it. </a:t>
            </a:r>
          </a:p>
        </p:txBody>
      </p:sp>
      <p:sp>
        <p:nvSpPr>
          <p:cNvPr id="10" name="TextBox 9">
            <a:extLst>
              <a:ext uri="{FF2B5EF4-FFF2-40B4-BE49-F238E27FC236}">
                <a16:creationId xmlns:a16="http://schemas.microsoft.com/office/drawing/2014/main" id="{48EA4DEE-3F57-772E-0132-14EA10E5327C}"/>
              </a:ext>
            </a:extLst>
          </p:cNvPr>
          <p:cNvSpPr txBox="1"/>
          <p:nvPr/>
        </p:nvSpPr>
        <p:spPr>
          <a:xfrm>
            <a:off x="650240" y="5127228"/>
            <a:ext cx="7661649"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Immunocompromised patients are more susceptible to bacterial infections</a:t>
            </a:r>
          </a:p>
        </p:txBody>
      </p:sp>
    </p:spTree>
    <p:extLst>
      <p:ext uri="{BB962C8B-B14F-4D97-AF65-F5344CB8AC3E}">
        <p14:creationId xmlns:p14="http://schemas.microsoft.com/office/powerpoint/2010/main" val="1294304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BE4FFC-1680-BD1C-8B45-237B50FF62CD}"/>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gn="ctr"/>
            <a:r>
              <a:rPr lang="en-US" sz="4400" b="1" kern="1200" dirty="0">
                <a:latin typeface="Helvetica" pitchFamily="2" charset="0"/>
              </a:rPr>
              <a:t>Materials and Methods</a:t>
            </a:r>
          </a:p>
        </p:txBody>
      </p:sp>
      <p:sp>
        <p:nvSpPr>
          <p:cNvPr id="6" name="TextBox 5">
            <a:extLst>
              <a:ext uri="{FF2B5EF4-FFF2-40B4-BE49-F238E27FC236}">
                <a16:creationId xmlns:a16="http://schemas.microsoft.com/office/drawing/2014/main" id="{FE264848-FCD1-9AFE-6CA4-01A831BAA906}"/>
              </a:ext>
            </a:extLst>
          </p:cNvPr>
          <p:cNvSpPr txBox="1"/>
          <p:nvPr/>
        </p:nvSpPr>
        <p:spPr>
          <a:xfrm>
            <a:off x="457200" y="1978788"/>
            <a:ext cx="5431102" cy="646331"/>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Patients from St. Jude Children’s Research Hospital </a:t>
            </a:r>
          </a:p>
          <a:p>
            <a:pPr>
              <a:buClr>
                <a:srgbClr val="FFCA29"/>
              </a:buClr>
              <a:buSzPct val="250000"/>
            </a:pPr>
            <a:r>
              <a:rPr lang="en-US" dirty="0"/>
              <a:t> </a:t>
            </a:r>
          </a:p>
        </p:txBody>
      </p:sp>
      <p:sp>
        <p:nvSpPr>
          <p:cNvPr id="7" name="TextBox 6">
            <a:extLst>
              <a:ext uri="{FF2B5EF4-FFF2-40B4-BE49-F238E27FC236}">
                <a16:creationId xmlns:a16="http://schemas.microsoft.com/office/drawing/2014/main" id="{DA622E35-86FD-A133-F13C-D2F950EC09DF}"/>
              </a:ext>
            </a:extLst>
          </p:cNvPr>
          <p:cNvSpPr txBox="1"/>
          <p:nvPr/>
        </p:nvSpPr>
        <p:spPr>
          <a:xfrm>
            <a:off x="457200" y="3456116"/>
            <a:ext cx="8628101" cy="646331"/>
          </a:xfrm>
          <a:prstGeom prst="rect">
            <a:avLst/>
          </a:prstGeom>
          <a:noFill/>
        </p:spPr>
        <p:txBody>
          <a:bodyPr wrap="square" rtlCol="0">
            <a:spAutoFit/>
          </a:bodyPr>
          <a:lstStyle/>
          <a:p>
            <a:pPr marL="285750" indent="-285750">
              <a:buClr>
                <a:srgbClr val="FFCA29"/>
              </a:buClr>
              <a:buSzPct val="250000"/>
              <a:buFont typeface="Wingdings" pitchFamily="2" charset="2"/>
              <a:buChar char="Ø"/>
            </a:pPr>
            <a:r>
              <a:rPr lang="en-US" dirty="0"/>
              <a:t>Sequencing</a:t>
            </a:r>
          </a:p>
          <a:p>
            <a:pPr>
              <a:buClr>
                <a:srgbClr val="FFCA29"/>
              </a:buClr>
              <a:buSzPct val="250000"/>
            </a:pPr>
            <a:r>
              <a:rPr lang="en-US" dirty="0"/>
              <a:t> </a:t>
            </a:r>
          </a:p>
        </p:txBody>
      </p:sp>
      <p:sp>
        <p:nvSpPr>
          <p:cNvPr id="8" name="TextBox 7">
            <a:extLst>
              <a:ext uri="{FF2B5EF4-FFF2-40B4-BE49-F238E27FC236}">
                <a16:creationId xmlns:a16="http://schemas.microsoft.com/office/drawing/2014/main" id="{58E7FCE8-1008-DF8A-A5DC-5AFF9758A13A}"/>
              </a:ext>
            </a:extLst>
          </p:cNvPr>
          <p:cNvSpPr txBox="1"/>
          <p:nvPr/>
        </p:nvSpPr>
        <p:spPr>
          <a:xfrm>
            <a:off x="894059" y="3779281"/>
            <a:ext cx="8425306" cy="1477328"/>
          </a:xfrm>
          <a:prstGeom prst="rect">
            <a:avLst/>
          </a:prstGeom>
          <a:noFill/>
        </p:spPr>
        <p:txBody>
          <a:bodyPr wrap="square" rtlCol="0">
            <a:spAutoFit/>
          </a:bodyPr>
          <a:lstStyle/>
          <a:p>
            <a:pPr marL="285750" indent="-285750">
              <a:buFont typeface="Wingdings" pitchFamily="2" charset="2"/>
              <a:buChar char="ü"/>
            </a:pPr>
            <a:r>
              <a:rPr lang="en-US" dirty="0" err="1"/>
              <a:t>MiSeq</a:t>
            </a:r>
            <a:r>
              <a:rPr lang="en-US" dirty="0"/>
              <a:t> (</a:t>
            </a:r>
            <a:r>
              <a:rPr lang="en-US" dirty="0" err="1"/>
              <a:t>illumina</a:t>
            </a:r>
            <a:r>
              <a:rPr lang="en-US" dirty="0"/>
              <a:t>)</a:t>
            </a:r>
            <a:endParaRPr lang="en-US" b="1" dirty="0"/>
          </a:p>
          <a:p>
            <a:pPr marL="285750" indent="-285750">
              <a:buFont typeface="Wingdings" pitchFamily="2" charset="2"/>
              <a:buChar char="ü"/>
            </a:pPr>
            <a:r>
              <a:rPr lang="en-US" dirty="0"/>
              <a:t>WES</a:t>
            </a:r>
          </a:p>
          <a:p>
            <a:pPr marL="285750" indent="-285750">
              <a:buFont typeface="Wingdings" pitchFamily="2" charset="2"/>
              <a:buChar char="ü"/>
            </a:pPr>
            <a:r>
              <a:rPr lang="en-US" dirty="0" err="1"/>
              <a:t>NextSeq</a:t>
            </a:r>
            <a:r>
              <a:rPr lang="en-US" dirty="0"/>
              <a:t> (</a:t>
            </a:r>
            <a:r>
              <a:rPr lang="en-US" dirty="0" err="1"/>
              <a:t>illumina</a:t>
            </a:r>
            <a:r>
              <a:rPr lang="en-US" dirty="0"/>
              <a:t>)</a:t>
            </a:r>
          </a:p>
          <a:p>
            <a:pPr marL="285750" indent="-285750">
              <a:buFont typeface="Wingdings" pitchFamily="2" charset="2"/>
              <a:buChar char="ü"/>
            </a:pPr>
            <a:r>
              <a:rPr lang="en-US" dirty="0"/>
              <a:t> Custom capture panel design</a:t>
            </a:r>
          </a:p>
          <a:p>
            <a:pPr marL="285750" indent="-285750">
              <a:buFont typeface="Wingdings" pitchFamily="2" charset="2"/>
              <a:buChar char="ü"/>
            </a:pPr>
            <a:endParaRPr lang="en-US" dirty="0"/>
          </a:p>
        </p:txBody>
      </p:sp>
    </p:spTree>
    <p:extLst>
      <p:ext uri="{BB962C8B-B14F-4D97-AF65-F5344CB8AC3E}">
        <p14:creationId xmlns:p14="http://schemas.microsoft.com/office/powerpoint/2010/main" val="1526096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E297BE-18FC-71D1-AC25-C767533AE8FC}"/>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gn="ctr"/>
            <a:r>
              <a:rPr lang="en-US" sz="4400" b="1" kern="1200" dirty="0">
                <a:latin typeface="Helvetica" pitchFamily="2" charset="0"/>
              </a:rPr>
              <a:t>References</a:t>
            </a:r>
          </a:p>
        </p:txBody>
      </p:sp>
      <p:sp>
        <p:nvSpPr>
          <p:cNvPr id="7" name="TextBox 6">
            <a:extLst>
              <a:ext uri="{FF2B5EF4-FFF2-40B4-BE49-F238E27FC236}">
                <a16:creationId xmlns:a16="http://schemas.microsoft.com/office/drawing/2014/main" id="{77B7B13F-887D-A46E-81D9-4BD79FC4AA53}"/>
              </a:ext>
            </a:extLst>
          </p:cNvPr>
          <p:cNvSpPr txBox="1"/>
          <p:nvPr/>
        </p:nvSpPr>
        <p:spPr>
          <a:xfrm>
            <a:off x="457199" y="1417638"/>
            <a:ext cx="8348597" cy="2031325"/>
          </a:xfrm>
          <a:prstGeom prst="rect">
            <a:avLst/>
          </a:prstGeom>
          <a:noFill/>
        </p:spPr>
        <p:txBody>
          <a:bodyPr wrap="square" rtlCol="0">
            <a:spAutoFit/>
          </a:bodyPr>
          <a:lstStyle/>
          <a:p>
            <a:pPr marL="285750" indent="-285750">
              <a:buFont typeface="Courier New" panose="02070309020205020404" pitchFamily="49" charset="0"/>
              <a:buChar char="o"/>
            </a:pPr>
            <a:r>
              <a:rPr lang="en-US" dirty="0"/>
              <a:t>https://www.science.org/doi/10.1126/sciadv.abj1360</a:t>
            </a:r>
          </a:p>
          <a:p>
            <a:pPr marL="285750" indent="-285750">
              <a:buFont typeface="Courier New" panose="02070309020205020404" pitchFamily="49" charset="0"/>
              <a:buChar char="o"/>
            </a:pPr>
            <a:r>
              <a:rPr lang="en-US" dirty="0"/>
              <a:t>https://www.jkangpathology.com/slide/allele/allele#1</a:t>
            </a:r>
          </a:p>
          <a:p>
            <a:pPr marL="285750" indent="-285750">
              <a:buFont typeface="Courier New" panose="02070309020205020404" pitchFamily="49" charset="0"/>
              <a:buChar char="o"/>
            </a:pPr>
            <a:r>
              <a:rPr lang="en-US" dirty="0"/>
              <a:t>https://www.nvigen.com/cfdna-extraction-tutorial/</a:t>
            </a:r>
          </a:p>
          <a:p>
            <a:pPr marL="285750" indent="-285750">
              <a:buFont typeface="Courier New" panose="02070309020205020404" pitchFamily="49" charset="0"/>
              <a:buChar char="o"/>
            </a:pPr>
            <a:r>
              <a:rPr lang="en-US" dirty="0"/>
              <a:t>https://</a:t>
            </a:r>
            <a:r>
              <a:rPr lang="en-US" dirty="0" err="1"/>
              <a:t>www.researchgate.net</a:t>
            </a:r>
            <a:r>
              <a:rPr lang="en-US" dirty="0"/>
              <a:t>/figure/A-schematization-of-immune-system-prevalent-activation-during-viral-and-bacterial_fig1_359337827</a:t>
            </a:r>
          </a:p>
          <a:p>
            <a:endParaRPr lang="en-US" dirty="0"/>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175544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sp>
        <p:nvSpPr>
          <p:cNvPr id="2" name="Title 1"/>
          <p:cNvSpPr>
            <a:spLocks noGrp="1"/>
          </p:cNvSpPr>
          <p:nvPr>
            <p:ph type="ctrTitle"/>
          </p:nvPr>
        </p:nvSpPr>
        <p:spPr>
          <a:xfrm>
            <a:off x="4756923" y="2741683"/>
            <a:ext cx="3842519" cy="678730"/>
          </a:xfrm>
        </p:spPr>
        <p:txBody>
          <a:bodyPr>
            <a:noAutofit/>
          </a:bodyPr>
          <a:lstStyle/>
          <a:p>
            <a:pPr algn="r"/>
            <a:r>
              <a:rPr lang="en-US" sz="3600" b="1" dirty="0">
                <a:solidFill>
                  <a:schemeClr val="bg1"/>
                </a:solidFill>
                <a:latin typeface="Helvetica" charset="0"/>
                <a:ea typeface="Helvetica" charset="0"/>
                <a:cs typeface="Helvetica" charset="0"/>
              </a:rPr>
              <a:t>Closing Slide</a:t>
            </a:r>
          </a:p>
        </p:txBody>
      </p:sp>
      <p:pic>
        <p:nvPicPr>
          <p:cNvPr id="5" name="Picture 4" descr="UILexternal_WGrgb_College of Medicine-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6" y="278523"/>
            <a:ext cx="3364992" cy="975360"/>
          </a:xfrm>
          <a:prstGeom prst="rect">
            <a:avLst/>
          </a:prstGeom>
        </p:spPr>
      </p:pic>
    </p:spTree>
    <p:extLst>
      <p:ext uri="{BB962C8B-B14F-4D97-AF65-F5344CB8AC3E}">
        <p14:creationId xmlns:p14="http://schemas.microsoft.com/office/powerpoint/2010/main" val="130864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t>3</a:t>
            </a:fld>
            <a:endParaRPr lang="en-US"/>
          </a:p>
        </p:txBody>
      </p:sp>
      <p:sp>
        <p:nvSpPr>
          <p:cNvPr id="4" name="Title 3">
            <a:extLst>
              <a:ext uri="{FF2B5EF4-FFF2-40B4-BE49-F238E27FC236}">
                <a16:creationId xmlns:a16="http://schemas.microsoft.com/office/drawing/2014/main" id="{61D8F7A0-3C1D-F589-FA10-C7B381304CDC}"/>
              </a:ext>
            </a:extLst>
          </p:cNvPr>
          <p:cNvSpPr txBox="1">
            <a:spLocks/>
          </p:cNvSpPr>
          <p:nvPr/>
        </p:nvSpPr>
        <p:spPr>
          <a:xfrm>
            <a:off x="457200" y="574593"/>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Helvetica" pitchFamily="2" charset="0"/>
              </a:rPr>
              <a:t>Purpose of the Study</a:t>
            </a:r>
          </a:p>
        </p:txBody>
      </p:sp>
      <p:sp>
        <p:nvSpPr>
          <p:cNvPr id="6" name="TextBox 5">
            <a:extLst>
              <a:ext uri="{FF2B5EF4-FFF2-40B4-BE49-F238E27FC236}">
                <a16:creationId xmlns:a16="http://schemas.microsoft.com/office/drawing/2014/main" id="{42B3853E-2E6D-9BF4-B25F-49AA20A9D0C6}"/>
              </a:ext>
            </a:extLst>
          </p:cNvPr>
          <p:cNvSpPr txBox="1"/>
          <p:nvPr/>
        </p:nvSpPr>
        <p:spPr>
          <a:xfrm>
            <a:off x="579118" y="1688382"/>
            <a:ext cx="5307607"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Hybrid Capture next-generation sequencing panel</a:t>
            </a:r>
          </a:p>
        </p:txBody>
      </p:sp>
      <p:sp>
        <p:nvSpPr>
          <p:cNvPr id="7" name="TextBox 6">
            <a:extLst>
              <a:ext uri="{FF2B5EF4-FFF2-40B4-BE49-F238E27FC236}">
                <a16:creationId xmlns:a16="http://schemas.microsoft.com/office/drawing/2014/main" id="{5C23F9AF-D82D-638B-3A09-87C3FDD19D39}"/>
              </a:ext>
            </a:extLst>
          </p:cNvPr>
          <p:cNvSpPr txBox="1"/>
          <p:nvPr/>
        </p:nvSpPr>
        <p:spPr>
          <a:xfrm>
            <a:off x="579118" y="5431557"/>
            <a:ext cx="3715248"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Disease clearance on 20 patients</a:t>
            </a:r>
          </a:p>
        </p:txBody>
      </p:sp>
      <p:pic>
        <p:nvPicPr>
          <p:cNvPr id="9" name="Picture 4">
            <a:extLst>
              <a:ext uri="{FF2B5EF4-FFF2-40B4-BE49-F238E27FC236}">
                <a16:creationId xmlns:a16="http://schemas.microsoft.com/office/drawing/2014/main" id="{466D2F49-7B14-6083-08D5-18F839D1A0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2281" b="57292"/>
          <a:stretch/>
        </p:blipFill>
        <p:spPr bwMode="auto">
          <a:xfrm>
            <a:off x="1491918" y="2422566"/>
            <a:ext cx="6160164" cy="260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9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2" y="316139"/>
            <a:ext cx="7886700" cy="1325563"/>
          </a:xfrm>
        </p:spPr>
        <p:txBody>
          <a:bodyPr>
            <a:normAutofit/>
          </a:bodyPr>
          <a:lstStyle/>
          <a:p>
            <a:r>
              <a:rPr lang="en-US" b="1" dirty="0">
                <a:latin typeface="Helvetica" charset="0"/>
                <a:ea typeface="Helvetica" charset="0"/>
                <a:cs typeface="Helvetica" charset="0"/>
              </a:rPr>
              <a:t>Nucleic Acids</a:t>
            </a:r>
          </a:p>
        </p:txBody>
      </p:sp>
      <p:sp>
        <p:nvSpPr>
          <p:cNvPr id="5" name="TextBox 4">
            <a:extLst>
              <a:ext uri="{FF2B5EF4-FFF2-40B4-BE49-F238E27FC236}">
                <a16:creationId xmlns:a16="http://schemas.microsoft.com/office/drawing/2014/main" id="{42F7AA6C-3828-DE7B-9694-05FC4E8BDC08}"/>
              </a:ext>
            </a:extLst>
          </p:cNvPr>
          <p:cNvSpPr txBox="1"/>
          <p:nvPr/>
        </p:nvSpPr>
        <p:spPr>
          <a:xfrm>
            <a:off x="824373" y="1893331"/>
            <a:ext cx="1236236"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cfDNA</a:t>
            </a:r>
          </a:p>
        </p:txBody>
      </p:sp>
      <p:sp>
        <p:nvSpPr>
          <p:cNvPr id="6" name="TextBox 5">
            <a:extLst>
              <a:ext uri="{FF2B5EF4-FFF2-40B4-BE49-F238E27FC236}">
                <a16:creationId xmlns:a16="http://schemas.microsoft.com/office/drawing/2014/main" id="{0CDD0166-C3DE-703E-2508-BA94EB2A41D7}"/>
              </a:ext>
            </a:extLst>
          </p:cNvPr>
          <p:cNvSpPr txBox="1"/>
          <p:nvPr/>
        </p:nvSpPr>
        <p:spPr>
          <a:xfrm>
            <a:off x="3723694" y="1893330"/>
            <a:ext cx="1242648"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err="1"/>
              <a:t>ctDNA</a:t>
            </a:r>
            <a:endParaRPr lang="en-US" dirty="0"/>
          </a:p>
        </p:txBody>
      </p:sp>
      <p:sp>
        <p:nvSpPr>
          <p:cNvPr id="7" name="TextBox 6">
            <a:extLst>
              <a:ext uri="{FF2B5EF4-FFF2-40B4-BE49-F238E27FC236}">
                <a16:creationId xmlns:a16="http://schemas.microsoft.com/office/drawing/2014/main" id="{597AC66C-7C94-9775-C647-D58DB893A21A}"/>
              </a:ext>
            </a:extLst>
          </p:cNvPr>
          <p:cNvSpPr txBox="1"/>
          <p:nvPr/>
        </p:nvSpPr>
        <p:spPr>
          <a:xfrm>
            <a:off x="6691495" y="1893330"/>
            <a:ext cx="1420582"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err="1"/>
              <a:t>mcfDNA</a:t>
            </a:r>
            <a:endParaRPr lang="en-US" dirty="0"/>
          </a:p>
        </p:txBody>
      </p:sp>
      <p:pic>
        <p:nvPicPr>
          <p:cNvPr id="4098" name="Picture 2" descr="cfDNA (cell-free DNA) &amp; cfDNA Extraction: Basics &amp; Development - NVIGEN">
            <a:extLst>
              <a:ext uri="{FF2B5EF4-FFF2-40B4-BE49-F238E27FC236}">
                <a16:creationId xmlns:a16="http://schemas.microsoft.com/office/drawing/2014/main" id="{4018DA08-12B8-0B5B-FB28-9BB782AD8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499" y="2617317"/>
            <a:ext cx="2141002" cy="31023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fDNA in plasma">
            <a:extLst>
              <a:ext uri="{FF2B5EF4-FFF2-40B4-BE49-F238E27FC236}">
                <a16:creationId xmlns:a16="http://schemas.microsoft.com/office/drawing/2014/main" id="{D7D78C32-FE58-90CA-893A-E9CE8FB0E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223" t="17490" r="859" b="5730"/>
          <a:stretch/>
        </p:blipFill>
        <p:spPr bwMode="auto">
          <a:xfrm>
            <a:off x="824373" y="2617317"/>
            <a:ext cx="1687204" cy="31023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scientific vertical illustration showing a microbe in a bloodstream environment. The scene should start with the microbe floating in red blood cells. Then, a zoom-in effect should reveal the microbe being broken apart, and the cell-free DNA fragments are seen floating in the blood plasma. The DNA segments should be clearly visible, with short, fragmented strands floating in the liquid, while the remains of the destroyed microbe are dispersed around. The background should look like blood plasma with blood cells and a microscopic view of DNA.">
            <a:extLst>
              <a:ext uri="{FF2B5EF4-FFF2-40B4-BE49-F238E27FC236}">
                <a16:creationId xmlns:a16="http://schemas.microsoft.com/office/drawing/2014/main" id="{77B7F294-C2F5-0771-2213-1E336C3F97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2423" y="2617316"/>
            <a:ext cx="1773056" cy="310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95746-2B80-9C3B-AF23-44A563F0C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BD089-8F47-DE03-5710-F8631F3E12D2}"/>
              </a:ext>
            </a:extLst>
          </p:cNvPr>
          <p:cNvSpPr>
            <a:spLocks noGrp="1"/>
          </p:cNvSpPr>
          <p:nvPr>
            <p:ph type="title"/>
          </p:nvPr>
        </p:nvSpPr>
        <p:spPr>
          <a:xfrm>
            <a:off x="558516" y="496479"/>
            <a:ext cx="8176171" cy="1636394"/>
          </a:xfrm>
        </p:spPr>
        <p:txBody>
          <a:bodyPr anchor="t">
            <a:noAutofit/>
          </a:bodyPr>
          <a:lstStyle/>
          <a:p>
            <a:r>
              <a:rPr lang="en-US" sz="4000" b="1" dirty="0">
                <a:latin typeface="Helvetica" charset="0"/>
                <a:ea typeface="Helvetica" charset="0"/>
                <a:cs typeface="Helvetica" charset="0"/>
              </a:rPr>
              <a:t>Leading </a:t>
            </a:r>
            <a:r>
              <a:rPr lang="en-US" b="1" dirty="0">
                <a:latin typeface="Helvetica" charset="0"/>
                <a:ea typeface="Helvetica" charset="0"/>
                <a:cs typeface="Helvetica" charset="0"/>
              </a:rPr>
              <a:t>Causes</a:t>
            </a:r>
            <a:r>
              <a:rPr lang="en-US" sz="4000" b="1" dirty="0">
                <a:latin typeface="Helvetica" charset="0"/>
                <a:ea typeface="Helvetica" charset="0"/>
                <a:cs typeface="Helvetica" charset="0"/>
              </a:rPr>
              <a:t> of Mortality</a:t>
            </a:r>
          </a:p>
        </p:txBody>
      </p:sp>
      <p:sp>
        <p:nvSpPr>
          <p:cNvPr id="5" name="Slide Number Placeholder 4">
            <a:extLst>
              <a:ext uri="{FF2B5EF4-FFF2-40B4-BE49-F238E27FC236}">
                <a16:creationId xmlns:a16="http://schemas.microsoft.com/office/drawing/2014/main" id="{F548FFB1-4ED9-5CA7-0A04-6E2BFE424EB1}"/>
              </a:ext>
            </a:extLst>
          </p:cNvPr>
          <p:cNvSpPr>
            <a:spLocks noGrp="1"/>
          </p:cNvSpPr>
          <p:nvPr>
            <p:ph type="sldNum" sz="quarter" idx="12"/>
          </p:nvPr>
        </p:nvSpPr>
        <p:spPr/>
        <p:txBody>
          <a:bodyPr/>
          <a:lstStyle/>
          <a:p>
            <a:fld id="{D0B5CDF8-54D5-6043-A52E-76818AC5EAB8}" type="slidenum">
              <a:rPr lang="en-US" smtClean="0"/>
              <a:t>5</a:t>
            </a:fld>
            <a:endParaRPr lang="en-US"/>
          </a:p>
        </p:txBody>
      </p:sp>
      <p:sp>
        <p:nvSpPr>
          <p:cNvPr id="3" name="TextBox 2">
            <a:extLst>
              <a:ext uri="{FF2B5EF4-FFF2-40B4-BE49-F238E27FC236}">
                <a16:creationId xmlns:a16="http://schemas.microsoft.com/office/drawing/2014/main" id="{5159F779-3D41-5126-7E76-5278C6AAD352}"/>
              </a:ext>
            </a:extLst>
          </p:cNvPr>
          <p:cNvSpPr txBox="1"/>
          <p:nvPr/>
        </p:nvSpPr>
        <p:spPr>
          <a:xfrm>
            <a:off x="558516" y="1909685"/>
            <a:ext cx="5561202"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Two leading causes of mortality for patients with ALL</a:t>
            </a:r>
          </a:p>
        </p:txBody>
      </p:sp>
      <p:sp>
        <p:nvSpPr>
          <p:cNvPr id="4" name="TextBox 3">
            <a:extLst>
              <a:ext uri="{FF2B5EF4-FFF2-40B4-BE49-F238E27FC236}">
                <a16:creationId xmlns:a16="http://schemas.microsoft.com/office/drawing/2014/main" id="{46B90F27-571D-7CE3-93D2-4E3B16A957AE}"/>
              </a:ext>
            </a:extLst>
          </p:cNvPr>
          <p:cNvSpPr txBox="1"/>
          <p:nvPr/>
        </p:nvSpPr>
        <p:spPr>
          <a:xfrm>
            <a:off x="558516" y="4272091"/>
            <a:ext cx="3468385" cy="369332"/>
          </a:xfrm>
          <a:prstGeom prst="rect">
            <a:avLst/>
          </a:prstGeom>
          <a:noFill/>
        </p:spPr>
        <p:txBody>
          <a:bodyPr wrap="none" rtlCol="0">
            <a:spAutoFit/>
          </a:bodyPr>
          <a:lstStyle/>
          <a:p>
            <a:pPr marL="285750" indent="-285750">
              <a:buClr>
                <a:srgbClr val="FFCA29"/>
              </a:buClr>
              <a:buSzPct val="250000"/>
              <a:buFont typeface="Wingdings" pitchFamily="2" charset="2"/>
              <a:buChar char="Ø"/>
            </a:pPr>
            <a:r>
              <a:rPr lang="en-US" dirty="0"/>
              <a:t>Variant Allelic Fractions (VAFs)</a:t>
            </a:r>
          </a:p>
        </p:txBody>
      </p:sp>
      <p:cxnSp>
        <p:nvCxnSpPr>
          <p:cNvPr id="10" name="Straight Arrow Connector 9">
            <a:extLst>
              <a:ext uri="{FF2B5EF4-FFF2-40B4-BE49-F238E27FC236}">
                <a16:creationId xmlns:a16="http://schemas.microsoft.com/office/drawing/2014/main" id="{831E1480-54FB-86CB-AE7F-AF50743BD354}"/>
              </a:ext>
            </a:extLst>
          </p:cNvPr>
          <p:cNvCxnSpPr>
            <a:cxnSpLocks/>
          </p:cNvCxnSpPr>
          <p:nvPr/>
        </p:nvCxnSpPr>
        <p:spPr>
          <a:xfrm>
            <a:off x="3032880" y="2452936"/>
            <a:ext cx="327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AFFBF04-F88C-133B-D952-1698105CE601}"/>
              </a:ext>
            </a:extLst>
          </p:cNvPr>
          <p:cNvSpPr txBox="1"/>
          <p:nvPr/>
        </p:nvSpPr>
        <p:spPr>
          <a:xfrm>
            <a:off x="722055" y="2268270"/>
            <a:ext cx="2310825" cy="369332"/>
          </a:xfrm>
          <a:prstGeom prst="rect">
            <a:avLst/>
          </a:prstGeom>
          <a:noFill/>
        </p:spPr>
        <p:txBody>
          <a:bodyPr wrap="none" rtlCol="0">
            <a:spAutoFit/>
          </a:bodyPr>
          <a:lstStyle/>
          <a:p>
            <a:pPr marL="285750" indent="-285750">
              <a:buFont typeface="Arial" panose="020B0604020202020204" pitchFamily="34" charset="0"/>
              <a:buChar char="•"/>
            </a:pPr>
            <a:r>
              <a:rPr lang="en-US" dirty="0"/>
              <a:t>Disease persistence</a:t>
            </a:r>
          </a:p>
        </p:txBody>
      </p:sp>
      <p:sp>
        <p:nvSpPr>
          <p:cNvPr id="15" name="TextBox 14">
            <a:extLst>
              <a:ext uri="{FF2B5EF4-FFF2-40B4-BE49-F238E27FC236}">
                <a16:creationId xmlns:a16="http://schemas.microsoft.com/office/drawing/2014/main" id="{D687808C-1310-DF33-C1CF-520C94411FA9}"/>
              </a:ext>
            </a:extLst>
          </p:cNvPr>
          <p:cNvSpPr txBox="1"/>
          <p:nvPr/>
        </p:nvSpPr>
        <p:spPr>
          <a:xfrm>
            <a:off x="3359955" y="2279017"/>
            <a:ext cx="910442" cy="369332"/>
          </a:xfrm>
          <a:prstGeom prst="rect">
            <a:avLst/>
          </a:prstGeom>
          <a:noFill/>
        </p:spPr>
        <p:txBody>
          <a:bodyPr wrap="none" rtlCol="0">
            <a:spAutoFit/>
          </a:bodyPr>
          <a:lstStyle/>
          <a:p>
            <a:r>
              <a:rPr lang="en-US" dirty="0"/>
              <a:t>Relapse</a:t>
            </a:r>
          </a:p>
        </p:txBody>
      </p:sp>
      <p:sp>
        <p:nvSpPr>
          <p:cNvPr id="31" name="TextBox 30">
            <a:extLst>
              <a:ext uri="{FF2B5EF4-FFF2-40B4-BE49-F238E27FC236}">
                <a16:creationId xmlns:a16="http://schemas.microsoft.com/office/drawing/2014/main" id="{284EA19D-E121-1E27-CAC0-AE6F5A2612FC}"/>
              </a:ext>
            </a:extLst>
          </p:cNvPr>
          <p:cNvSpPr txBox="1"/>
          <p:nvPr/>
        </p:nvSpPr>
        <p:spPr>
          <a:xfrm>
            <a:off x="722055" y="2651703"/>
            <a:ext cx="4763012"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Infectious microbes as immunosuppressants</a:t>
            </a:r>
          </a:p>
        </p:txBody>
      </p:sp>
      <p:pic>
        <p:nvPicPr>
          <p:cNvPr id="2050" name="Picture 2" descr="A schematization of immune system prevalent activation during viral and...  | Download Scientific Diagram">
            <a:extLst>
              <a:ext uri="{FF2B5EF4-FFF2-40B4-BE49-F238E27FC236}">
                <a16:creationId xmlns:a16="http://schemas.microsoft.com/office/drawing/2014/main" id="{84A6065A-8954-9E7F-0E64-34A774E38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224" y="2311213"/>
            <a:ext cx="2960326" cy="17440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igh allele frequency of somatic mutation">
            <a:extLst>
              <a:ext uri="{FF2B5EF4-FFF2-40B4-BE49-F238E27FC236}">
                <a16:creationId xmlns:a16="http://schemas.microsoft.com/office/drawing/2014/main" id="{B88FCE8E-BE57-97B6-79C9-05D898EC2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224" y="4272091"/>
            <a:ext cx="2960326" cy="174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3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0A4C9-8E64-6F28-5250-998B394C1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7DE6B-53F8-43BA-9959-C7CF6C48D607}"/>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b="1" dirty="0"/>
              <a:t>Key Findings from Leukemia Study on </a:t>
            </a:r>
            <a:r>
              <a:rPr lang="en-US" sz="3700" b="1" dirty="0" err="1"/>
              <a:t>ctDNA</a:t>
            </a:r>
            <a:r>
              <a:rPr lang="en-US" sz="3700" b="1" dirty="0"/>
              <a:t> Dynamics</a:t>
            </a:r>
          </a:p>
        </p:txBody>
      </p:sp>
      <p:sp>
        <p:nvSpPr>
          <p:cNvPr id="5127" name="Content Placeholder 2">
            <a:extLst>
              <a:ext uri="{FF2B5EF4-FFF2-40B4-BE49-F238E27FC236}">
                <a16:creationId xmlns:a16="http://schemas.microsoft.com/office/drawing/2014/main" id="{3704B243-5820-1B7A-C194-1BD5748548EF}"/>
              </a:ext>
            </a:extLst>
          </p:cNvPr>
          <p:cNvSpPr>
            <a:spLocks noGrp="1"/>
          </p:cNvSpPr>
          <p:nvPr>
            <p:ph sz="half" idx="1"/>
          </p:nvPr>
        </p:nvSpPr>
        <p:spPr>
          <a:xfrm>
            <a:off x="457200" y="1843881"/>
            <a:ext cx="4038600" cy="4525963"/>
          </a:xfrm>
        </p:spPr>
        <p:txBody>
          <a:bodyPr>
            <a:normAutofit/>
          </a:bodyPr>
          <a:lstStyle/>
          <a:p>
            <a:r>
              <a:rPr lang="en-US" sz="1800" dirty="0"/>
              <a:t>We can detect and monitor leukemia by analyzing </a:t>
            </a:r>
            <a:r>
              <a:rPr lang="en-US" sz="1800" b="1" u="sng" dirty="0" err="1"/>
              <a:t>ctDNA</a:t>
            </a:r>
            <a:r>
              <a:rPr lang="en-US" sz="1800" b="1" u="sng" dirty="0"/>
              <a:t>.</a:t>
            </a:r>
          </a:p>
          <a:p>
            <a:endParaRPr lang="en-US" sz="1800" b="1" u="sng" dirty="0"/>
          </a:p>
          <a:p>
            <a:endParaRPr lang="en-US" sz="1800" b="1" u="sng" dirty="0"/>
          </a:p>
          <a:p>
            <a:r>
              <a:rPr lang="en-US" sz="1800" b="1" dirty="0"/>
              <a:t>Invasive bone marrow examinations may be unnecessary for analyzing small genomic variants.</a:t>
            </a:r>
          </a:p>
          <a:p>
            <a:endParaRPr lang="en-US" sz="1800" b="1" dirty="0"/>
          </a:p>
          <a:p>
            <a:endParaRPr lang="en-US" sz="1800" b="1" dirty="0"/>
          </a:p>
          <a:p>
            <a:r>
              <a:rPr lang="en-US" sz="1800" dirty="0"/>
              <a:t>During the first 6 weeks of treatment, the human </a:t>
            </a:r>
            <a:r>
              <a:rPr lang="en-US" sz="1800" dirty="0" err="1"/>
              <a:t>virome</a:t>
            </a:r>
            <a:r>
              <a:rPr lang="en-US" sz="1800" dirty="0"/>
              <a:t> is dynamic in patients with ALL.</a:t>
            </a:r>
          </a:p>
        </p:txBody>
      </p:sp>
      <p:pic>
        <p:nvPicPr>
          <p:cNvPr id="5122" name="Picture 2" descr="A simple, minimalistic side-by-side comparison illustration of a bone marrow sample and a blood sample. Each sample should be represented by a test tube or petri dish, with icons showing DNA strands or mutations inside both. Arrows should connect the two samples to indicate that the same mutations are detected in both bone marrow and blood. The style should be clean, with clear visual elements to represent the concept of mutation detection in both sample types.">
            <a:extLst>
              <a:ext uri="{FF2B5EF4-FFF2-40B4-BE49-F238E27FC236}">
                <a16:creationId xmlns:a16="http://schemas.microsoft.com/office/drawing/2014/main" id="{20C74E2F-E417-9562-67E1-72893AAD05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
        <p:nvSpPr>
          <p:cNvPr id="5" name="Slide Number Placeholder 4" hidden="1">
            <a:extLst>
              <a:ext uri="{FF2B5EF4-FFF2-40B4-BE49-F238E27FC236}">
                <a16:creationId xmlns:a16="http://schemas.microsoft.com/office/drawing/2014/main" id="{3FF6160B-0002-5D27-5A41-33AA37A803EF}"/>
              </a:ext>
            </a:extLst>
          </p:cNvPr>
          <p:cNvSpPr>
            <a:spLocks noGrp="1"/>
          </p:cNvSpPr>
          <p:nvPr>
            <p:ph type="sldNum" sz="quarter" idx="12"/>
          </p:nvPr>
        </p:nvSpPr>
        <p:spPr/>
        <p:txBody>
          <a:bodyPr/>
          <a:lstStyle/>
          <a:p>
            <a:pPr>
              <a:spcAft>
                <a:spcPts val="600"/>
              </a:spcAft>
            </a:pPr>
            <a:fld id="{D0B5CDF8-54D5-6043-A52E-76818AC5EAB8}" type="slidenum">
              <a:rPr lang="en-US" smtClean="0"/>
              <a:pPr>
                <a:spcAft>
                  <a:spcPts val="600"/>
                </a:spcAft>
              </a:pPr>
              <a:t>6</a:t>
            </a:fld>
            <a:endParaRPr lang="en-US"/>
          </a:p>
        </p:txBody>
      </p:sp>
    </p:spTree>
    <p:extLst>
      <p:ext uri="{BB962C8B-B14F-4D97-AF65-F5344CB8AC3E}">
        <p14:creationId xmlns:p14="http://schemas.microsoft.com/office/powerpoint/2010/main" val="140192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39E01-3FA0-6C88-3B74-0E2D997D2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3700A-386A-904C-3FA2-06B64FFDDB61}"/>
              </a:ext>
            </a:extLst>
          </p:cNvPr>
          <p:cNvSpPr>
            <a:spLocks noGrp="1"/>
          </p:cNvSpPr>
          <p:nvPr>
            <p:ph type="title"/>
          </p:nvPr>
        </p:nvSpPr>
        <p:spPr>
          <a:xfrm>
            <a:off x="632549" y="2712086"/>
            <a:ext cx="8176171" cy="1636394"/>
          </a:xfrm>
        </p:spPr>
        <p:txBody>
          <a:bodyPr anchor="t">
            <a:noAutofit/>
          </a:bodyPr>
          <a:lstStyle/>
          <a:p>
            <a:r>
              <a:rPr lang="en-US" sz="4000" b="1" dirty="0">
                <a:latin typeface="Helvetica" charset="0"/>
                <a:ea typeface="Helvetica" charset="0"/>
                <a:cs typeface="Helvetica" charset="0"/>
              </a:rPr>
              <a:t>RESULTS</a:t>
            </a:r>
          </a:p>
        </p:txBody>
      </p:sp>
      <p:sp>
        <p:nvSpPr>
          <p:cNvPr id="5" name="Slide Number Placeholder 4">
            <a:extLst>
              <a:ext uri="{FF2B5EF4-FFF2-40B4-BE49-F238E27FC236}">
                <a16:creationId xmlns:a16="http://schemas.microsoft.com/office/drawing/2014/main" id="{0B690061-8BDC-844D-16F6-26086B35CFF7}"/>
              </a:ext>
            </a:extLst>
          </p:cNvPr>
          <p:cNvSpPr>
            <a:spLocks noGrp="1"/>
          </p:cNvSpPr>
          <p:nvPr>
            <p:ph type="sldNum" sz="quarter" idx="12"/>
          </p:nvPr>
        </p:nvSpPr>
        <p:spPr/>
        <p:txBody>
          <a:bodyPr/>
          <a:lstStyle/>
          <a:p>
            <a:fld id="{D0B5CDF8-54D5-6043-A52E-76818AC5EAB8}" type="slidenum">
              <a:rPr lang="en-US" smtClean="0"/>
              <a:t>7</a:t>
            </a:fld>
            <a:endParaRPr lang="en-US"/>
          </a:p>
        </p:txBody>
      </p:sp>
    </p:spTree>
    <p:extLst>
      <p:ext uri="{BB962C8B-B14F-4D97-AF65-F5344CB8AC3E}">
        <p14:creationId xmlns:p14="http://schemas.microsoft.com/office/powerpoint/2010/main" val="179759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C1A8F-EAD6-B227-636D-EE4E4D88DB0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32EAAC0-2200-E71B-D426-B915C7A01EAF}"/>
              </a:ext>
            </a:extLst>
          </p:cNvPr>
          <p:cNvSpPr>
            <a:spLocks noGrp="1"/>
          </p:cNvSpPr>
          <p:nvPr>
            <p:ph type="sldNum" sz="quarter" idx="12"/>
          </p:nvPr>
        </p:nvSpPr>
        <p:spPr/>
        <p:txBody>
          <a:bodyPr/>
          <a:lstStyle/>
          <a:p>
            <a:fld id="{D0B5CDF8-54D5-6043-A52E-76818AC5EAB8}" type="slidenum">
              <a:rPr lang="en-US" smtClean="0"/>
              <a:t>8</a:t>
            </a:fld>
            <a:endParaRPr lang="en-US"/>
          </a:p>
        </p:txBody>
      </p:sp>
      <p:pic>
        <p:nvPicPr>
          <p:cNvPr id="7" name="Picture 6">
            <a:extLst>
              <a:ext uri="{FF2B5EF4-FFF2-40B4-BE49-F238E27FC236}">
                <a16:creationId xmlns:a16="http://schemas.microsoft.com/office/drawing/2014/main" id="{64039FAB-E213-3A4A-F7D4-EA98EB2F8C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764" b="30810"/>
          <a:stretch/>
        </p:blipFill>
        <p:spPr bwMode="auto">
          <a:xfrm>
            <a:off x="786967" y="2034081"/>
            <a:ext cx="7570061" cy="1951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D68DA7D-E3CF-DD2E-AAFD-D16152DD8353}"/>
              </a:ext>
            </a:extLst>
          </p:cNvPr>
          <p:cNvSpPr>
            <a:spLocks noGrp="1"/>
          </p:cNvSpPr>
          <p:nvPr>
            <p:ph type="title"/>
          </p:nvPr>
        </p:nvSpPr>
        <p:spPr>
          <a:xfrm>
            <a:off x="602069" y="555441"/>
            <a:ext cx="8176171" cy="1636394"/>
          </a:xfrm>
        </p:spPr>
        <p:txBody>
          <a:bodyPr anchor="t">
            <a:noAutofit/>
          </a:bodyPr>
          <a:lstStyle/>
          <a:p>
            <a:r>
              <a:rPr lang="en-US" b="1" dirty="0">
                <a:latin typeface="Helvetica" charset="0"/>
                <a:ea typeface="Helvetica" charset="0"/>
                <a:cs typeface="Helvetica" charset="0"/>
              </a:rPr>
              <a:t>Study</a:t>
            </a:r>
            <a:r>
              <a:rPr lang="en-US" sz="4000" b="1" dirty="0">
                <a:latin typeface="Helvetica" charset="0"/>
                <a:ea typeface="Helvetica" charset="0"/>
                <a:cs typeface="Helvetica" charset="0"/>
              </a:rPr>
              <a:t> Overview</a:t>
            </a:r>
          </a:p>
        </p:txBody>
      </p:sp>
      <p:sp>
        <p:nvSpPr>
          <p:cNvPr id="3" name="TextBox 2">
            <a:extLst>
              <a:ext uri="{FF2B5EF4-FFF2-40B4-BE49-F238E27FC236}">
                <a16:creationId xmlns:a16="http://schemas.microsoft.com/office/drawing/2014/main" id="{678F452C-60FC-D6F1-C570-390EB887FAFC}"/>
              </a:ext>
            </a:extLst>
          </p:cNvPr>
          <p:cNvSpPr txBox="1"/>
          <p:nvPr/>
        </p:nvSpPr>
        <p:spPr>
          <a:xfrm>
            <a:off x="786967" y="3985982"/>
            <a:ext cx="7570061"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FIG 1B. </a:t>
            </a:r>
            <a:r>
              <a:rPr lang="en-US" dirty="0"/>
              <a:t>Shows how sequencing depth of all chromosomes is uniform. Data accurately represents all genome and reduces bias. </a:t>
            </a:r>
            <a:endParaRPr lang="en-US" b="1" dirty="0"/>
          </a:p>
        </p:txBody>
      </p:sp>
    </p:spTree>
    <p:extLst>
      <p:ext uri="{BB962C8B-B14F-4D97-AF65-F5344CB8AC3E}">
        <p14:creationId xmlns:p14="http://schemas.microsoft.com/office/powerpoint/2010/main" val="366879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8B171-E008-5EC5-FF6B-505C3F1BCC8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334A5D-261B-43ED-1F08-BD236AA5A02A}"/>
              </a:ext>
            </a:extLst>
          </p:cNvPr>
          <p:cNvSpPr>
            <a:spLocks noGrp="1"/>
          </p:cNvSpPr>
          <p:nvPr>
            <p:ph type="sldNum" sz="quarter" idx="12"/>
          </p:nvPr>
        </p:nvSpPr>
        <p:spPr/>
        <p:txBody>
          <a:bodyPr/>
          <a:lstStyle/>
          <a:p>
            <a:fld id="{D0B5CDF8-54D5-6043-A52E-76818AC5EAB8}" type="slidenum">
              <a:rPr lang="en-US" smtClean="0"/>
              <a:t>9</a:t>
            </a:fld>
            <a:endParaRPr lang="en-US"/>
          </a:p>
        </p:txBody>
      </p:sp>
      <p:pic>
        <p:nvPicPr>
          <p:cNvPr id="1030" name="Picture 6">
            <a:extLst>
              <a:ext uri="{FF2B5EF4-FFF2-40B4-BE49-F238E27FC236}">
                <a16:creationId xmlns:a16="http://schemas.microsoft.com/office/drawing/2014/main" id="{51FD4666-BB43-1A25-3BDF-2C170C29AD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217"/>
          <a:stretch/>
        </p:blipFill>
        <p:spPr bwMode="auto">
          <a:xfrm>
            <a:off x="786967" y="1962965"/>
            <a:ext cx="7571232" cy="2080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64107C-7B66-CE97-9AFA-F8513D14A84A}"/>
              </a:ext>
            </a:extLst>
          </p:cNvPr>
          <p:cNvSpPr>
            <a:spLocks noGrp="1"/>
          </p:cNvSpPr>
          <p:nvPr>
            <p:ph type="title"/>
          </p:nvPr>
        </p:nvSpPr>
        <p:spPr>
          <a:xfrm>
            <a:off x="602067" y="497206"/>
            <a:ext cx="8176171" cy="1636394"/>
          </a:xfrm>
        </p:spPr>
        <p:txBody>
          <a:bodyPr anchor="t">
            <a:noAutofit/>
          </a:bodyPr>
          <a:lstStyle/>
          <a:p>
            <a:r>
              <a:rPr lang="en-US" b="1" dirty="0">
                <a:latin typeface="Helvetica" charset="0"/>
                <a:ea typeface="Helvetica" charset="0"/>
                <a:cs typeface="Helvetica" charset="0"/>
              </a:rPr>
              <a:t>Study Overview</a:t>
            </a:r>
          </a:p>
        </p:txBody>
      </p:sp>
      <p:sp>
        <p:nvSpPr>
          <p:cNvPr id="3" name="TextBox 2">
            <a:extLst>
              <a:ext uri="{FF2B5EF4-FFF2-40B4-BE49-F238E27FC236}">
                <a16:creationId xmlns:a16="http://schemas.microsoft.com/office/drawing/2014/main" id="{9B9CA3CD-E8EA-F360-96D0-BE525A5FE55B}"/>
              </a:ext>
            </a:extLst>
          </p:cNvPr>
          <p:cNvSpPr txBox="1"/>
          <p:nvPr/>
        </p:nvSpPr>
        <p:spPr>
          <a:xfrm>
            <a:off x="740237" y="4269978"/>
            <a:ext cx="7899833"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FIG 1C. </a:t>
            </a:r>
            <a:r>
              <a:rPr lang="en-US" dirty="0"/>
              <a:t>Changes over time during induction chemotherapy of patients with ALL.</a:t>
            </a:r>
            <a:endParaRPr lang="en-US" b="1" dirty="0"/>
          </a:p>
        </p:txBody>
      </p:sp>
      <p:sp>
        <p:nvSpPr>
          <p:cNvPr id="7" name="TextBox 6">
            <a:extLst>
              <a:ext uri="{FF2B5EF4-FFF2-40B4-BE49-F238E27FC236}">
                <a16:creationId xmlns:a16="http://schemas.microsoft.com/office/drawing/2014/main" id="{040B7AC4-060B-ADF4-A180-5D1C762506FB}"/>
              </a:ext>
            </a:extLst>
          </p:cNvPr>
          <p:cNvSpPr txBox="1"/>
          <p:nvPr/>
        </p:nvSpPr>
        <p:spPr>
          <a:xfrm>
            <a:off x="2990060" y="4774427"/>
            <a:ext cx="3163879" cy="1754326"/>
          </a:xfrm>
          <a:prstGeom prst="rect">
            <a:avLst/>
          </a:prstGeom>
          <a:noFill/>
        </p:spPr>
        <p:txBody>
          <a:bodyPr wrap="none" rtlCol="0">
            <a:spAutoFit/>
          </a:bodyPr>
          <a:lstStyle/>
          <a:p>
            <a:pPr marL="285750" indent="-285750">
              <a:buFont typeface="Arial" panose="020B0604020202020204" pitchFamily="34" charset="0"/>
              <a:buChar char="•"/>
            </a:pPr>
            <a:r>
              <a:rPr lang="en-US" dirty="0"/>
              <a:t>Early Induction (Days 1-3)</a:t>
            </a:r>
          </a:p>
          <a:p>
            <a:pPr marL="285750" indent="-285750">
              <a:buFont typeface="Arial" panose="020B0604020202020204" pitchFamily="34" charset="0"/>
              <a:buChar char="•"/>
            </a:pPr>
            <a:r>
              <a:rPr lang="en-US" dirty="0"/>
              <a:t>Mid Induction (Days 4-14)</a:t>
            </a:r>
          </a:p>
          <a:p>
            <a:pPr marL="285750" indent="-285750">
              <a:buFont typeface="Arial" panose="020B0604020202020204" pitchFamily="34" charset="0"/>
              <a:buChar char="•"/>
            </a:pPr>
            <a:r>
              <a:rPr lang="en-US" dirty="0"/>
              <a:t>Late Induction (Days 15-42)</a:t>
            </a:r>
          </a:p>
          <a:p>
            <a:pPr marL="285750" indent="-285750">
              <a:buFont typeface="Arial" panose="020B0604020202020204" pitchFamily="34" charset="0"/>
              <a:buChar char="•"/>
            </a:pPr>
            <a:r>
              <a:rPr lang="en-US" dirty="0"/>
              <a:t>Post Induction (Days 43-117)</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223460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13815</TotalTime>
  <Words>2807</Words>
  <Application>Microsoft Macintosh PowerPoint</Application>
  <PresentationFormat>On-screen Show (4:3)</PresentationFormat>
  <Paragraphs>184</Paragraphs>
  <Slides>22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Courier New</vt:lpstr>
      <vt:lpstr>Helvetica</vt:lpstr>
      <vt:lpstr>Helvetica Neue</vt:lpstr>
      <vt:lpstr>Roboto</vt:lpstr>
      <vt:lpstr>Roboto</vt:lpstr>
      <vt:lpstr>Wingdings</vt:lpstr>
      <vt:lpstr>Black</vt:lpstr>
      <vt:lpstr>PowerPoint Presentation</vt:lpstr>
      <vt:lpstr>Acute Lymphoblastic Leukemia (ALL)</vt:lpstr>
      <vt:lpstr>PowerPoint Presentation</vt:lpstr>
      <vt:lpstr>Nucleic Acids</vt:lpstr>
      <vt:lpstr>Leading Causes of Mortality</vt:lpstr>
      <vt:lpstr>Key Findings from Leukemia Study on ctDNA Dynamics</vt:lpstr>
      <vt:lpstr>RESULTS</vt:lpstr>
      <vt:lpstr>Study Overview</vt:lpstr>
      <vt:lpstr>Study Overview</vt:lpstr>
      <vt:lpstr>Patient dynamics in mutation VAF clearance</vt:lpstr>
      <vt:lpstr>Mutational Clearance </vt:lpstr>
      <vt:lpstr>Distribution of mutations</vt:lpstr>
      <vt:lpstr>Identification of microbial species</vt:lpstr>
      <vt:lpstr>PowerPoint Presentation</vt:lpstr>
      <vt:lpstr>Identification of viral species</vt:lpstr>
      <vt:lpstr>Overlap of microbes</vt:lpstr>
      <vt:lpstr>DISCUSSION</vt:lpstr>
      <vt:lpstr>Discussion Key Points</vt:lpstr>
      <vt:lpstr>Discussion Key Points</vt:lpstr>
      <vt:lpstr>Materials and Methods</vt:lpstr>
      <vt:lpstr>References</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Title VERSION A</dc:title>
  <dc:creator>Microsoft Office User</dc:creator>
  <cp:lastModifiedBy>Barbara Stewart</cp:lastModifiedBy>
  <cp:revision>9</cp:revision>
  <cp:lastPrinted>2016-08-29T20:41:10Z</cp:lastPrinted>
  <dcterms:created xsi:type="dcterms:W3CDTF">2016-09-13T13:48:41Z</dcterms:created>
  <dcterms:modified xsi:type="dcterms:W3CDTF">2024-11-05T15:08:14Z</dcterms:modified>
</cp:coreProperties>
</file>