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09" r:id="rId4"/>
    <p:sldId id="259" r:id="rId5"/>
    <p:sldId id="260" r:id="rId6"/>
    <p:sldId id="261" r:id="rId7"/>
    <p:sldId id="311" r:id="rId8"/>
    <p:sldId id="320" r:id="rId9"/>
    <p:sldId id="313" r:id="rId10"/>
    <p:sldId id="262" r:id="rId11"/>
    <p:sldId id="263" r:id="rId12"/>
    <p:sldId id="312" r:id="rId13"/>
    <p:sldId id="321" r:id="rId14"/>
    <p:sldId id="298" r:id="rId15"/>
    <p:sldId id="306" r:id="rId16"/>
    <p:sldId id="308" r:id="rId17"/>
    <p:sldId id="322" r:id="rId18"/>
    <p:sldId id="319" r:id="rId19"/>
    <p:sldId id="299" r:id="rId20"/>
    <p:sldId id="315" r:id="rId21"/>
    <p:sldId id="301" r:id="rId22"/>
    <p:sldId id="302" r:id="rId23"/>
    <p:sldId id="303" r:id="rId24"/>
    <p:sldId id="317" r:id="rId25"/>
    <p:sldId id="318" r:id="rId26"/>
    <p:sldId id="300" r:id="rId27"/>
    <p:sldId id="304" r:id="rId28"/>
    <p:sldId id="323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der Hall" userId="d23a7b247dbccf8e" providerId="LiveId" clId="{54307EC6-9B25-4551-BE1B-0D62E1B900A8}"/>
    <pc:docChg chg="modSld">
      <pc:chgData name="Zander Hall" userId="d23a7b247dbccf8e" providerId="LiveId" clId="{54307EC6-9B25-4551-BE1B-0D62E1B900A8}" dt="2024-10-14T13:08:05.607" v="233" actId="20577"/>
      <pc:docMkLst>
        <pc:docMk/>
      </pc:docMkLst>
      <pc:sldChg chg="modNotesTx">
        <pc:chgData name="Zander Hall" userId="d23a7b247dbccf8e" providerId="LiveId" clId="{54307EC6-9B25-4551-BE1B-0D62E1B900A8}" dt="2024-10-14T13:08:05.607" v="233" actId="20577"/>
        <pc:sldMkLst>
          <pc:docMk/>
          <pc:sldMk cId="213344645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AA54-1D5E-42A1-96CB-303D0E1AA67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A4D0-B1AD-4221-A474-BA2D8F37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6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272DE-6A35-2E0D-AF36-BF4E4154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807A4-3781-988E-6D0A-AED3740B2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06C36-1ED3-E10B-4C71-DEDC4C3B8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9578-186B-8158-AB4A-04F683380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74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488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653D-912C-8CB4-9996-F357B6FC5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1ACAD-216A-DB5E-7DD1-289904CC9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9DE918-436E-2DDC-0DB2-ADD0E50CE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CD6D7-FD66-C80F-8F72-06E9B8ECF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75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D283-B044-2231-5888-3AEB1158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41016-B3CE-133A-EBCA-AB69B29C5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FAA9A-27E8-1316-11E2-AD0903CF3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175F1-B9FB-26BB-257E-DD1873535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7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2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A818-844A-8C28-6096-D016A874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BA844-9D4F-156D-C14A-A60B7DE4F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63034-DEB7-6144-9AE1-1CD83BCD4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6DB37-7324-D77F-682B-839070398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1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A818-844A-8C28-6096-D016A874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BA844-9D4F-156D-C14A-A60B7DE4F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63034-DEB7-6144-9AE1-1CD83BCD4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6DB37-7324-D77F-682B-839070398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4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B63D2-AAB6-F774-4B57-CFFA74B72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7D115-F2D1-55FC-00F6-9A816C248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5A7DE-1364-B4DF-A350-451D319E8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54966-A3DA-C399-1165-9963F6BCC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A4D0-B1AD-4221-A474-BA2D8F376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A4D0-B1AD-4221-A474-BA2D8F376D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0DB7-2BCE-5E89-93D7-6C85202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25BAE-0100-E39D-DBD0-F17A8548A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9CFA1-126B-E091-252C-5ECCD5C7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3405-2D84-551E-6A1B-5F7E15B8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A1D55-38BB-2A26-99EE-20D9C78C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A64F-77D0-DB4C-E6D9-CB9C322B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07A14-CFFC-3632-8DF2-4F05A4BBD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4C91-4317-6DB8-0E38-942A72BC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B5F17-6418-2BD9-24CE-EB03F2FF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92EF-74CC-2CBB-3E57-6CBE055F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7EED6-0919-5323-EEF1-3020114F2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C2192-9716-003F-8CA3-0201520BD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4BA1-AB28-7076-FE83-65BF5F5A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ABCB-15CB-709B-20C1-F0DABF30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56E21-74E9-7EBB-F494-4373DF90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D754-AE35-FB91-C8EF-782411C8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6045-0EB0-236C-581C-FB6F58D6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4AC8-6CF9-981D-BBBB-CFE7DF72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37A14-6560-19A5-F54E-F6CCF864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49CD-7A29-26BD-8773-4B8F74E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AB82-7A2D-5B5D-2419-F288A9C9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6ACCE-6125-C7C6-86BF-0E3A3A8A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E5CF-BD7B-F91D-9913-67EA0171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CDBA-587D-D517-17B0-C5067252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C90C-1DC5-45CD-F121-071FD2EA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3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1087-410F-416F-41E0-C4093198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35BF-4194-1563-E47D-BC8993383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C0C0B-69A4-6183-E03A-AA93E20C6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F0B6D-320A-2E1E-D95F-7C02D811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3EB5F-4212-7650-6AEF-A3117E64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EABF9-7BC5-63E3-C35E-5F10AD1E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AC5B-04EE-7C18-6029-B32D67B6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E630-2E78-44BC-9F21-827AB53B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2BDC1-B93E-BB07-44D6-AEB0E488E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4B220-D891-E5E6-3D8D-027F09B55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27CF6-E2C7-D3D5-549B-3408A522C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A451D-8D06-B302-0A54-866CB8A3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5F3B3-A9C3-2472-2259-200BF41D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E95A5-9889-1187-60E8-76E61C96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0190-2EBA-D29D-E7DE-81D1F71A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477D1-AF5C-569D-B84E-034456DC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BBCFF-1B5E-06D5-2937-E41CD682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95343-288B-9C22-50B3-562D77EE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DA6E1-37BD-A85E-5024-3E37BE07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BD8C5-7BC8-12D4-7AEF-BB83E2D4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550EB-41A5-837C-1838-7BF24DA2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2E04-7868-1E3F-45C7-37B71917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83B7-04E2-D7EE-64F0-D8060AE0D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BB3-D999-86CB-7B59-538EA3B1A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525D6-3158-AFED-3424-7BA81F47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580C8-E86B-1904-5B8B-E9A47A71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95492-F835-B759-30A2-67426E63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461F-EA47-6E15-0C47-2895B55D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1EC65-D0AB-6240-3E63-9793836B6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0CB2B-3E0E-13B8-F807-A9B903B2E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E1A69-3CA9-7773-EE01-FCD0107A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474B1-AC97-7569-9ECE-A2C49439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4C9F1-056A-B3C3-8C52-075451EE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7D5A3-E2C5-4BCF-4989-79C3364B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E8F87-EC30-F4EF-D4A0-15AD6BEE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DA7A-0B99-8A84-4F5A-5E3E6F6A3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99F3B-1629-48FE-9174-49485BD1C2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31DE2-6251-8F27-C7EF-A9DF891C4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E42B9-F626-9C0B-36B6-019B76D5D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0A40-6943-4CC6-AED0-57B27BD1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g.3190" TargetMode="External"/><Relationship Id="rId2" Type="http://schemas.openxmlformats.org/officeDocument/2006/relationships/hyperlink" Target="https://doi.org/10.1038/s41588-021-00991-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s41587-022-01226-0" TargetMode="External"/><Relationship Id="rId4" Type="http://schemas.openxmlformats.org/officeDocument/2006/relationships/hyperlink" Target="https://doi.org/10.1093/nar/gky4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EA6D-31BF-BD98-0DE8-CF9299BB3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702" y="807295"/>
            <a:ext cx="9842593" cy="4583495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Metagenomic and Functional Analysis of Genomic Sequencing Data</a:t>
            </a:r>
            <a:br>
              <a:rPr lang="en-US" sz="3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Featuring:</a:t>
            </a:r>
            <a:b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Combined effects of host genetics and diet on human gut microbiota and incident disease in a single population cohort by 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Youwen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Quin et. al</a:t>
            </a:r>
            <a:b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Identification of antimicrobial peptides from the human gut microbiome using deep learning by Yue Ma et. al</a:t>
            </a:r>
            <a:br>
              <a:rPr lang="en-US" sz="3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D3220-4E4D-B6C4-6B77-CE9DD543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6788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Presented By: Alexander Hall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AEBB4-E4BE-DA09-DFE3-E31AC373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93C021-1CA6-084A-7464-BF7E2E047F05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Reference Genome </a:t>
            </a:r>
            <a:r>
              <a:rPr lang="en-US" sz="2000" dirty="0" err="1">
                <a:latin typeface="Merriweather" panose="00000500000000000000" pitchFamily="2" charset="0"/>
                <a:ea typeface="Roboto" panose="02000000000000000000" pitchFamily="2" charset="0"/>
              </a:rPr>
              <a:t>CAZyme</a:t>
            </a:r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 Profiling of ABO-Associated Species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CC110-2A1E-1ABF-F80B-0C0E59DF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CCE65-B0F8-0EA6-5E56-022C3CF1E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5" y="464263"/>
            <a:ext cx="11947270" cy="3783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374678-41CE-0DDC-BB5B-DA9AAFA8D89B}"/>
              </a:ext>
            </a:extLst>
          </p:cNvPr>
          <p:cNvSpPr txBox="1"/>
          <p:nvPr/>
        </p:nvSpPr>
        <p:spPr>
          <a:xfrm>
            <a:off x="559460" y="4633625"/>
            <a:ext cx="11169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Carbohydrate-Active Enzymes were identified via the run_dbCAN2 tool, which identified </a:t>
            </a:r>
            <a:r>
              <a:rPr lang="en-US" dirty="0" err="1">
                <a:latin typeface="Merriweather" panose="00000500000000000000" pitchFamily="2" charset="0"/>
              </a:rPr>
              <a:t>CAZymes</a:t>
            </a:r>
            <a:r>
              <a:rPr lang="en-US" dirty="0">
                <a:latin typeface="Merriweather" panose="00000500000000000000" pitchFamily="2" charset="0"/>
              </a:rPr>
              <a:t> from reference databases for each species tested above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Of the ABO-associated species, only </a:t>
            </a:r>
            <a:r>
              <a:rPr lang="en-US" i="1" dirty="0">
                <a:latin typeface="Merriweather" panose="00000500000000000000" pitchFamily="2" charset="0"/>
              </a:rPr>
              <a:t>F. </a:t>
            </a:r>
            <a:r>
              <a:rPr lang="en-US" i="1" dirty="0" err="1">
                <a:latin typeface="Merriweather" panose="00000500000000000000" pitchFamily="2" charset="0"/>
              </a:rPr>
              <a:t>lactaris</a:t>
            </a:r>
            <a:r>
              <a:rPr lang="en-US" i="1" dirty="0">
                <a:latin typeface="Merriweather" panose="00000500000000000000" pitchFamily="2" charset="0"/>
              </a:rPr>
              <a:t> </a:t>
            </a:r>
            <a:r>
              <a:rPr lang="en-US" dirty="0">
                <a:latin typeface="Merriweather" panose="00000500000000000000" pitchFamily="2" charset="0"/>
              </a:rPr>
              <a:t>showed evidence of blood-antigen-targeting </a:t>
            </a:r>
            <a:r>
              <a:rPr lang="en-US" dirty="0" err="1">
                <a:latin typeface="Merriweather" panose="00000500000000000000" pitchFamily="2" charset="0"/>
              </a:rPr>
              <a:t>CAZymes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B2A35-9902-E847-AC24-AE9379A9313B}"/>
              </a:ext>
            </a:extLst>
          </p:cNvPr>
          <p:cNvSpPr txBox="1"/>
          <p:nvPr/>
        </p:nvSpPr>
        <p:spPr>
          <a:xfrm>
            <a:off x="122365" y="4247752"/>
            <a:ext cx="5006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3, Qin et al., 2022) – with additional red highlighting</a:t>
            </a:r>
          </a:p>
        </p:txBody>
      </p:sp>
    </p:spTree>
    <p:extLst>
      <p:ext uri="{BB962C8B-B14F-4D97-AF65-F5344CB8AC3E}">
        <p14:creationId xmlns:p14="http://schemas.microsoft.com/office/powerpoint/2010/main" val="69465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Microbiome Abundance of </a:t>
            </a:r>
            <a:r>
              <a:rPr lang="en-US" sz="2000" i="1" dirty="0">
                <a:latin typeface="Merriweather" panose="00000500000000000000" pitchFamily="2" charset="0"/>
                <a:ea typeface="Roboto" panose="02000000000000000000" pitchFamily="2" charset="0"/>
              </a:rPr>
              <a:t>F. </a:t>
            </a:r>
            <a:r>
              <a:rPr lang="en-US" sz="2000" i="1" dirty="0" err="1">
                <a:latin typeface="Merriweather" panose="00000500000000000000" pitchFamily="2" charset="0"/>
                <a:ea typeface="Roboto" panose="02000000000000000000" pitchFamily="2" charset="0"/>
              </a:rPr>
              <a:t>lactaris</a:t>
            </a:r>
            <a:r>
              <a:rPr lang="en-US" sz="2000" i="1" dirty="0">
                <a:latin typeface="Merriweather" panose="000005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Associated with ABO Secretion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3F526-4A89-8D26-2220-67547F61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8F165-DFE1-48D3-2FD7-B74C13BC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08" y="539750"/>
            <a:ext cx="7998784" cy="3951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2289C-5FED-894A-B91F-31CEC8829955}"/>
              </a:ext>
            </a:extLst>
          </p:cNvPr>
          <p:cNvSpPr txBox="1"/>
          <p:nvPr/>
        </p:nvSpPr>
        <p:spPr>
          <a:xfrm>
            <a:off x="682625" y="5225127"/>
            <a:ext cx="1082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By utilizing the previous SNP data gathered through Illumina sequencing and genotyping of </a:t>
            </a:r>
            <a:r>
              <a:rPr lang="en-US" b="0" i="1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FUT2 </a:t>
            </a:r>
            <a:r>
              <a:rPr lang="en-US" b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variant rs601338, researchers were able to determine both blood type and whether patients secreted the A and/or B antigens in their bodily fluids – including those in the intestinal lumen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6BCEC-B772-789A-A834-6B302B7775DD}"/>
              </a:ext>
            </a:extLst>
          </p:cNvPr>
          <p:cNvSpPr txBox="1"/>
          <p:nvPr/>
        </p:nvSpPr>
        <p:spPr>
          <a:xfrm>
            <a:off x="2096608" y="4456171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4.a, Qin et al., 2022)</a:t>
            </a:r>
          </a:p>
        </p:txBody>
      </p:sp>
    </p:spTree>
    <p:extLst>
      <p:ext uri="{BB962C8B-B14F-4D97-AF65-F5344CB8AC3E}">
        <p14:creationId xmlns:p14="http://schemas.microsoft.com/office/powerpoint/2010/main" val="130107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96EA-ABA7-F265-6EEC-A6F5D68A1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773C5-6A9B-8A56-7BE2-63B23B7DBCAD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Abundance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F.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lactaris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N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on-Sec</a:t>
            </a:r>
            <a:r>
              <a:rPr lang="en-US" sz="2000" dirty="0" err="1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retors</a:t>
            </a: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 is Greatly Impacted by Fiber Intake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9C455-B56C-1519-3081-B54A86BF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C1CA5-B570-C222-7E56-671C25B1247C}"/>
              </a:ext>
            </a:extLst>
          </p:cNvPr>
          <p:cNvSpPr txBox="1"/>
          <p:nvPr/>
        </p:nvSpPr>
        <p:spPr>
          <a:xfrm>
            <a:off x="2096608" y="4456171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(Figure 4.a, Qin et al., 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7DAA16-5498-349F-A7CC-1FC8AFB4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8" y="1126086"/>
            <a:ext cx="6527277" cy="380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219D9-1AA5-A796-30C8-FB33BF74EE9C}"/>
              </a:ext>
            </a:extLst>
          </p:cNvPr>
          <p:cNvSpPr txBox="1"/>
          <p:nvPr/>
        </p:nvSpPr>
        <p:spPr>
          <a:xfrm>
            <a:off x="6957753" y="1424572"/>
            <a:ext cx="50246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The abundance of the two ABO-associated species in participants reporting high and low fiber intake was compared, as this has been shown to have an impact on some mucin-degrading species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It was identified that an increase in fiber intake significantly improves the growth of </a:t>
            </a:r>
            <a:r>
              <a:rPr lang="en-US" sz="1600" i="1" dirty="0">
                <a:latin typeface="Merriweather" panose="00000500000000000000" pitchFamily="2" charset="0"/>
              </a:rPr>
              <a:t>F. </a:t>
            </a:r>
            <a:r>
              <a:rPr lang="en-US" sz="1600" i="1" dirty="0" err="1">
                <a:latin typeface="Merriweather" panose="00000500000000000000" pitchFamily="2" charset="0"/>
              </a:rPr>
              <a:t>lactaris</a:t>
            </a:r>
            <a:r>
              <a:rPr lang="en-US" sz="1600" i="1" dirty="0">
                <a:latin typeface="Merriweather" panose="00000500000000000000" pitchFamily="2" charset="0"/>
              </a:rPr>
              <a:t> </a:t>
            </a:r>
            <a:r>
              <a:rPr lang="en-US" sz="1600" dirty="0">
                <a:latin typeface="Merriweather" panose="00000500000000000000" pitchFamily="2" charset="0"/>
              </a:rPr>
              <a:t>in ABO non-secretors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This pattern was not observed with </a:t>
            </a:r>
            <a:r>
              <a:rPr lang="en-US" sz="1600" i="1" dirty="0" err="1">
                <a:latin typeface="Merriweather" panose="00000500000000000000" pitchFamily="2" charset="0"/>
              </a:rPr>
              <a:t>Collinsella</a:t>
            </a:r>
            <a:r>
              <a:rPr lang="en-US" sz="1600" i="1" dirty="0">
                <a:latin typeface="Merriweather" panose="00000500000000000000" pitchFamily="2" charset="0"/>
              </a:rPr>
              <a:t> </a:t>
            </a:r>
            <a:r>
              <a:rPr lang="en-US" sz="1600" dirty="0">
                <a:latin typeface="Merriweather" panose="00000500000000000000" pitchFamily="2" charset="0"/>
              </a:rPr>
              <a:t>species, and the impact of dietary fiber was relatively low for ABO secretors for </a:t>
            </a:r>
            <a:r>
              <a:rPr lang="en-US" sz="1600" i="1" dirty="0">
                <a:latin typeface="Merriweather" panose="00000500000000000000" pitchFamily="2" charset="0"/>
              </a:rPr>
              <a:t>F. </a:t>
            </a:r>
            <a:r>
              <a:rPr lang="en-US" sz="1600" i="1" dirty="0" err="1">
                <a:latin typeface="Merriweather" panose="00000500000000000000" pitchFamily="2" charset="0"/>
              </a:rPr>
              <a:t>lactaris</a:t>
            </a:r>
            <a:endParaRPr lang="en-US" sz="16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2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96EA-ABA7-F265-6EEC-A6F5D68A1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773C5-6A9B-8A56-7BE2-63B23B7DBCAD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Representation of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9C455-B56C-1519-3081-B54A86BF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C1CA5-B570-C222-7E56-671C25B1247C}"/>
              </a:ext>
            </a:extLst>
          </p:cNvPr>
          <p:cNvSpPr txBox="1"/>
          <p:nvPr/>
        </p:nvSpPr>
        <p:spPr>
          <a:xfrm>
            <a:off x="87416" y="6426610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(Figure 4.c, Qin et al., 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219D9-1AA5-A796-30C8-FB33BF74EE9C}"/>
              </a:ext>
            </a:extLst>
          </p:cNvPr>
          <p:cNvSpPr txBox="1"/>
          <p:nvPr/>
        </p:nvSpPr>
        <p:spPr>
          <a:xfrm>
            <a:off x="7497678" y="2575362"/>
            <a:ext cx="4533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The individual analyses indicate that </a:t>
            </a:r>
            <a:r>
              <a:rPr lang="en-US" sz="1600" i="1" dirty="0">
                <a:latin typeface="Merriweather" panose="00000500000000000000" pitchFamily="2" charset="0"/>
              </a:rPr>
              <a:t>F. </a:t>
            </a:r>
            <a:r>
              <a:rPr lang="en-US" sz="1600" i="1" dirty="0" err="1">
                <a:latin typeface="Merriweather" panose="00000500000000000000" pitchFamily="2" charset="0"/>
              </a:rPr>
              <a:t>lactaris</a:t>
            </a:r>
            <a:r>
              <a:rPr lang="en-US" sz="1600" i="1" dirty="0">
                <a:latin typeface="Merriweather" panose="00000500000000000000" pitchFamily="2" charset="0"/>
              </a:rPr>
              <a:t> </a:t>
            </a:r>
            <a:r>
              <a:rPr lang="en-US" sz="1600" dirty="0">
                <a:latin typeface="Merriweather" panose="00000500000000000000" pitchFamily="2" charset="0"/>
              </a:rPr>
              <a:t>has a unique affinity for the A/B/AB antigens and exhibits a unique lack of response to fiber in the presence of these antigens compared to </a:t>
            </a:r>
            <a:r>
              <a:rPr lang="en-US" sz="1600" i="1" dirty="0" err="1">
                <a:latin typeface="Merriweather" panose="00000500000000000000" pitchFamily="2" charset="0"/>
              </a:rPr>
              <a:t>Collinsella</a:t>
            </a:r>
            <a:r>
              <a:rPr lang="en-US" sz="1600" i="1" dirty="0">
                <a:latin typeface="Merriweather" panose="00000500000000000000" pitchFamily="2" charset="0"/>
              </a:rPr>
              <a:t> </a:t>
            </a:r>
            <a:r>
              <a:rPr lang="en-US" sz="1600" dirty="0">
                <a:latin typeface="Merriweather" panose="00000500000000000000" pitchFamily="2" charset="0"/>
              </a:rPr>
              <a:t>and other mucin-degrading bacteria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7153E-3DA2-77EB-2077-BA3B07E2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0" y="497632"/>
            <a:ext cx="7312514" cy="59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Correlation of </a:t>
            </a:r>
            <a:r>
              <a:rPr lang="en-US" sz="2000" i="1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E. faecalis </a:t>
            </a: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Abundance and Colorectal Cancer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1A07D-F152-9C04-E1B3-F28BB572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Fig. 5">
            <a:extLst>
              <a:ext uri="{FF2B5EF4-FFF2-40B4-BE49-F238E27FC236}">
                <a16:creationId xmlns:a16="http://schemas.microsoft.com/office/drawing/2014/main" id="{6A09A7BF-9F62-EEDA-D8B7-8A025F0C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83" y="596900"/>
            <a:ext cx="8092634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12964-A401-DE60-14B5-456CD7C09938}"/>
              </a:ext>
            </a:extLst>
          </p:cNvPr>
          <p:cNvSpPr txBox="1"/>
          <p:nvPr/>
        </p:nvSpPr>
        <p:spPr>
          <a:xfrm>
            <a:off x="1060450" y="5710019"/>
            <a:ext cx="1007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The abundance of </a:t>
            </a:r>
            <a:r>
              <a:rPr lang="en-US" i="1" dirty="0">
                <a:latin typeface="Merriweather" panose="00000500000000000000" pitchFamily="2" charset="0"/>
              </a:rPr>
              <a:t>E. faecalis </a:t>
            </a:r>
            <a:r>
              <a:rPr lang="en-US" dirty="0">
                <a:latin typeface="Merriweather" panose="00000500000000000000" pitchFamily="2" charset="0"/>
              </a:rPr>
              <a:t>was compared between genotypes of the MED13L locus and for participants with and without a history of colorectal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FCAEF-2C81-70B8-9688-E87BFA784D6D}"/>
              </a:ext>
            </a:extLst>
          </p:cNvPr>
          <p:cNvSpPr txBox="1"/>
          <p:nvPr/>
        </p:nvSpPr>
        <p:spPr>
          <a:xfrm>
            <a:off x="2049683" y="5118100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5, Qin et al., 2022)</a:t>
            </a:r>
          </a:p>
        </p:txBody>
      </p:sp>
    </p:spTree>
    <p:extLst>
      <p:ext uri="{BB962C8B-B14F-4D97-AF65-F5344CB8AC3E}">
        <p14:creationId xmlns:p14="http://schemas.microsoft.com/office/powerpoint/2010/main" val="633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Summary and Significance of Studies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10169-A2F0-B950-4A8D-D5DFC93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1704-B3A0-7A0F-32AC-EC3EA5C1FCD8}"/>
              </a:ext>
            </a:extLst>
          </p:cNvPr>
          <p:cNvSpPr txBox="1"/>
          <p:nvPr/>
        </p:nvSpPr>
        <p:spPr>
          <a:xfrm>
            <a:off x="292100" y="1295400"/>
            <a:ext cx="11347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Through the usage of metagenomic analysis and other methods on large host and microbiome genome databases, a variety of unique trends and products can be identified that is otherwise not practical to identify in smaller sample sizes. Through the FINRISK data, the researchers were able to identify: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Links between lactose intolerance and the abundance of </a:t>
            </a:r>
            <a:r>
              <a:rPr lang="en-US" i="1" dirty="0">
                <a:latin typeface="Merriweather" panose="00000500000000000000" pitchFamily="2" charset="0"/>
              </a:rPr>
              <a:t>Bifidobacterium </a:t>
            </a:r>
            <a:r>
              <a:rPr lang="en-US" dirty="0">
                <a:latin typeface="Merriweather" panose="00000500000000000000" pitchFamily="2" charset="0"/>
              </a:rPr>
              <a:t>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New insights into the potential for blood type to alter the composition of the intestinal microbiome especially for </a:t>
            </a:r>
            <a:r>
              <a:rPr lang="en-US" i="1" dirty="0">
                <a:latin typeface="Merriweather" panose="00000500000000000000" pitchFamily="2" charset="0"/>
              </a:rPr>
              <a:t>F. </a:t>
            </a:r>
            <a:r>
              <a:rPr lang="en-US" i="1" dirty="0" err="1">
                <a:latin typeface="Merriweather" panose="00000500000000000000" pitchFamily="2" charset="0"/>
              </a:rPr>
              <a:t>lactaris</a:t>
            </a:r>
            <a:r>
              <a:rPr lang="en-US" i="1" dirty="0">
                <a:latin typeface="Merriweather" panose="00000500000000000000" pitchFamily="2" charset="0"/>
              </a:rPr>
              <a:t>, </a:t>
            </a:r>
            <a:r>
              <a:rPr lang="en-US" dirty="0">
                <a:latin typeface="Merriweather" panose="00000500000000000000" pitchFamily="2" charset="0"/>
              </a:rPr>
              <a:t>and insights into its preference for blood antigens over other energy sources such as dietary fiber compared to other ABO-associated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Putative connections of the abundance of </a:t>
            </a:r>
            <a:r>
              <a:rPr lang="en-US" i="1" dirty="0">
                <a:latin typeface="Merriweather" panose="00000500000000000000" pitchFamily="2" charset="0"/>
              </a:rPr>
              <a:t>E. faecalis </a:t>
            </a:r>
            <a:r>
              <a:rPr lang="en-US" dirty="0">
                <a:latin typeface="Merriweather" panose="00000500000000000000" pitchFamily="2" charset="0"/>
              </a:rPr>
              <a:t>as a potential indicator or effector for colorectal cancer through the </a:t>
            </a:r>
            <a:r>
              <a:rPr lang="en-US" i="1" dirty="0">
                <a:latin typeface="Merriweather" panose="00000500000000000000" pitchFamily="2" charset="0"/>
              </a:rPr>
              <a:t>MED13L </a:t>
            </a:r>
            <a:r>
              <a:rPr lang="en-US" dirty="0">
                <a:latin typeface="Merriweather" panose="00000500000000000000" pitchFamily="2" charset="0"/>
              </a:rPr>
              <a:t>locus</a:t>
            </a:r>
          </a:p>
          <a:p>
            <a:endParaRPr lang="en-US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8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299A8-B5B2-DD54-7E5E-2520763E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D199D5-894A-5856-1C82-7918D940458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Study Details and Connection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5A3B71-E73E-0420-9C73-A2C0AD3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29F03-ACE6-E72C-62E5-0BAD645437A3}"/>
              </a:ext>
            </a:extLst>
          </p:cNvPr>
          <p:cNvSpPr txBox="1"/>
          <p:nvPr/>
        </p:nvSpPr>
        <p:spPr>
          <a:xfrm>
            <a:off x="57150" y="523220"/>
            <a:ext cx="11563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Arial" panose="020B0604020202020204" pitchFamily="34" charset="0"/>
              </a:rPr>
              <a:t>Identification of antimicrobial peptides from the human gut microbiome using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Utilizes a combination of proteomics, metagenomics of the intestinal microbiome, and deep-learning analysis to identify potential therapeutic antimicrobial peptides made by intestinal flora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The dataset comprises of 15 independent metagenome cohorts, and so required a novel method for analysis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suc</a:t>
            </a: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</a:rPr>
              <a:t>h a large dataset for potential AMP sequences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</a:rPr>
              <a:t>Deep Learning Models were taught using existing AMP and Non-AMP data from publicly available datasets for identification of likely AMP sequences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Identified potential AMP proteins were tested for their effectiveness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Introduction to the Deep-Learning Workflow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A15CD-CFDA-A241-4CD5-04393844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C00A7-3EFF-0D6C-0BD3-383F90485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1" y="543264"/>
            <a:ext cx="11227837" cy="4971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0B3B3-8C8E-698D-529F-03B279A1E4D4}"/>
              </a:ext>
            </a:extLst>
          </p:cNvPr>
          <p:cNvSpPr txBox="1"/>
          <p:nvPr/>
        </p:nvSpPr>
        <p:spPr>
          <a:xfrm>
            <a:off x="482081" y="5543065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(Figure 1, Ma et al., 2022)</a:t>
            </a:r>
          </a:p>
        </p:txBody>
      </p:sp>
    </p:spTree>
    <p:extLst>
      <p:ext uri="{BB962C8B-B14F-4D97-AF65-F5344CB8AC3E}">
        <p14:creationId xmlns:p14="http://schemas.microsoft.com/office/powerpoint/2010/main" val="180676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7700F-421E-BD7A-3B02-AC4309764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68BC69-93E7-75B3-5BCE-53DB3439B77D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Metagenome Data Collection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8A4C2-7D2D-D313-5EEE-A35F93ED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149C9-06FF-69B2-CEA1-6F4A98CE93C1}"/>
              </a:ext>
            </a:extLst>
          </p:cNvPr>
          <p:cNvSpPr txBox="1"/>
          <p:nvPr/>
        </p:nvSpPr>
        <p:spPr>
          <a:xfrm>
            <a:off x="522376" y="637456"/>
            <a:ext cx="111472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total of 9,316 publicly available metagenomes spanning 46 datasets from multiple populations, body sites, and host ages were used to form the initial  154,723 genomes (Table 1,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Pasolli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et. al,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This initial set was scored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-Completeness - the fraction of genes that are expected to be there which were actually found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-Number of Contigs – Overlapping</a:t>
            </a: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, continuous sequence of DNA found through the assembly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-Contamination – Foreign, redundant, or mis-annotated genes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Through this selection process, a final set of 4,409 genomes were selected to act as the reference genomes for the study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92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Metagenomic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BDFCA-AD66-BF4D-74B2-703167E6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6318-CB42-08D8-9C3A-7987CE2F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38" y="942628"/>
            <a:ext cx="5544324" cy="4972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E204B-C96E-056D-ADBD-B1BCE3B024D4}"/>
              </a:ext>
            </a:extLst>
          </p:cNvPr>
          <p:cNvSpPr txBox="1"/>
          <p:nvPr/>
        </p:nvSpPr>
        <p:spPr>
          <a:xfrm>
            <a:off x="6359525" y="1844328"/>
            <a:ext cx="5314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Each genome was selected or rejected based on completeness and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remaining genomes were used as a reference for the identification of open reading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open reading frames were predicted through the usage of the EMBOSS software for each reference genome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open reading frames were analyzed using a Deep-Learning Algorithm to identify potential AMPs by structure</a:t>
            </a:r>
          </a:p>
        </p:txBody>
      </p:sp>
    </p:spTree>
    <p:extLst>
      <p:ext uri="{BB962C8B-B14F-4D97-AF65-F5344CB8AC3E}">
        <p14:creationId xmlns:p14="http://schemas.microsoft.com/office/powerpoint/2010/main" val="7694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68EE5B-2831-BAED-01B2-57AF6D608BC7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Study Details and Connection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B344BD-79D2-2C9F-BDFE-8638986C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95242-98ED-0383-A1E4-3C470D8C4E79}"/>
              </a:ext>
            </a:extLst>
          </p:cNvPr>
          <p:cNvSpPr txBox="1"/>
          <p:nvPr/>
        </p:nvSpPr>
        <p:spPr>
          <a:xfrm>
            <a:off x="57150" y="523220"/>
            <a:ext cx="11563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222222"/>
                </a:solidFill>
                <a:effectLst/>
                <a:latin typeface="Merriweather" panose="00000500000000000000" pitchFamily="2" charset="0"/>
                <a:cs typeface="Arial" panose="020B0604020202020204" pitchFamily="34" charset="0"/>
              </a:rPr>
              <a:t>Combined effects of host genetics and diet on human gut microbiota and incident disease in a single population cohort</a:t>
            </a:r>
          </a:p>
          <a:p>
            <a:endParaRPr lang="en-US" b="1" dirty="0">
              <a:solidFill>
                <a:srgbClr val="222222"/>
              </a:solidFill>
              <a:latin typeface="Merriweather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Utilizing a combination of metagenomic analysis of participant microbiomes alongside NGS sequencing of the host, correlations between host genes and microbial abundance were identified via genome wide association and reference genome profiling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Participants sourced from the 2002 FINRISK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 </a:t>
            </a:r>
            <a:br>
              <a:rPr lang="en-US" sz="1800" b="1" i="0" dirty="0">
                <a:solidFill>
                  <a:srgbClr val="222222"/>
                </a:solidFill>
                <a:effectLst/>
                <a:latin typeface="Merriweather" panose="00000500000000000000" pitchFamily="2" charset="0"/>
                <a:cs typeface="Arial" panose="020B0604020202020204" pitchFamily="34" charset="0"/>
              </a:rPr>
            </a:br>
            <a:endParaRPr lang="en-US" dirty="0">
              <a:latin typeface="Merriweather" panose="00000500000000000000" pitchFamily="2" charset="0"/>
            </a:endParaRPr>
          </a:p>
        </p:txBody>
      </p:sp>
      <p:pic>
        <p:nvPicPr>
          <p:cNvPr id="1028" name="Picture 4" descr="Extended Data Fig. 1">
            <a:extLst>
              <a:ext uri="{FF2B5EF4-FFF2-40B4-BE49-F238E27FC236}">
                <a16:creationId xmlns:a16="http://schemas.microsoft.com/office/drawing/2014/main" id="{1F2C7B41-958C-BA31-52A3-E2BCC8CD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33" y="2943196"/>
            <a:ext cx="6793383" cy="3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8D4D33-3EBC-5990-4502-2B6572B39006}"/>
              </a:ext>
            </a:extLst>
          </p:cNvPr>
          <p:cNvSpPr txBox="1"/>
          <p:nvPr/>
        </p:nvSpPr>
        <p:spPr>
          <a:xfrm>
            <a:off x="2351322" y="6538912"/>
            <a:ext cx="5520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(Extended Data Figure 1, Qin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57519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6A0A-0EDC-194F-D8E7-62C3DBBDB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0007D-DA25-BC1D-9328-4A75A1B12BB0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Preparation of AMP and Non-AMP Data for Models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36649-7F78-5A31-ADE3-9A6B65A1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DC907-FFDB-4231-7EFD-BD0ECCD2C9BF}"/>
              </a:ext>
            </a:extLst>
          </p:cNvPr>
          <p:cNvSpPr txBox="1"/>
          <p:nvPr/>
        </p:nvSpPr>
        <p:spPr>
          <a:xfrm>
            <a:off x="279918" y="646922"/>
            <a:ext cx="11364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In order to ensure a conclusive sample of AMP and Non-AMP data for model training, the following data sources were utilized: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AMP Data: The ADAM (“A Database of Anti-Microbial peptides”), APD (Antimicrobial Peptide Database), CAMP (Collection of Anti-Microbial Peptides), and LAMP (</a:t>
            </a:r>
            <a:r>
              <a:rPr lang="pt-BR" dirty="0">
                <a:latin typeface="Merriweather" panose="00000500000000000000" pitchFamily="2" charset="0"/>
              </a:rPr>
              <a:t>A Database Linking Antimicrobial Peptides)</a:t>
            </a:r>
            <a:r>
              <a:rPr lang="en-US" dirty="0">
                <a:latin typeface="Merriweather" panose="00000500000000000000" pitchFamily="2" charset="0"/>
              </a:rPr>
              <a:t> were used to gather the initial set of AMP data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These were then filtered to remove duplicates and sequences in excess of 300AA to provide the final data set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endParaRPr lang="en-US" dirty="0">
              <a:latin typeface="Merriweather" panose="00000500000000000000" pitchFamily="2" charset="0"/>
            </a:endParaRP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Non-AMP Data: The full UniProt database of cytoplasmic proteins not associated with antimicrobial activity of any variety, nor effector proteins or excreted proteins was utilized as the initial database for the Non-AMP Data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These were also filtered to remove sequences in excess of 300AA, as well as any sequences which matched those in the AMP database</a:t>
            </a:r>
          </a:p>
        </p:txBody>
      </p:sp>
    </p:spTree>
    <p:extLst>
      <p:ext uri="{BB962C8B-B14F-4D97-AF65-F5344CB8AC3E}">
        <p14:creationId xmlns:p14="http://schemas.microsoft.com/office/powerpoint/2010/main" val="205142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Deep-Learning Development Through Protein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6F431-05D2-4754-6371-C2CACA51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C0095-90FA-42F1-406E-9290F94E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4115720" cy="635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AAB5A-4D03-F910-9688-D86A677519C6}"/>
              </a:ext>
            </a:extLst>
          </p:cNvPr>
          <p:cNvSpPr txBox="1"/>
          <p:nvPr/>
        </p:nvSpPr>
        <p:spPr>
          <a:xfrm>
            <a:off x="5486400" y="1239183"/>
            <a:ext cx="576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The initial Natural Language Processing (NLP) models were trained using an extensive database of AMP and Non-AMP proteins of length &lt;300 AA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models were trained using 80% of the AMP data and a smaller subset of Non-AMP, then tested using a subset of the remaining 20% of AMP sequences and non-AMP sequences of length &lt; 50AA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5 highest accuracy models based on determination of AMP and Non-AMP structures were tested together, and combinations of models were examined for combined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final optimal combination of 3 models: ATT, LSTM, and BERT were chosen to act as the prediction model for the metagenomic data</a:t>
            </a:r>
          </a:p>
        </p:txBody>
      </p:sp>
    </p:spTree>
    <p:extLst>
      <p:ext uri="{BB962C8B-B14F-4D97-AF65-F5344CB8AC3E}">
        <p14:creationId xmlns:p14="http://schemas.microsoft.com/office/powerpoint/2010/main" val="213588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Combined Proteomic and Metagenomic Analysis to Identify Potential AMPs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3040C-DDFF-16B7-F35A-3C254ACC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97967-E5CB-A961-5D1B-6F9618C1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8" y="704850"/>
            <a:ext cx="5248680" cy="565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4C36E0-5B17-DA83-2472-BE256960B2CB}"/>
              </a:ext>
            </a:extLst>
          </p:cNvPr>
          <p:cNvSpPr txBox="1"/>
          <p:nvPr/>
        </p:nvSpPr>
        <p:spPr>
          <a:xfrm>
            <a:off x="6096000" y="2286862"/>
            <a:ext cx="5546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The predicted AMP ORFs are validated using the metaproteome data for proteins &lt; 50AA to determine whether each ORF corresponds to a known protein in the cells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Of those with a corresponding protein, network association for a negative relationship with other members of the microbiome was used to identify compounds with the highest likelihood of antimicrobial efficacy</a:t>
            </a:r>
          </a:p>
        </p:txBody>
      </p:sp>
    </p:spTree>
    <p:extLst>
      <p:ext uri="{BB962C8B-B14F-4D97-AF65-F5344CB8AC3E}">
        <p14:creationId xmlns:p14="http://schemas.microsoft.com/office/powerpoint/2010/main" val="394121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Practical Results of Sequencing Data 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8371AB-9856-3AD1-BD41-3F2B2F1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68023-CBBC-FC8C-F606-48876DAB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04" y="546100"/>
            <a:ext cx="5487913" cy="608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49D7F-CA6A-BCB2-7C44-51E6900993EB}"/>
              </a:ext>
            </a:extLst>
          </p:cNvPr>
          <p:cNvSpPr txBox="1"/>
          <p:nvPr/>
        </p:nvSpPr>
        <p:spPr>
          <a:xfrm>
            <a:off x="6362700" y="2028616"/>
            <a:ext cx="53095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The 216 candidates were tested in parallel against multiple species to determine their effectiveness 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Initial testing provided evidence that at </a:t>
            </a:r>
            <a:r>
              <a:rPr lang="el-GR" sz="1600" dirty="0">
                <a:latin typeface="Merriweather" panose="00000500000000000000" pitchFamily="2" charset="0"/>
              </a:rPr>
              <a:t>60 μ</a:t>
            </a:r>
            <a:r>
              <a:rPr lang="en-US" sz="1600" dirty="0">
                <a:latin typeface="Merriweather" panose="00000500000000000000" pitchFamily="2" charset="0"/>
              </a:rPr>
              <a:t>M concentration, 181 of the original 216 AMP candidates could inhibit at least one tested species effectively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Finally, the 3 most effective AMPs were tested for risk of hemolysis in the host and effectiveness of microbial clearing using an </a:t>
            </a:r>
            <a:r>
              <a:rPr lang="en-US" sz="1600" i="1" dirty="0">
                <a:latin typeface="Merriweather" panose="00000500000000000000" pitchFamily="2" charset="0"/>
              </a:rPr>
              <a:t>in vivo </a:t>
            </a:r>
            <a:r>
              <a:rPr lang="en-US" sz="1600" dirty="0">
                <a:latin typeface="Merriweather" panose="00000500000000000000" pitchFamily="2" charset="0"/>
              </a:rPr>
              <a:t>mouse model</a:t>
            </a:r>
          </a:p>
        </p:txBody>
      </p:sp>
    </p:spTree>
    <p:extLst>
      <p:ext uri="{BB962C8B-B14F-4D97-AF65-F5344CB8AC3E}">
        <p14:creationId xmlns:p14="http://schemas.microsoft.com/office/powerpoint/2010/main" val="171023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84700-FA96-CA14-AA86-F29373AB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2DC6E0-6DCD-459D-0D49-1F11EB6F11BD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Cytotoxicity and Hemolysis Treatment Assays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FAC9A-9839-5604-0C10-F8E76D6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6C0EC-2F61-309D-10A9-A36412CA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523446"/>
            <a:ext cx="11709862" cy="4004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A3523-06DF-3A0B-D131-F863374BB2E0}"/>
              </a:ext>
            </a:extLst>
          </p:cNvPr>
          <p:cNvSpPr txBox="1"/>
          <p:nvPr/>
        </p:nvSpPr>
        <p:spPr>
          <a:xfrm>
            <a:off x="241069" y="4528422"/>
            <a:ext cx="2809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5.a and 5.b, Ma et al.,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0A951-D295-7A7E-C3D6-A240251EDE94}"/>
              </a:ext>
            </a:extLst>
          </p:cNvPr>
          <p:cNvSpPr txBox="1"/>
          <p:nvPr/>
        </p:nvSpPr>
        <p:spPr>
          <a:xfrm>
            <a:off x="429207" y="4901999"/>
            <a:ext cx="1126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The selected AMPs were tested for cytotoxicity and hemolysis using </a:t>
            </a:r>
            <a:r>
              <a:rPr lang="en-US" i="1" dirty="0">
                <a:latin typeface="Merriweather" panose="00000500000000000000" pitchFamily="2" charset="0"/>
              </a:rPr>
              <a:t>E. coli </a:t>
            </a:r>
            <a:r>
              <a:rPr lang="en-US" dirty="0">
                <a:latin typeface="Merriweather" panose="00000500000000000000" pitchFamily="2" charset="0"/>
              </a:rPr>
              <a:t>and human RBCs in culture with varying concentrations of the AMP to determine which options showed the highest therapeutic potential for further testing</a:t>
            </a:r>
          </a:p>
        </p:txBody>
      </p:sp>
    </p:spTree>
    <p:extLst>
      <p:ext uri="{BB962C8B-B14F-4D97-AF65-F5344CB8AC3E}">
        <p14:creationId xmlns:p14="http://schemas.microsoft.com/office/powerpoint/2010/main" val="82528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67698-4F99-E095-7D41-CE414E41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42D425-ED4E-C904-E037-233F72EA2F7D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Mouse Model Treatment Assays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4F82B-0B7E-F055-0CD0-C15D47AD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2C5AB-F40B-D10B-1FAB-0FA698E7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7" y="687560"/>
            <a:ext cx="7209093" cy="5482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1E725D-D567-FBE9-367F-8DD43F9E48A9}"/>
              </a:ext>
            </a:extLst>
          </p:cNvPr>
          <p:cNvSpPr txBox="1"/>
          <p:nvPr/>
        </p:nvSpPr>
        <p:spPr>
          <a:xfrm>
            <a:off x="266007" y="6170439"/>
            <a:ext cx="2809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5.c and 5.d, Ma et al.,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B578D-D8D1-583B-0E13-7B98F1CCAADB}"/>
              </a:ext>
            </a:extLst>
          </p:cNvPr>
          <p:cNvSpPr txBox="1"/>
          <p:nvPr/>
        </p:nvSpPr>
        <p:spPr>
          <a:xfrm>
            <a:off x="7640740" y="1582339"/>
            <a:ext cx="4202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Mouse models were infected with </a:t>
            </a:r>
            <a:r>
              <a:rPr lang="en-US" i="1" dirty="0">
                <a:latin typeface="Merriweather" panose="00000500000000000000" pitchFamily="2" charset="0"/>
              </a:rPr>
              <a:t>K. pneumoniae </a:t>
            </a:r>
            <a:r>
              <a:rPr lang="en-US" dirty="0">
                <a:latin typeface="Merriweather" panose="00000500000000000000" pitchFamily="2" charset="0"/>
              </a:rPr>
              <a:t>and treated with three of the top-performing AMPs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Weight loss and rate of recovery were utilized as measures of overall therapeutic impact</a:t>
            </a:r>
          </a:p>
          <a:p>
            <a:r>
              <a:rPr lang="en-US" dirty="0">
                <a:latin typeface="Merriweather" panose="00000500000000000000" pitchFamily="2" charset="0"/>
              </a:rPr>
              <a:t> </a:t>
            </a:r>
          </a:p>
          <a:p>
            <a:r>
              <a:rPr lang="en-US" dirty="0">
                <a:latin typeface="Merriweather" panose="00000500000000000000" pitchFamily="2" charset="0"/>
              </a:rPr>
              <a:t>Sampling of lung tissue from some of the mice after 24hrs of incubation with each treatment confirmed through </a:t>
            </a:r>
            <a:r>
              <a:rPr lang="en-US" dirty="0" err="1">
                <a:latin typeface="Merriweather" panose="00000500000000000000" pitchFamily="2" charset="0"/>
              </a:rPr>
              <a:t>c.f.u.</a:t>
            </a:r>
            <a:r>
              <a:rPr lang="en-US" dirty="0">
                <a:latin typeface="Merriweather" panose="00000500000000000000" pitchFamily="2" charset="0"/>
              </a:rPr>
              <a:t> and PCR analysis that each AMP induced a large decrease in bacterial load</a:t>
            </a:r>
          </a:p>
        </p:txBody>
      </p:sp>
    </p:spTree>
    <p:extLst>
      <p:ext uri="{BB962C8B-B14F-4D97-AF65-F5344CB8AC3E}">
        <p14:creationId xmlns:p14="http://schemas.microsoft.com/office/powerpoint/2010/main" val="155342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Summary of Deep-Learning Workflow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A15CD-CFDA-A241-4CD5-04393844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C00A7-3EFF-0D6C-0BD3-383F90485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1" y="543264"/>
            <a:ext cx="11227837" cy="4971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0B3B3-8C8E-698D-529F-03B279A1E4D4}"/>
              </a:ext>
            </a:extLst>
          </p:cNvPr>
          <p:cNvSpPr txBox="1"/>
          <p:nvPr/>
        </p:nvSpPr>
        <p:spPr>
          <a:xfrm>
            <a:off x="482081" y="5543065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1, Ma et al., 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723B6-E2BA-B264-53A7-B66F36C4CADA}"/>
              </a:ext>
            </a:extLst>
          </p:cNvPr>
          <p:cNvSpPr txBox="1"/>
          <p:nvPr/>
        </p:nvSpPr>
        <p:spPr>
          <a:xfrm>
            <a:off x="696686" y="5894685"/>
            <a:ext cx="1065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The overall workflow has demonstrated the ability to analyze broad metagenomic datasets for potential AMPs through a multi-method analysis of the sequence, protein alignment, network analysis, and experimental validation with </a:t>
            </a:r>
            <a:r>
              <a:rPr lang="en-US" i="1" dirty="0">
                <a:latin typeface="Merriweather" panose="00000500000000000000" pitchFamily="2" charset="0"/>
              </a:rPr>
              <a:t>in vitro </a:t>
            </a:r>
            <a:r>
              <a:rPr lang="en-US" dirty="0">
                <a:latin typeface="Merriweather" panose="00000500000000000000" pitchFamily="2" charset="0"/>
              </a:rPr>
              <a:t>and </a:t>
            </a:r>
            <a:r>
              <a:rPr lang="en-US" i="1" dirty="0">
                <a:latin typeface="Merriweather" panose="00000500000000000000" pitchFamily="2" charset="0"/>
              </a:rPr>
              <a:t>in vivo </a:t>
            </a:r>
            <a:r>
              <a:rPr lang="en-US" dirty="0">
                <a:latin typeface="Merriweather" panose="00000500000000000000" pitchFamily="2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133446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46875-9F03-A590-0F9F-69E068C509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Summary and Significance of Studies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10169-A2F0-B950-4A8D-D5DFC93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1704-B3A0-7A0F-32AC-EC3EA5C1FCD8}"/>
              </a:ext>
            </a:extLst>
          </p:cNvPr>
          <p:cNvSpPr txBox="1"/>
          <p:nvPr/>
        </p:nvSpPr>
        <p:spPr>
          <a:xfrm>
            <a:off x="311150" y="590550"/>
            <a:ext cx="11347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0000500000000000000" pitchFamily="2" charset="0"/>
              </a:rPr>
              <a:t>The study succeeded quite thoroughly in its initial objectives,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It developed a functional workflow for the analysis of large-scale metagenome data for AMP development</a:t>
            </a:r>
          </a:p>
          <a:p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Devised a novel and highly effective deep-learning model for the identification of likely AMP sequences within large gene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Isolated several thousand potential candidates for AMP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" panose="00000500000000000000" pitchFamily="2" charset="0"/>
              </a:rPr>
              <a:t>Successfully derived a total of </a:t>
            </a:r>
            <a:r>
              <a:rPr lang="en-US" b="1" dirty="0">
                <a:latin typeface="Merriweather" panose="00000500000000000000" pitchFamily="2" charset="0"/>
              </a:rPr>
              <a:t>181 </a:t>
            </a:r>
            <a:r>
              <a:rPr lang="en-US" dirty="0">
                <a:latin typeface="Merriweather" panose="00000500000000000000" pitchFamily="2" charset="0"/>
              </a:rPr>
              <a:t>compounds with antimicrobial activity out of 216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rriweather" panose="00000500000000000000" pitchFamily="2" charset="0"/>
            </a:endParaRPr>
          </a:p>
          <a:p>
            <a:r>
              <a:rPr lang="en-US" dirty="0">
                <a:latin typeface="Merriweather" panose="00000500000000000000" pitchFamily="2" charset="0"/>
              </a:rPr>
              <a:t>The study overall demonstrates the value of combining bioinformatic, metagenomic, and proteomic analysis to derive directly useable results from broader datasets, and provides an excellent example of a complete workflow using these principles  </a:t>
            </a:r>
          </a:p>
        </p:txBody>
      </p:sp>
    </p:spTree>
    <p:extLst>
      <p:ext uri="{BB962C8B-B14F-4D97-AF65-F5344CB8AC3E}">
        <p14:creationId xmlns:p14="http://schemas.microsoft.com/office/powerpoint/2010/main" val="24500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F235D-E78F-BF00-895C-0743B295A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7259F7-A1B3-5D41-83E9-32F0CF98CE6B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Limitations of Studies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E65EC-B417-7102-2FA4-D34C1AB6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65F14-DD10-563D-CFF9-88304109DF53}"/>
              </a:ext>
            </a:extLst>
          </p:cNvPr>
          <p:cNvSpPr txBox="1"/>
          <p:nvPr/>
        </p:nvSpPr>
        <p:spPr>
          <a:xfrm>
            <a:off x="311150" y="590550"/>
            <a:ext cx="113474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While the studies succeeded in their objectives, there were still multiple limitations: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The FINRISK study utilized a 2002 cohort as their primary dataset which may lack some recently developing trends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</a:rPr>
              <a:t>Furthermore, as the data is pulled primarily from the Finnish population, it is unknown whether the trends identified in the FINRISK analysis apply with similar accuracy and severity for other populations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The AI models </a:t>
            </a: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</a:rPr>
              <a:t>of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metagenomic study are intrinsically limited to identifying AMPs which share similarity with existing AMPs, and its possible some sequences excluded may still exhibit antimicrobial activity in novel ways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38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B8F1-C820-8091-F9B0-1BD8A93F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68193" cy="3159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Merriweather" panose="00000500000000000000" pitchFamily="2" charset="0"/>
              </a:rPr>
              <a:t>Paper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E448-D89B-87F7-1C24-E0517129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4647"/>
            <a:ext cx="10775302" cy="5362316"/>
          </a:xfrm>
        </p:spPr>
        <p:txBody>
          <a:bodyPr>
            <a:normAutofit/>
          </a:bodyPr>
          <a:lstStyle/>
          <a:p>
            <a:r>
              <a:rPr lang="en-US" sz="1600" b="0" i="0" dirty="0">
                <a:effectLst/>
                <a:latin typeface="Merriweather" panose="00000500000000000000" pitchFamily="2" charset="0"/>
              </a:rPr>
              <a:t>Qin, Y.,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Havulinna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, A.S., Liu, Y. </a:t>
            </a:r>
            <a:r>
              <a:rPr lang="en-US" sz="1600" b="0" i="1" dirty="0">
                <a:effectLst/>
                <a:latin typeface="Merriweather" panose="00000500000000000000" pitchFamily="2" charset="0"/>
              </a:rPr>
              <a:t>et al.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 Combined effects of host genetics and diet on human gut microbiota and incident disease in a single population cohort. </a:t>
            </a:r>
            <a:r>
              <a:rPr lang="en-US" sz="1600" b="0" i="1" dirty="0">
                <a:effectLst/>
                <a:latin typeface="Merriweather" panose="00000500000000000000" pitchFamily="2" charset="0"/>
              </a:rPr>
              <a:t>Nat Genet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 </a:t>
            </a:r>
            <a:r>
              <a:rPr lang="en-US" sz="1600" b="1" i="0" dirty="0">
                <a:effectLst/>
                <a:latin typeface="Merriweather" panose="00000500000000000000" pitchFamily="2" charset="0"/>
              </a:rPr>
              <a:t>54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, 134–142 (2022). </a:t>
            </a:r>
            <a:r>
              <a:rPr lang="en-US" sz="1600" b="0" i="0" dirty="0">
                <a:effectLst/>
                <a:latin typeface="Merriweather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https://doi.org/10.1038/s41588-021-00991-z</a:t>
            </a:r>
            <a:endParaRPr lang="en-US" sz="1600" b="0" i="0" dirty="0">
              <a:effectLst/>
              <a:latin typeface="Merriweather" panose="00000500000000000000" pitchFamily="2" charset="0"/>
            </a:endParaRPr>
          </a:p>
          <a:p>
            <a:r>
              <a:rPr lang="en-US" sz="1600" b="0" i="0" dirty="0" err="1">
                <a:effectLst/>
                <a:latin typeface="Merriweather" panose="00000500000000000000" pitchFamily="2" charset="0"/>
              </a:rPr>
              <a:t>Loh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, PR., Tucker, G.,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Bulik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-Sullivan, B. et al. Efficient Bayesian mixed-model analysis increases association power in large cohorts. Nat Genet 47, 284–290 (2015). </a:t>
            </a:r>
            <a:r>
              <a:rPr lang="en-US" sz="1600" b="0" i="0" dirty="0">
                <a:effectLst/>
                <a:latin typeface="Merriweather" panose="00000500000000000000" pitchFamily="2" charset="0"/>
                <a:hlinkClick r:id="rId3"/>
              </a:rPr>
              <a:t>https://doi.org/10.1038/ng.3190</a:t>
            </a:r>
            <a:endParaRPr lang="en-US" sz="1600" b="0" i="0" dirty="0">
              <a:effectLst/>
              <a:latin typeface="Merriweather" panose="00000500000000000000" pitchFamily="2" charset="0"/>
            </a:endParaRPr>
          </a:p>
          <a:p>
            <a:r>
              <a:rPr lang="en-US" sz="1600" b="0" i="0" dirty="0">
                <a:effectLst/>
                <a:latin typeface="Merriweather" panose="00000500000000000000" pitchFamily="2" charset="0"/>
              </a:rPr>
              <a:t>Han Zhang, Tanner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Yohe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, Le Huang, Sarah Entwistle,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Peizhi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Wu,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Zhenglu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Yang, Peter K Busk, Ying Xu,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Yanbin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Yin, dbCAN2: a meta server for automated carbohydrate-active enzyme annotation, Nucleic Acids Research, Volume 46, Issue W1, 2 July 2018, Pages W95–W101, </a:t>
            </a:r>
            <a:r>
              <a:rPr lang="en-US" sz="1600" b="0" i="0" dirty="0">
                <a:effectLst/>
                <a:latin typeface="Merriweather" panose="00000500000000000000" pitchFamily="2" charset="0"/>
                <a:hlinkClick r:id="rId4"/>
              </a:rPr>
              <a:t>https://doi.org/10.1093/nar/gky418</a:t>
            </a:r>
            <a:endParaRPr lang="en-US" sz="1600" b="0" i="0" dirty="0">
              <a:effectLst/>
              <a:latin typeface="Merriweather" panose="00000500000000000000" pitchFamily="2" charset="0"/>
            </a:endParaRPr>
          </a:p>
          <a:p>
            <a:r>
              <a:rPr lang="en-US" sz="1600" b="0" i="0" dirty="0">
                <a:effectLst/>
                <a:latin typeface="Merriweather" panose="00000500000000000000" pitchFamily="2" charset="0"/>
              </a:rPr>
              <a:t>Ma, Y., Guo, Z., Xia, B. </a:t>
            </a:r>
            <a:r>
              <a:rPr lang="en-US" sz="1600" b="0" i="1" dirty="0">
                <a:effectLst/>
                <a:latin typeface="Merriweather" panose="00000500000000000000" pitchFamily="2" charset="0"/>
              </a:rPr>
              <a:t>et al.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 Identification of antimicrobial peptides from the human gut microbiome using deep learning. </a:t>
            </a:r>
            <a:r>
              <a:rPr lang="en-US" sz="1600" b="0" i="1" dirty="0">
                <a:effectLst/>
                <a:latin typeface="Merriweather" panose="00000500000000000000" pitchFamily="2" charset="0"/>
              </a:rPr>
              <a:t>Nat </a:t>
            </a:r>
            <a:r>
              <a:rPr lang="en-US" sz="1600" b="0" i="1" dirty="0" err="1">
                <a:effectLst/>
                <a:latin typeface="Merriweather" panose="00000500000000000000" pitchFamily="2" charset="0"/>
              </a:rPr>
              <a:t>Biotechnol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 </a:t>
            </a:r>
            <a:r>
              <a:rPr lang="en-US" sz="1600" b="1" i="0" dirty="0">
                <a:effectLst/>
                <a:latin typeface="Merriweather" panose="00000500000000000000" pitchFamily="2" charset="0"/>
              </a:rPr>
              <a:t>40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, 921–931 (2022). </a:t>
            </a:r>
            <a:r>
              <a:rPr lang="en-US" sz="1600" b="0" i="0" dirty="0">
                <a:effectLst/>
                <a:latin typeface="Merriweather" panose="00000500000000000000" pitchFamily="2" charset="0"/>
                <a:hlinkClick r:id="rId5"/>
              </a:rPr>
              <a:t>https://doi.org/10.1038/s41587-022-01226-0</a:t>
            </a:r>
            <a:endParaRPr lang="en-US" sz="1600" b="0" i="0" dirty="0">
              <a:effectLst/>
              <a:latin typeface="Merriweather" panose="00000500000000000000" pitchFamily="2" charset="0"/>
            </a:endParaRPr>
          </a:p>
          <a:p>
            <a:r>
              <a:rPr lang="en-US" sz="1600" b="0" i="0" dirty="0" err="1">
                <a:effectLst/>
                <a:latin typeface="Merriweather" panose="00000500000000000000" pitchFamily="2" charset="0"/>
              </a:rPr>
              <a:t>Pasolli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E,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Asnicar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F,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Manara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S, Zolfo M,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Karcher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N,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Armanini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F,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Beghini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F,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Manghi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P,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Tett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A,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Ghensi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P,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Collado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MC, Rice BL,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DuLong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C, Morgan XC, Golden CD, Quince C,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Huttenhower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C,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Segata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N. Extensive Unexplored Human Microbiome Diversity Revealed by Over 150,000 Genomes from Metagenomes Spanning Age, Geography, and Lifestyle. Cell. 2019 Jan 24;176(3):649-662.e20.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doi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: 10.1016/j.cell.2019.01.001. </a:t>
            </a:r>
            <a:r>
              <a:rPr lang="en-US" sz="1600" b="0" i="0" dirty="0" err="1">
                <a:effectLst/>
                <a:latin typeface="Merriweather" panose="00000500000000000000" pitchFamily="2" charset="0"/>
              </a:rPr>
              <a:t>Epub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 2019 Jan 17. PMID: 30661755; PMCID: PMC6349461.</a:t>
            </a:r>
          </a:p>
          <a:p>
            <a:endParaRPr lang="en-US" sz="1600" b="0" i="0" dirty="0">
              <a:effectLst/>
              <a:latin typeface="Merriweather" panose="00000500000000000000" pitchFamily="2" charset="0"/>
            </a:endParaRPr>
          </a:p>
          <a:p>
            <a:endParaRPr lang="en-US" sz="1600" b="0" i="0" dirty="0">
              <a:effectLst/>
              <a:latin typeface="Merriweather" panose="00000500000000000000" pitchFamily="2" charset="0"/>
            </a:endParaRPr>
          </a:p>
          <a:p>
            <a:endParaRPr lang="en-US" sz="16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5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8F077-C991-66D5-C278-5C9EB84C7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51524-8002-5F23-8D4D-1FE302EB58EB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BOLT-LMM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ACAF-EC55-1B67-96F3-500FDA54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336E4-CE44-27C7-16E2-3C44FC2FB73A}"/>
              </a:ext>
            </a:extLst>
          </p:cNvPr>
          <p:cNvSpPr txBox="1"/>
          <p:nvPr/>
        </p:nvSpPr>
        <p:spPr>
          <a:xfrm>
            <a:off x="6205196" y="642567"/>
            <a:ext cx="5862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The BOLT-LMM is a Linear Mixed Model algorithm improved for large datasets through significant improvements in CPU and Memory usage compared to other options (</a:t>
            </a:r>
            <a:r>
              <a:rPr lang="en-US" sz="1600" dirty="0" err="1">
                <a:latin typeface="Merriweather" panose="00000500000000000000" pitchFamily="2" charset="0"/>
              </a:rPr>
              <a:t>Loh</a:t>
            </a:r>
            <a:r>
              <a:rPr lang="en-US" sz="1600" dirty="0">
                <a:latin typeface="Merriweather" panose="00000500000000000000" pitchFamily="2" charset="0"/>
              </a:rPr>
              <a:t> et. al, 2015) 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It utilizes Bayesian mixed-model analysis through comparing association statistics derived through VCA-like methods and statistics derived from a mixed Gaussian distribution analysis of the SNP data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Only the associations for which the Gaussian distribution prediction accuracy exceeds the infinitesimal model will utilize a comparison between both models, preventing unnecessary computations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net result is a high-efficiency algorithm for comparing the expected random and actual impact of a given genetic association</a:t>
            </a:r>
          </a:p>
        </p:txBody>
      </p:sp>
      <p:pic>
        <p:nvPicPr>
          <p:cNvPr id="1028" name="Picture 4" descr="Figure 1">
            <a:extLst>
              <a:ext uri="{FF2B5EF4-FFF2-40B4-BE49-F238E27FC236}">
                <a16:creationId xmlns:a16="http://schemas.microsoft.com/office/drawing/2014/main" id="{3F8BD035-FF45-51B0-36F6-608AD86D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4" y="485192"/>
            <a:ext cx="5800856" cy="52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EA0159-DE25-4F9E-695B-F9A9E2B92ABD}"/>
              </a:ext>
            </a:extLst>
          </p:cNvPr>
          <p:cNvSpPr txBox="1"/>
          <p:nvPr/>
        </p:nvSpPr>
        <p:spPr>
          <a:xfrm>
            <a:off x="292359" y="5716555"/>
            <a:ext cx="3744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erriweather" panose="00000500000000000000" pitchFamily="2" charset="0"/>
              </a:rPr>
              <a:t>Figure 1, </a:t>
            </a:r>
            <a:r>
              <a:rPr lang="en-US" sz="1400" dirty="0" err="1">
                <a:latin typeface="Merriweather" panose="00000500000000000000" pitchFamily="2" charset="0"/>
              </a:rPr>
              <a:t>Loh</a:t>
            </a:r>
            <a:r>
              <a:rPr lang="en-US" sz="1400" dirty="0">
                <a:latin typeface="Merriweather" panose="00000500000000000000" pitchFamily="2" charset="0"/>
              </a:rPr>
              <a:t> et. al, 2015</a:t>
            </a:r>
          </a:p>
        </p:txBody>
      </p:sp>
    </p:spTree>
    <p:extLst>
      <p:ext uri="{BB962C8B-B14F-4D97-AF65-F5344CB8AC3E}">
        <p14:creationId xmlns:p14="http://schemas.microsoft.com/office/powerpoint/2010/main" val="311845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4A27A-5169-A94C-0022-F2C5C35878C3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Genome-Wide Association of Host and Microbiome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FF575-0B92-0E40-FA6A-808E0ADA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23498-7CEB-DE03-544F-0BBD0B93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6" y="684025"/>
            <a:ext cx="10698068" cy="4515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11ABF-0382-8386-CFF0-A924D4157B84}"/>
              </a:ext>
            </a:extLst>
          </p:cNvPr>
          <p:cNvSpPr txBox="1"/>
          <p:nvPr/>
        </p:nvSpPr>
        <p:spPr>
          <a:xfrm>
            <a:off x="746966" y="5589200"/>
            <a:ext cx="1069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Data from shotgun metagenomic sequencing with Illumina </a:t>
            </a:r>
            <a:r>
              <a:rPr lang="en-US" sz="1600" dirty="0" err="1">
                <a:latin typeface="Merriweather" panose="00000500000000000000" pitchFamily="2" charset="0"/>
              </a:rPr>
              <a:t>HiSeq</a:t>
            </a:r>
            <a:r>
              <a:rPr lang="en-US" sz="1600" dirty="0">
                <a:latin typeface="Merriweather" panose="00000500000000000000" pitchFamily="2" charset="0"/>
              </a:rPr>
              <a:t> 4000 Systems and </a:t>
            </a:r>
            <a:r>
              <a:rPr lang="en-US" sz="1600" b="0" i="0" dirty="0">
                <a:effectLst/>
                <a:latin typeface="Merriweather" panose="00000500000000000000" pitchFamily="2" charset="0"/>
              </a:rPr>
              <a:t>Illumina genome-wide SNP arrays was analyzed using BOLT-LMM v2.3.2 with P-value analysis by GTCA-COJO</a:t>
            </a:r>
            <a:endParaRPr lang="en-US" sz="1600" dirty="0">
              <a:latin typeface="Merriweather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8B539-F6D2-AEC8-447C-7842960A97B3}"/>
              </a:ext>
            </a:extLst>
          </p:cNvPr>
          <p:cNvSpPr txBox="1"/>
          <p:nvPr/>
        </p:nvSpPr>
        <p:spPr>
          <a:xfrm>
            <a:off x="746966" y="5199505"/>
            <a:ext cx="5520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1.a, Qin et al., 2022)</a:t>
            </a:r>
          </a:p>
        </p:txBody>
      </p:sp>
    </p:spTree>
    <p:extLst>
      <p:ext uri="{BB962C8B-B14F-4D97-AF65-F5344CB8AC3E}">
        <p14:creationId xmlns:p14="http://schemas.microsoft.com/office/powerpoint/2010/main" val="45137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3CFE11-364E-4208-F435-1B1D5021F5E6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Identified Loci of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19D48-40C3-C9BB-BE32-05DECE46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8BCD0-B564-0957-6099-2E334CE1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" y="828312"/>
            <a:ext cx="6468378" cy="5201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3C6C8-D5D1-5F50-11C5-6C6EC1CAC414}"/>
              </a:ext>
            </a:extLst>
          </p:cNvPr>
          <p:cNvSpPr txBox="1"/>
          <p:nvPr/>
        </p:nvSpPr>
        <p:spPr>
          <a:xfrm>
            <a:off x="6972114" y="1782395"/>
            <a:ext cx="4646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Taxonomic Tree visualization of bacterial taxa identified to be associated with the labeled gene loci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The taxa highlighted in blue were the primary groups analyzed as these represent the most statistically significant correlations found from the data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dirty="0">
                <a:latin typeface="Merriweather" panose="00000500000000000000" pitchFamily="2" charset="0"/>
              </a:rPr>
              <a:t>Most species did not show a statistically significant correlation, and of the correlated species only those highlighted here showed specific correlations to these loci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B4E5D-E066-3337-E366-A32695DFBF13}"/>
              </a:ext>
            </a:extLst>
          </p:cNvPr>
          <p:cNvSpPr txBox="1"/>
          <p:nvPr/>
        </p:nvSpPr>
        <p:spPr>
          <a:xfrm>
            <a:off x="503736" y="6029688"/>
            <a:ext cx="207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1.c, Qin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67362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CB405-92BF-5C4E-5979-10A56A60713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0000500000000000000" pitchFamily="2" charset="0"/>
                <a:ea typeface="Roboto" panose="02000000000000000000" pitchFamily="2" charset="0"/>
              </a:rPr>
              <a:t>Functional Analysis of Genomic Data Based on Lactose in Diet (Part 1)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CA4D3-EDA5-3954-98EC-AAE207B6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4DCA-49E2-41BF-B650-24BB1D156C66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93E02-DD84-E596-0AA0-831463FFBB06}"/>
              </a:ext>
            </a:extLst>
          </p:cNvPr>
          <p:cNvSpPr txBox="1"/>
          <p:nvPr/>
        </p:nvSpPr>
        <p:spPr>
          <a:xfrm>
            <a:off x="278061" y="4549676"/>
            <a:ext cx="7935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Using genotyping data from the study, the abundance of bacteria present in participants was compared for each genotype of the LCT-MCM6 gene with and without lactose consumption</a:t>
            </a:r>
          </a:p>
          <a:p>
            <a:endParaRPr lang="en-US" sz="1600" dirty="0">
              <a:latin typeface="Merriweather" panose="00000500000000000000" pitchFamily="2" charset="0"/>
            </a:endParaRPr>
          </a:p>
          <a:p>
            <a:r>
              <a:rPr lang="en-US" sz="1600" i="1" dirty="0">
                <a:latin typeface="Merriweather" panose="00000500000000000000" pitchFamily="2" charset="0"/>
              </a:rPr>
              <a:t>Bifidobacterium </a:t>
            </a:r>
            <a:r>
              <a:rPr lang="en-US" sz="1600" dirty="0">
                <a:latin typeface="Merriweather" panose="00000500000000000000" pitchFamily="2" charset="0"/>
              </a:rPr>
              <a:t>uniquely showed greatly increased growth in lactose-intolerant participants with regular dairy intake</a:t>
            </a:r>
          </a:p>
          <a:p>
            <a:endParaRPr lang="en-US" sz="1600" i="1" dirty="0">
              <a:latin typeface="Merriweather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DAAC-EED8-7A09-FF25-24821D7AF125}"/>
              </a:ext>
            </a:extLst>
          </p:cNvPr>
          <p:cNvSpPr txBox="1"/>
          <p:nvPr/>
        </p:nvSpPr>
        <p:spPr>
          <a:xfrm>
            <a:off x="278062" y="4073007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(Figure 2.a, Qin et al., 2022)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95380-98A1-253C-B375-957A4273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2" y="529212"/>
            <a:ext cx="7935432" cy="3543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F4A24A-E7A7-86FF-C317-C156EE50B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494" y="529212"/>
            <a:ext cx="3578600" cy="1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14E3-0602-2E02-4CFE-5F77206A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6367DF-FC2A-C54D-F468-A9EBB96F5E5B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Functional Analysis of Genomic Data Based on Lactose in Diet (Part 2)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B5820-7E20-ABA1-53E9-C60FD1D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5BE66-B0E4-4745-C188-46BFFBC0A32A}"/>
              </a:ext>
            </a:extLst>
          </p:cNvPr>
          <p:cNvSpPr txBox="1"/>
          <p:nvPr/>
        </p:nvSpPr>
        <p:spPr>
          <a:xfrm>
            <a:off x="372507" y="4537926"/>
            <a:ext cx="7935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Conversely,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CAG81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showed a detectable decrease in abundance with dairy consumption in lactose intolerant participants that was not observed in those which could digest lactose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UBA seemed to show a decrease in presence with dairy consumption in lactose-digesting individuals possibly indicating an increase in competition crowds this species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2044A-FA7B-F120-5145-283A2692A8CC}"/>
              </a:ext>
            </a:extLst>
          </p:cNvPr>
          <p:cNvSpPr txBox="1"/>
          <p:nvPr/>
        </p:nvSpPr>
        <p:spPr>
          <a:xfrm>
            <a:off x="372508" y="4246358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(Figure 2.a, Qin et al., 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2FFA9-4C39-EEBD-0090-C60495B7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8" y="584679"/>
            <a:ext cx="7935432" cy="3477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BA6D9-14F3-4060-C106-DF6A73D4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940" y="584679"/>
            <a:ext cx="3578600" cy="1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14E3-0602-2E02-4CFE-5F77206A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6367DF-FC2A-C54D-F468-A9EBB96F5E5B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Representation of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B5820-7E20-ABA1-53E9-C60FD1D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5BE66-B0E4-4745-C188-46BFFBC0A32A}"/>
              </a:ext>
            </a:extLst>
          </p:cNvPr>
          <p:cNvSpPr txBox="1"/>
          <p:nvPr/>
        </p:nvSpPr>
        <p:spPr>
          <a:xfrm>
            <a:off x="6857690" y="1651657"/>
            <a:ext cx="5178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The results of the individual assays provide insights into </a:t>
            </a:r>
            <a:r>
              <a:rPr lang="en-US" sz="1600" dirty="0">
                <a:solidFill>
                  <a:prstClr val="black"/>
                </a:solidFill>
                <a:latin typeface="Merriweather" panose="00000500000000000000" pitchFamily="2" charset="0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he potential relationships between not only the host diet and genome, but also competitive relationships with each other under different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Merriweather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In particular, there is strong evidence of </a:t>
            </a:r>
            <a:r>
              <a:rPr lang="en-US" sz="1600" i="1" dirty="0">
                <a:solidFill>
                  <a:prstClr val="black"/>
                </a:solidFill>
                <a:latin typeface="Merriweather" panose="00000500000000000000" pitchFamily="2" charset="0"/>
              </a:rPr>
              <a:t>B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ifidobacterium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competitively inhibiting the growth of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Negativibacillus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and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CAG-81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species when dietary lactose is available and not broken down by the host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2044A-FA7B-F120-5145-283A2692A8CC}"/>
              </a:ext>
            </a:extLst>
          </p:cNvPr>
          <p:cNvSpPr txBox="1"/>
          <p:nvPr/>
        </p:nvSpPr>
        <p:spPr>
          <a:xfrm>
            <a:off x="210778" y="6225545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(Figure 2.b, Qin et al., 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BF0BB-7FA4-9B15-33A9-223BAAFC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6" y="501650"/>
            <a:ext cx="6376020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8759A-F17B-DC5D-850D-776E051B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EB5847-6969-291B-269E-34CD6AC69279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CAZyme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Roboto" panose="02000000000000000000" pitchFamily="2" charset="0"/>
                <a:cs typeface="+mn-cs"/>
              </a:rPr>
              <a:t> Profiling </a:t>
            </a:r>
            <a:r>
              <a:rPr lang="en-US" sz="2000" dirty="0">
                <a:solidFill>
                  <a:prstClr val="black"/>
                </a:solidFill>
                <a:latin typeface="Merriweather" panose="00000500000000000000" pitchFamily="2" charset="0"/>
                <a:ea typeface="Roboto" panose="02000000000000000000" pitchFamily="2" charset="0"/>
              </a:rPr>
              <a:t>with dbCAN2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A5F87-51D3-EEC9-88C0-EB3412A0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4DCA-49E2-41BF-B650-24BB1D156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857F6-9419-D600-A2A6-471658660A00}"/>
              </a:ext>
            </a:extLst>
          </p:cNvPr>
          <p:cNvSpPr txBox="1"/>
          <p:nvPr/>
        </p:nvSpPr>
        <p:spPr>
          <a:xfrm>
            <a:off x="184150" y="5064594"/>
            <a:ext cx="11169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The run_dbCAN2 tool processes provided gene or protein sequences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usin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g multiple search tools: HMMER search through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dbCAN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 HMM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databse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, DIAMOND search against the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CAZy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 annotated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CAZyme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databse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, and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Hotpep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 search for the PPR short peptide library (Zhang et al.,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Together, these provide a functional identification of </a:t>
            </a:r>
            <a:r>
              <a:rPr lang="en-US" dirty="0" err="1">
                <a:solidFill>
                  <a:prstClr val="black"/>
                </a:solidFill>
                <a:latin typeface="Merriweather" panose="00000500000000000000" pitchFamily="2" charset="0"/>
              </a:rPr>
              <a:t>CAZymes</a:t>
            </a:r>
            <a:r>
              <a:rPr lang="en-US" dirty="0">
                <a:solidFill>
                  <a:prstClr val="black"/>
                </a:solidFill>
                <a:latin typeface="Merriweather" panose="00000500000000000000" pitchFamily="2" charset="0"/>
              </a:rPr>
              <a:t> from provided genomes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  <p:pic>
        <p:nvPicPr>
          <p:cNvPr id="2050" name="Picture 2" descr="Overall design of dbCAN2 meta server. GCPU (gene cluster plot utility) and CGC-Finder (CAZyme gene cluster finder) are two tools developed for dbCAN2.">
            <a:extLst>
              <a:ext uri="{FF2B5EF4-FFF2-40B4-BE49-F238E27FC236}">
                <a16:creationId xmlns:a16="http://schemas.microsoft.com/office/drawing/2014/main" id="{675763E0-F05B-F1B7-D82D-7C26A591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45" y="420892"/>
            <a:ext cx="7247370" cy="43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E8246-8C8E-E69F-5CD2-CBA82158A98F}"/>
              </a:ext>
            </a:extLst>
          </p:cNvPr>
          <p:cNvSpPr txBox="1"/>
          <p:nvPr/>
        </p:nvSpPr>
        <p:spPr>
          <a:xfrm>
            <a:off x="1971445" y="4773850"/>
            <a:ext cx="220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(Figure 2, Zhang et al., 2018)</a:t>
            </a:r>
          </a:p>
        </p:txBody>
      </p:sp>
    </p:spTree>
    <p:extLst>
      <p:ext uri="{BB962C8B-B14F-4D97-AF65-F5344CB8AC3E}">
        <p14:creationId xmlns:p14="http://schemas.microsoft.com/office/powerpoint/2010/main" val="297649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2602</Words>
  <Application>Microsoft Office PowerPoint</Application>
  <PresentationFormat>Widescreen</PresentationFormat>
  <Paragraphs>231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Merriweather</vt:lpstr>
      <vt:lpstr>Office Theme</vt:lpstr>
      <vt:lpstr>Metagenomic and Functional Analysis of Genomic Sequencing Data  Featuring: Combined effects of host genetics and diet on human gut microbiota and incident disease in a single population cohort by Youwen Quin et. al  and  Identification of antimicrobial peptides from the human gut microbiome using deep learning by Yue Ma et. 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Zander Hall</dc:creator>
  <cp:lastModifiedBy>Zander Hall</cp:lastModifiedBy>
  <cp:revision>24</cp:revision>
  <dcterms:created xsi:type="dcterms:W3CDTF">2024-10-12T18:11:30Z</dcterms:created>
  <dcterms:modified xsi:type="dcterms:W3CDTF">2024-11-05T20:58:31Z</dcterms:modified>
</cp:coreProperties>
</file>