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Economica"/>
      <p:regular r:id="rId30"/>
      <p:bold r:id="rId31"/>
      <p:italic r:id="rId32"/>
      <p:boldItalic r:id="rId33"/>
    </p:embeddedFont>
    <p:embeddedFont>
      <p:font typeface="Playfair Display"/>
      <p:regular r:id="rId34"/>
      <p:bold r:id="rId35"/>
      <p:italic r:id="rId36"/>
      <p:boldItalic r:id="rId37"/>
    </p:embeddedFont>
    <p:embeddedFont>
      <p:font typeface="Montserrat"/>
      <p:regular r:id="rId38"/>
      <p:bold r:id="rId39"/>
      <p:italic r:id="rId40"/>
      <p:boldItalic r:id="rId41"/>
    </p:embeddedFont>
    <p:embeddedFont>
      <p:font typeface="Oswald"/>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5.xml"/><Relationship Id="rId42" Type="http://schemas.openxmlformats.org/officeDocument/2006/relationships/font" Target="fonts/Oswald-regular.fntdata"/><Relationship Id="rId41" Type="http://schemas.openxmlformats.org/officeDocument/2006/relationships/font" Target="fonts/Montserrat-boldItalic.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swa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bold.fntdata"/><Relationship Id="rId30" Type="http://schemas.openxmlformats.org/officeDocument/2006/relationships/font" Target="fonts/Economica-regular.fntdata"/><Relationship Id="rId11" Type="http://schemas.openxmlformats.org/officeDocument/2006/relationships/slide" Target="slides/slide6.xml"/><Relationship Id="rId33" Type="http://schemas.openxmlformats.org/officeDocument/2006/relationships/font" Target="fonts/Economica-boldItalic.fntdata"/><Relationship Id="rId10" Type="http://schemas.openxmlformats.org/officeDocument/2006/relationships/slide" Target="slides/slide5.xml"/><Relationship Id="rId32" Type="http://schemas.openxmlformats.org/officeDocument/2006/relationships/font" Target="fonts/Economica-italic.fntdata"/><Relationship Id="rId13" Type="http://schemas.openxmlformats.org/officeDocument/2006/relationships/slide" Target="slides/slide8.xml"/><Relationship Id="rId35" Type="http://schemas.openxmlformats.org/officeDocument/2006/relationships/font" Target="fonts/PlayfairDisplay-bold.fntdata"/><Relationship Id="rId12" Type="http://schemas.openxmlformats.org/officeDocument/2006/relationships/slide" Target="slides/slide7.xml"/><Relationship Id="rId34" Type="http://schemas.openxmlformats.org/officeDocument/2006/relationships/font" Target="fonts/PlayfairDisplay-regular.fntdata"/><Relationship Id="rId15" Type="http://schemas.openxmlformats.org/officeDocument/2006/relationships/slide" Target="slides/slide10.xml"/><Relationship Id="rId37" Type="http://schemas.openxmlformats.org/officeDocument/2006/relationships/font" Target="fonts/PlayfairDisplay-boldItalic.fntdata"/><Relationship Id="rId14" Type="http://schemas.openxmlformats.org/officeDocument/2006/relationships/slide" Target="slides/slide9.xml"/><Relationship Id="rId36" Type="http://schemas.openxmlformats.org/officeDocument/2006/relationships/font" Target="fonts/PlayfairDisplay-italic.fntdata"/><Relationship Id="rId17" Type="http://schemas.openxmlformats.org/officeDocument/2006/relationships/slide" Target="slides/slide12.xml"/><Relationship Id="rId39" Type="http://schemas.openxmlformats.org/officeDocument/2006/relationships/font" Target="fonts/Montserrat-bold.fntdata"/><Relationship Id="rId16" Type="http://schemas.openxmlformats.org/officeDocument/2006/relationships/slide" Target="slides/slide11.xml"/><Relationship Id="rId38" Type="http://schemas.openxmlformats.org/officeDocument/2006/relationships/font" Target="fonts/Montserra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Good morning, everyone. My name is Daniel, and today I’ll present </a:t>
            </a:r>
            <a:r>
              <a:rPr i="1" lang="en">
                <a:solidFill>
                  <a:schemeClr val="dk1"/>
                </a:solidFill>
              </a:rPr>
              <a:t>The Genomic Landscape of 2,023 Colorectal Cancers</a:t>
            </a:r>
            <a:r>
              <a:rPr lang="en">
                <a:solidFill>
                  <a:schemeClr val="dk1"/>
                </a:solidFill>
              </a:rPr>
              <a:t>, a study that provides groundbreaking insights into the somatic mutational landscape, driver genes, and molecular subgroups of colorectal cancer."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d2fc8d9df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d2fc8d9df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The discovery of new driver genes facilitates targeted therapy development, personalized treatment plans, and insights into resistance mechanisms. They also provide prognostic value and support the development of combination therapies.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2fc8d9df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2fc8d9df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 study identified various alterations:</a:t>
            </a:r>
            <a:endParaRPr/>
          </a:p>
          <a:p>
            <a:pPr indent="-298450" lvl="0" marL="457200" rtl="0" algn="l">
              <a:lnSpc>
                <a:spcPct val="115000"/>
              </a:lnSpc>
              <a:spcBef>
                <a:spcPts val="1200"/>
              </a:spcBef>
              <a:spcAft>
                <a:spcPts val="0"/>
              </a:spcAft>
              <a:buClr>
                <a:schemeClr val="dk1"/>
              </a:buClr>
              <a:buSzPts val="1100"/>
              <a:buChar char="●"/>
            </a:pPr>
            <a:r>
              <a:rPr lang="en"/>
              <a:t>Single Nucleotide Variants (SNVs),</a:t>
            </a:r>
            <a:endParaRPr/>
          </a:p>
          <a:p>
            <a:pPr indent="-298450" lvl="0" marL="457200" rtl="0" algn="l">
              <a:lnSpc>
                <a:spcPct val="115000"/>
              </a:lnSpc>
              <a:spcBef>
                <a:spcPts val="0"/>
              </a:spcBef>
              <a:spcAft>
                <a:spcPts val="0"/>
              </a:spcAft>
              <a:buClr>
                <a:schemeClr val="dk1"/>
              </a:buClr>
              <a:buSzPts val="1100"/>
              <a:buChar char="●"/>
            </a:pPr>
            <a:r>
              <a:rPr lang="en"/>
              <a:t>Insertions and Deletions (Indels),</a:t>
            </a:r>
            <a:endParaRPr/>
          </a:p>
          <a:p>
            <a:pPr indent="-298450" lvl="0" marL="457200" rtl="0" algn="l">
              <a:lnSpc>
                <a:spcPct val="115000"/>
              </a:lnSpc>
              <a:spcBef>
                <a:spcPts val="0"/>
              </a:spcBef>
              <a:spcAft>
                <a:spcPts val="0"/>
              </a:spcAft>
              <a:buClr>
                <a:schemeClr val="dk1"/>
              </a:buClr>
              <a:buSzPts val="1100"/>
              <a:buChar char="●"/>
            </a:pPr>
            <a:r>
              <a:rPr lang="en"/>
              <a:t>Copy Number Variations (CNVs),</a:t>
            </a:r>
            <a:endParaRPr/>
          </a:p>
          <a:p>
            <a:pPr indent="-298450" lvl="0" marL="457200" rtl="0" algn="l">
              <a:lnSpc>
                <a:spcPct val="115000"/>
              </a:lnSpc>
              <a:spcBef>
                <a:spcPts val="0"/>
              </a:spcBef>
              <a:spcAft>
                <a:spcPts val="0"/>
              </a:spcAft>
              <a:buClr>
                <a:schemeClr val="dk1"/>
              </a:buClr>
              <a:buSzPts val="1100"/>
              <a:buChar char="●"/>
            </a:pPr>
            <a:r>
              <a:rPr lang="en"/>
              <a:t>Structural Variants (SVs).</a:t>
            </a:r>
            <a:br>
              <a:rPr lang="en"/>
            </a:br>
            <a:r>
              <a:rPr lang="en"/>
              <a:t>These changes disrupt gene function, contributing to tumor progression.</a:t>
            </a:r>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d2fc8d9df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d2fc8d9df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uncovered distinct mutational signatures. Notably, SBS93 was linked to exogenous mutagens. Different CRC subtypes exhibited unique profiles, with MSI tumors showing a high mutation burden due to DNA repair deficiencies.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2fc8d9df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2fc8d9df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Immune escape mutations, particularly in hypermutant and MSS tumors, involved changes in HLA genes, impairing antigen processing and immune recognition. These findings inform immunotherapy strategies.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d2fc8d9df3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d2fc8d9df3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CRC was categorized into:</a:t>
            </a:r>
            <a:endParaRPr/>
          </a:p>
          <a:p>
            <a:pPr indent="-298450" lvl="0" marL="457200" rtl="0" algn="l">
              <a:lnSpc>
                <a:spcPct val="115000"/>
              </a:lnSpc>
              <a:spcBef>
                <a:spcPts val="1200"/>
              </a:spcBef>
              <a:spcAft>
                <a:spcPts val="0"/>
              </a:spcAft>
              <a:buClr>
                <a:schemeClr val="dk1"/>
              </a:buClr>
              <a:buSzPts val="1100"/>
              <a:buChar char="●"/>
            </a:pPr>
            <a:r>
              <a:rPr lang="en"/>
              <a:t>Microsatellite Instability-Positive (MSI): High mutation burden, better prognosis, responsive to immunotherapy.</a:t>
            </a:r>
            <a:endParaRPr/>
          </a:p>
          <a:p>
            <a:pPr indent="-298450" lvl="0" marL="457200" rtl="0" algn="l">
              <a:lnSpc>
                <a:spcPct val="115000"/>
              </a:lnSpc>
              <a:spcBef>
                <a:spcPts val="0"/>
              </a:spcBef>
              <a:spcAft>
                <a:spcPts val="0"/>
              </a:spcAft>
              <a:buClr>
                <a:schemeClr val="dk1"/>
              </a:buClr>
              <a:buSzPts val="1100"/>
              <a:buChar char="●"/>
            </a:pPr>
            <a:r>
              <a:rPr lang="en"/>
              <a:t>Microsatellite-Stable (MSS): Subdivided into Genome Stable, Chromosomal Instability, and CpG Island Methylator Phenotype groups.</a:t>
            </a:r>
            <a:br>
              <a:rPr lang="en"/>
            </a:br>
            <a:r>
              <a:rPr lang="en"/>
              <a:t>These subgroups enhance treatment precision.</a:t>
            </a:r>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2fc8d9df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d2fc8d9df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Mutational signatures linked CRC to environmental factors: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Diet, particularly red and processed meats, contributed to SBS93 mutations.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Smoking introduced mutations through PAHs and TSNAs.</a:t>
            </a:r>
            <a:br>
              <a:rPr b="1" lang="en">
                <a:solidFill>
                  <a:schemeClr val="dk1"/>
                </a:solidFill>
              </a:rPr>
            </a:br>
            <a:r>
              <a:rPr b="1" lang="en">
                <a:solidFill>
                  <a:schemeClr val="dk1"/>
                </a:solidFill>
              </a:rPr>
              <a:t>These insights emphasize preventive measures like dietary changes and smoking cessation.</a:t>
            </a:r>
            <a:endParaRPr b="1">
              <a:solidFill>
                <a:schemeClr val="dk1"/>
              </a:solidFill>
            </a:endParaRPr>
          </a:p>
          <a:p>
            <a:pPr indent="0" lvl="0" marL="0" rtl="0" algn="l">
              <a:lnSpc>
                <a:spcPct val="115000"/>
              </a:lnSpc>
              <a:spcBef>
                <a:spcPts val="1200"/>
              </a:spcBef>
              <a:spcAft>
                <a:spcPts val="0"/>
              </a:spcAft>
              <a:buNone/>
            </a:pPr>
            <a:r>
              <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d2fc8d9df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d2fc8d9df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Structural variants such as deletions, amplifications, inversions, and translocations disrupt gene regulation and contribute to genomic instability. These variants provide opportunities for therapeutic targeting.</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d44396d6c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d44396d6c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2fc8d9df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d2fc8d9df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Key clinical implications include:</a:t>
            </a:r>
            <a:endParaRPr b="1">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Targeted therapies based on genetic profiles.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Precision medicine for tailored treatments.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Enhanced diagnostics and prognostics.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Advancements in immunotherapy and combination therapies.</a:t>
            </a:r>
            <a:endParaRPr b="1">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d2fc8d9df3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d2fc8d9df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Driver genes and pathways such as WNT and PI3K/AKT offer therapeutic targets. Structural variants, like fusion proteins, provide new opportunities. Molecular subgroups guide specific treatments, such as immunotherapy for MSI-high tumors.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d5d7707e6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d5d7707e6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d2fc8d9df3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d2fc8d9df3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This study builds on prior research by expanding the list of CRC driver genes, introducing new molecular subgroups, and linking environmental factors to genomic alterations, advancing precision medicine.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d5d7707e6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d5d7707e6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Challenges include sample diversity, genetic heterogeneity, and translating genetic findings into clinical applications. Technological biases also complicate the detection of complex variants.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d5d7707e6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d5d7707e6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d2fc8d9df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d2fc8d9df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this study advances our understanding of CRC’s genomic complexity, provides a foundation for personalized medicine, and offers methodologies applicable to other cancers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43435a7f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d43435a7f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d2fc8d9df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d2fc8d9df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Colorectal cancer, or CRC, is a pressing global health issue. It is the third most common malignancy worldwide and a major cause of cancer-related deaths. This study investigates CRC's complexity by analyzing its genomic features and uncovering actionable insights.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The ongoing research into CRC not only enhances our understanding of its biological underpinnings but also drives innovation in treatment strategies. The comprehensive genomic profiling has implications for early detection, therapeutic interventions, and understanding resistance mechanisms to existing treatments. Moreover, CRC serves as a model for studying cancer development, progression, and the role of the tumor microenvironment, contributing broadly to the field of oncology.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d2fc8d9df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d2fc8d9df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 study aims to:</a:t>
            </a:r>
            <a:endParaRPr/>
          </a:p>
          <a:p>
            <a:pPr indent="-298450" lvl="0" marL="457200" rtl="0" algn="l">
              <a:lnSpc>
                <a:spcPct val="115000"/>
              </a:lnSpc>
              <a:spcBef>
                <a:spcPts val="1200"/>
              </a:spcBef>
              <a:spcAft>
                <a:spcPts val="0"/>
              </a:spcAft>
              <a:buClr>
                <a:schemeClr val="dk1"/>
              </a:buClr>
              <a:buSzPts val="1100"/>
              <a:buAutoNum type="arabicPeriod"/>
            </a:pPr>
            <a:r>
              <a:rPr lang="en"/>
              <a:t>Characterize the somatic mutational landscape of CRC.</a:t>
            </a:r>
            <a:endParaRPr/>
          </a:p>
          <a:p>
            <a:pPr indent="-298450" lvl="0" marL="457200" rtl="0" algn="l">
              <a:lnSpc>
                <a:spcPct val="115000"/>
              </a:lnSpc>
              <a:spcBef>
                <a:spcPts val="0"/>
              </a:spcBef>
              <a:spcAft>
                <a:spcPts val="0"/>
              </a:spcAft>
              <a:buClr>
                <a:schemeClr val="dk1"/>
              </a:buClr>
              <a:buSzPts val="1100"/>
              <a:buAutoNum type="arabicPeriod"/>
            </a:pPr>
            <a:r>
              <a:rPr lang="en"/>
              <a:t>Identify new CRC driver genes.</a:t>
            </a:r>
            <a:endParaRPr/>
          </a:p>
          <a:p>
            <a:pPr indent="-298450" lvl="0" marL="457200" rtl="0" algn="l">
              <a:lnSpc>
                <a:spcPct val="115000"/>
              </a:lnSpc>
              <a:spcBef>
                <a:spcPts val="0"/>
              </a:spcBef>
              <a:spcAft>
                <a:spcPts val="0"/>
              </a:spcAft>
              <a:buClr>
                <a:schemeClr val="dk1"/>
              </a:buClr>
              <a:buSzPts val="1100"/>
              <a:buAutoNum type="arabicPeriod"/>
            </a:pPr>
            <a:r>
              <a:rPr lang="en"/>
              <a:t>Define molecular subgroups with clinical implications.</a:t>
            </a:r>
            <a:endParaRPr/>
          </a:p>
          <a:p>
            <a:pPr indent="-298450" lvl="0" marL="457200" rtl="0" algn="l">
              <a:lnSpc>
                <a:spcPct val="115000"/>
              </a:lnSpc>
              <a:spcBef>
                <a:spcPts val="0"/>
              </a:spcBef>
              <a:spcAft>
                <a:spcPts val="0"/>
              </a:spcAft>
              <a:buClr>
                <a:schemeClr val="dk1"/>
              </a:buClr>
              <a:buSzPts val="1100"/>
              <a:buAutoNum type="arabicPeriod"/>
            </a:pPr>
            <a:r>
              <a:rPr lang="en"/>
              <a:t>Explore mutational profiles and potential etiological factors.</a:t>
            </a:r>
            <a:endParaRPr/>
          </a:p>
          <a:p>
            <a:pPr indent="-298450" lvl="0" marL="457200" rtl="0" algn="l">
              <a:lnSpc>
                <a:spcPct val="115000"/>
              </a:lnSpc>
              <a:spcBef>
                <a:spcPts val="0"/>
              </a:spcBef>
              <a:spcAft>
                <a:spcPts val="0"/>
              </a:spcAft>
              <a:buClr>
                <a:schemeClr val="dk1"/>
              </a:buClr>
              <a:buSzPts val="1100"/>
              <a:buAutoNum type="arabicPeriod"/>
            </a:pPr>
            <a:r>
              <a:rPr lang="en"/>
              <a:t>Identify actionable mutations for personalized medicine.</a:t>
            </a:r>
            <a:endParaRPr/>
          </a:p>
          <a:p>
            <a:pPr indent="-298450" lvl="0" marL="457200" rtl="0" algn="l">
              <a:lnSpc>
                <a:spcPct val="115000"/>
              </a:lnSpc>
              <a:spcBef>
                <a:spcPts val="0"/>
              </a:spcBef>
              <a:spcAft>
                <a:spcPts val="0"/>
              </a:spcAft>
              <a:buClr>
                <a:schemeClr val="dk1"/>
              </a:buClr>
              <a:buSzPts val="1100"/>
              <a:buAutoNum type="arabicPeriod"/>
            </a:pPr>
            <a:r>
              <a:rPr lang="en"/>
              <a:t>Examine immune escape mechanisms in CRC.</a:t>
            </a:r>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d2fc8d9df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d2fc8d9df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study used NGS for whole-genome sequencing of 2,023 CRC samples. It identified novel driver genes, classified CRC into genomic subgroups, and contributed significantly to advancing personalized medicine.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2fc8d9df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d2fc8d9df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study included CRC samples from the UK 100,000 Genomes Project, encompassing primary, metastatic, and recurrent cancers. Deep sequencing ensured high accuracy, and the large sample size allowed a robust analysis of genomic diversity.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d2fc8d9df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d2fc8d9df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Whole-genome sequencing revealed over 250 driver genes, including many previously unassociated with CRC. It also uncovered structural variants and classified CRCs into genomic stability subtypes, providing therapeutic insights.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2fc8d9df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d2fc8d9df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than 250 driver genes were identified, including those in key pathways such as WNT, RAS-RAF-MEK-ERK, PI3K, TGFβ-BMP, and TP53. These findings are pivotal for understanding CRC progression and treatment opportunities.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44396d6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d44396d6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lnSpc>
                <a:spcPct val="120000"/>
              </a:lnSpc>
              <a:spcBef>
                <a:spcPts val="0"/>
              </a:spcBef>
              <a:spcAft>
                <a:spcPts val="1200"/>
              </a:spcAft>
              <a:buNone/>
            </a:pPr>
            <a:r>
              <a:rPr b="1" lang="en" sz="3000">
                <a:solidFill>
                  <a:srgbClr val="222222"/>
                </a:solidFill>
                <a:highlight>
                  <a:srgbClr val="FFFFFF"/>
                </a:highlight>
                <a:latin typeface="Times New Roman"/>
                <a:ea typeface="Times New Roman"/>
                <a:cs typeface="Times New Roman"/>
                <a:sym typeface="Times New Roman"/>
              </a:rPr>
              <a:t>The genomic landscape of 2,023 colorectal cancers</a:t>
            </a:r>
            <a:endParaRPr sz="30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1"/>
              </a:buClr>
              <a:buSzPts val="770"/>
              <a:buFont typeface="Arial"/>
              <a:buNone/>
            </a:pPr>
            <a:r>
              <a:rPr lang="en">
                <a:solidFill>
                  <a:srgbClr val="01AFD1"/>
                </a:solidFill>
                <a:latin typeface="Economica"/>
                <a:ea typeface="Economica"/>
                <a:cs typeface="Economica"/>
                <a:sym typeface="Economica"/>
              </a:rPr>
              <a:t>Daniel Karimi Dehkordi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Significance of New Driver Genes</a:t>
            </a:r>
            <a:endParaRPr>
              <a:highlight>
                <a:srgbClr val="F3F3F3"/>
              </a:highlight>
            </a:endParaRPr>
          </a:p>
        </p:txBody>
      </p:sp>
      <p:sp>
        <p:nvSpPr>
          <p:cNvPr id="121" name="Google Shape;121;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200"/>
              </a:spcBef>
              <a:spcAft>
                <a:spcPts val="0"/>
              </a:spcAft>
              <a:buSzPts val="1600"/>
              <a:buFont typeface="Arial"/>
              <a:buChar char="●"/>
            </a:pPr>
            <a:r>
              <a:rPr b="1" lang="en" sz="1600"/>
              <a:t>Targeted Therapy Development:</a:t>
            </a:r>
            <a:r>
              <a:rPr lang="en" sz="1600"/>
              <a:t> Enables creation of drugs to inhibit cancer-driving genes.</a:t>
            </a:r>
            <a:endParaRPr sz="1600"/>
          </a:p>
          <a:p>
            <a:pPr indent="-330200" lvl="0" marL="457200" rtl="0" algn="l">
              <a:lnSpc>
                <a:spcPct val="150000"/>
              </a:lnSpc>
              <a:spcBef>
                <a:spcPts val="0"/>
              </a:spcBef>
              <a:spcAft>
                <a:spcPts val="0"/>
              </a:spcAft>
              <a:buSzPts val="1600"/>
              <a:buFont typeface="Arial"/>
              <a:buChar char="●"/>
            </a:pPr>
            <a:r>
              <a:rPr b="1" lang="en" sz="1600"/>
              <a:t>Personalized Medicine:</a:t>
            </a:r>
            <a:r>
              <a:rPr lang="en" sz="1600"/>
              <a:t> Allows for tailored treatment based on individual genetic profiles.</a:t>
            </a:r>
            <a:endParaRPr sz="1600"/>
          </a:p>
          <a:p>
            <a:pPr indent="-330200" lvl="0" marL="457200" rtl="0" algn="l">
              <a:lnSpc>
                <a:spcPct val="150000"/>
              </a:lnSpc>
              <a:spcBef>
                <a:spcPts val="0"/>
              </a:spcBef>
              <a:spcAft>
                <a:spcPts val="0"/>
              </a:spcAft>
              <a:buSzPts val="1600"/>
              <a:buFont typeface="Arial"/>
              <a:buChar char="●"/>
            </a:pPr>
            <a:r>
              <a:rPr b="1" lang="en" sz="1600"/>
              <a:t>Understanding Resistance:</a:t>
            </a:r>
            <a:r>
              <a:rPr lang="en" sz="1600"/>
              <a:t> Identifies mechanisms of resistance to current therapies.</a:t>
            </a:r>
            <a:endParaRPr sz="1600"/>
          </a:p>
          <a:p>
            <a:pPr indent="-330200" lvl="0" marL="457200" rtl="0" algn="l">
              <a:lnSpc>
                <a:spcPct val="150000"/>
              </a:lnSpc>
              <a:spcBef>
                <a:spcPts val="0"/>
              </a:spcBef>
              <a:spcAft>
                <a:spcPts val="0"/>
              </a:spcAft>
              <a:buSzPts val="1600"/>
              <a:buFont typeface="Arial"/>
              <a:buChar char="●"/>
            </a:pPr>
            <a:r>
              <a:rPr b="1" lang="en" sz="1600"/>
              <a:t>Prognostic Value:</a:t>
            </a:r>
            <a:r>
              <a:rPr lang="en" sz="1600"/>
              <a:t> Provides insight into disease aggressiveness and patient prognosis.</a:t>
            </a:r>
            <a:endParaRPr sz="1600"/>
          </a:p>
          <a:p>
            <a:pPr indent="-330200" lvl="0" marL="457200" rtl="0" algn="l">
              <a:lnSpc>
                <a:spcPct val="150000"/>
              </a:lnSpc>
              <a:spcBef>
                <a:spcPts val="0"/>
              </a:spcBef>
              <a:spcAft>
                <a:spcPts val="0"/>
              </a:spcAft>
              <a:buSzPts val="1600"/>
              <a:buFont typeface="Arial"/>
              <a:buChar char="●"/>
            </a:pPr>
            <a:r>
              <a:rPr b="1" lang="en" sz="1600"/>
              <a:t>Combination Therapies:</a:t>
            </a:r>
            <a:r>
              <a:rPr lang="en" sz="1600"/>
              <a:t> Supports multi-targeted strategies to improve treatment outcomes.</a:t>
            </a:r>
            <a:endParaRPr b="1" sz="1600"/>
          </a:p>
          <a:p>
            <a:pPr indent="0" lvl="0" marL="0" rtl="0" algn="l">
              <a:lnSpc>
                <a:spcPct val="150000"/>
              </a:lnSpc>
              <a:spcBef>
                <a:spcPts val="1200"/>
              </a:spcBef>
              <a:spcAft>
                <a:spcPts val="1200"/>
              </a:spcAft>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Genomic Alterations</a:t>
            </a:r>
            <a:endParaRPr>
              <a:highlight>
                <a:srgbClr val="F3F3F3"/>
              </a:highlight>
            </a:endParaRPr>
          </a:p>
        </p:txBody>
      </p:sp>
      <p:sp>
        <p:nvSpPr>
          <p:cNvPr id="127" name="Google Shape;127;p2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200"/>
              </a:spcBef>
              <a:spcAft>
                <a:spcPts val="0"/>
              </a:spcAft>
              <a:buSzPts val="1800"/>
              <a:buFont typeface="Arial"/>
              <a:buChar char="●"/>
            </a:pPr>
            <a:r>
              <a:rPr b="1" lang="en"/>
              <a:t>Single Nucleotide Variants (SNVs):</a:t>
            </a:r>
            <a:r>
              <a:rPr lang="en"/>
              <a:t> Affect oncogenes and tumor suppressor genes, impacting pathways like WNT, RAS-RAF-MEK-ERK, and PI3K-AKT.</a:t>
            </a:r>
            <a:endParaRPr/>
          </a:p>
          <a:p>
            <a:pPr indent="-342900" lvl="0" marL="457200" rtl="0" algn="l">
              <a:lnSpc>
                <a:spcPct val="150000"/>
              </a:lnSpc>
              <a:spcBef>
                <a:spcPts val="0"/>
              </a:spcBef>
              <a:spcAft>
                <a:spcPts val="0"/>
              </a:spcAft>
              <a:buSzPts val="1800"/>
              <a:buFont typeface="Arial"/>
              <a:buChar char="●"/>
            </a:pPr>
            <a:r>
              <a:rPr b="1" lang="en"/>
              <a:t>Insertions and Deletions (Indels):</a:t>
            </a:r>
            <a:r>
              <a:rPr lang="en"/>
              <a:t> Common in mismatch repair genes, leading to microsatellite instability (MSI) and high mutation burden.</a:t>
            </a:r>
            <a:endParaRPr/>
          </a:p>
          <a:p>
            <a:pPr indent="-342900" lvl="0" marL="457200" rtl="0" algn="l">
              <a:lnSpc>
                <a:spcPct val="150000"/>
              </a:lnSpc>
              <a:spcBef>
                <a:spcPts val="0"/>
              </a:spcBef>
              <a:spcAft>
                <a:spcPts val="0"/>
              </a:spcAft>
              <a:buSzPts val="1800"/>
              <a:buFont typeface="Arial"/>
              <a:buChar char="●"/>
            </a:pPr>
            <a:r>
              <a:rPr b="1" lang="en"/>
              <a:t>Copy Number Variations (CNVs):</a:t>
            </a:r>
            <a:r>
              <a:rPr lang="en"/>
              <a:t> Duplications or deletions lead to overexpression of oncogenes or loss of tumor suppressor genes.</a:t>
            </a:r>
            <a:endParaRPr/>
          </a:p>
          <a:p>
            <a:pPr indent="-342900" lvl="0" marL="457200" rtl="0" algn="l">
              <a:lnSpc>
                <a:spcPct val="150000"/>
              </a:lnSpc>
              <a:spcBef>
                <a:spcPts val="0"/>
              </a:spcBef>
              <a:spcAft>
                <a:spcPts val="0"/>
              </a:spcAft>
              <a:buSzPts val="1800"/>
              <a:buFont typeface="Arial"/>
              <a:buChar char="●"/>
            </a:pPr>
            <a:r>
              <a:rPr b="1" lang="en"/>
              <a:t>Structural Variants (SVs):</a:t>
            </a:r>
            <a:r>
              <a:rPr lang="en"/>
              <a:t> Unbalanced inversions, translocations, and fusion genes disrupt gene function and contribute to cancer progression.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Mutation Signatures</a:t>
            </a:r>
            <a:endParaRPr>
              <a:highlight>
                <a:srgbClr val="F3F3F3"/>
              </a:highlight>
            </a:endParaRPr>
          </a:p>
        </p:txBody>
      </p:sp>
      <p:sp>
        <p:nvSpPr>
          <p:cNvPr id="133" name="Google Shape;133;p2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1200"/>
              </a:spcBef>
              <a:spcAft>
                <a:spcPts val="0"/>
              </a:spcAft>
              <a:buSzPts val="2000"/>
              <a:buFont typeface="Arial"/>
              <a:buChar char="●"/>
            </a:pPr>
            <a:r>
              <a:rPr lang="en" sz="2000"/>
              <a:t>Wide array of mutational signatures identified.</a:t>
            </a:r>
            <a:endParaRPr sz="2000"/>
          </a:p>
          <a:p>
            <a:pPr indent="-355600" lvl="0" marL="457200" rtl="0" algn="l">
              <a:lnSpc>
                <a:spcPct val="150000"/>
              </a:lnSpc>
              <a:spcBef>
                <a:spcPts val="0"/>
              </a:spcBef>
              <a:spcAft>
                <a:spcPts val="0"/>
              </a:spcAft>
              <a:buSzPts val="2000"/>
              <a:buFont typeface="Arial"/>
              <a:buChar char="●"/>
            </a:pPr>
            <a:r>
              <a:rPr lang="en" sz="2000"/>
              <a:t>Signature SBS93 linked to exogenous mutagens.</a:t>
            </a:r>
            <a:endParaRPr sz="2000"/>
          </a:p>
          <a:p>
            <a:pPr indent="-355600" lvl="0" marL="457200" rtl="0" algn="l">
              <a:lnSpc>
                <a:spcPct val="150000"/>
              </a:lnSpc>
              <a:spcBef>
                <a:spcPts val="0"/>
              </a:spcBef>
              <a:spcAft>
                <a:spcPts val="0"/>
              </a:spcAft>
              <a:buSzPts val="2000"/>
              <a:buFont typeface="Arial"/>
              <a:buChar char="●"/>
            </a:pPr>
            <a:r>
              <a:rPr lang="en" sz="2000"/>
              <a:t>Different CRC subtypes show distinct mutational profiles.</a:t>
            </a:r>
            <a:endParaRPr sz="2000"/>
          </a:p>
          <a:p>
            <a:pPr indent="-355600" lvl="0" marL="457200" rtl="0" algn="l">
              <a:lnSpc>
                <a:spcPct val="150000"/>
              </a:lnSpc>
              <a:spcBef>
                <a:spcPts val="0"/>
              </a:spcBef>
              <a:spcAft>
                <a:spcPts val="0"/>
              </a:spcAft>
              <a:buSzPts val="2000"/>
              <a:buFont typeface="Arial"/>
              <a:buChar char="●"/>
            </a:pPr>
            <a:r>
              <a:rPr lang="en" sz="2000"/>
              <a:t>MSI tumors have a high mutation burden due to DNA repair deficiencies.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Immune-Escape Mechanisms</a:t>
            </a:r>
            <a:endParaRPr>
              <a:highlight>
                <a:srgbClr val="F3F3F3"/>
              </a:highlight>
            </a:endParaRPr>
          </a:p>
        </p:txBody>
      </p:sp>
      <p:sp>
        <p:nvSpPr>
          <p:cNvPr id="139" name="Google Shape;139;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1200"/>
              </a:spcBef>
              <a:spcAft>
                <a:spcPts val="0"/>
              </a:spcAft>
              <a:buSzPts val="2000"/>
              <a:buFont typeface="Arial"/>
              <a:buChar char="●"/>
            </a:pPr>
            <a:r>
              <a:rPr lang="en" sz="2000"/>
              <a:t>Immune-escape mutations found in hypermutant and MSS tumors.</a:t>
            </a:r>
            <a:endParaRPr sz="2000"/>
          </a:p>
          <a:p>
            <a:pPr indent="-355600" lvl="0" marL="457200" rtl="0" algn="l">
              <a:lnSpc>
                <a:spcPct val="150000"/>
              </a:lnSpc>
              <a:spcBef>
                <a:spcPts val="0"/>
              </a:spcBef>
              <a:spcAft>
                <a:spcPts val="0"/>
              </a:spcAft>
              <a:buSzPts val="2000"/>
              <a:buFont typeface="Arial"/>
              <a:buChar char="●"/>
            </a:pPr>
            <a:r>
              <a:rPr lang="en" sz="2000"/>
              <a:t>Common changes in HLA gene copy numbers.</a:t>
            </a:r>
            <a:endParaRPr sz="2000"/>
          </a:p>
          <a:p>
            <a:pPr indent="-355600" lvl="0" marL="457200" rtl="0" algn="l">
              <a:lnSpc>
                <a:spcPct val="150000"/>
              </a:lnSpc>
              <a:spcBef>
                <a:spcPts val="0"/>
              </a:spcBef>
              <a:spcAft>
                <a:spcPts val="0"/>
              </a:spcAft>
              <a:buSzPts val="2000"/>
              <a:buFont typeface="Arial"/>
              <a:buChar char="●"/>
            </a:pPr>
            <a:r>
              <a:rPr lang="en" sz="2000"/>
              <a:t>Mutations impair antigen processing and immune recognition.</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Molecular Subgroups</a:t>
            </a:r>
            <a:endParaRPr>
              <a:highlight>
                <a:srgbClr val="F3F3F3"/>
              </a:highlight>
            </a:endParaRPr>
          </a:p>
        </p:txBody>
      </p:sp>
      <p:sp>
        <p:nvSpPr>
          <p:cNvPr id="145" name="Google Shape;145;p2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400"/>
              </a:spcBef>
              <a:spcAft>
                <a:spcPts val="0"/>
              </a:spcAft>
              <a:buSzPts val="1600"/>
              <a:buChar char="●"/>
            </a:pPr>
            <a:r>
              <a:rPr b="1" lang="en" sz="1600"/>
              <a:t>Microsatellite Instability-Positive (MSI):</a:t>
            </a:r>
            <a:endParaRPr b="1" sz="1600"/>
          </a:p>
          <a:p>
            <a:pPr indent="-330200" lvl="1" marL="914400" rtl="0" algn="l">
              <a:spcBef>
                <a:spcPts val="0"/>
              </a:spcBef>
              <a:spcAft>
                <a:spcPts val="0"/>
              </a:spcAft>
              <a:buSzPts val="1600"/>
              <a:buChar char="○"/>
            </a:pPr>
            <a:r>
              <a:rPr lang="en" sz="1600"/>
              <a:t>High mutation burden due to mismatch repair deficiencies.</a:t>
            </a:r>
            <a:endParaRPr sz="1600"/>
          </a:p>
          <a:p>
            <a:pPr indent="-330200" lvl="1" marL="914400" rtl="0" algn="l">
              <a:spcBef>
                <a:spcPts val="0"/>
              </a:spcBef>
              <a:spcAft>
                <a:spcPts val="0"/>
              </a:spcAft>
              <a:buSzPts val="1600"/>
              <a:buChar char="○"/>
            </a:pPr>
            <a:r>
              <a:rPr lang="en" sz="1600"/>
              <a:t>Associated with better prognosis and immunotherapy response.</a:t>
            </a:r>
            <a:endParaRPr sz="1600"/>
          </a:p>
          <a:p>
            <a:pPr indent="-330200" lvl="0" marL="457200" rtl="0" algn="l">
              <a:spcBef>
                <a:spcPts val="0"/>
              </a:spcBef>
              <a:spcAft>
                <a:spcPts val="0"/>
              </a:spcAft>
              <a:buSzPts val="1600"/>
              <a:buChar char="●"/>
            </a:pPr>
            <a:r>
              <a:rPr b="1" lang="en" sz="1600"/>
              <a:t>Microsatellite-Stable (MSS):</a:t>
            </a:r>
            <a:endParaRPr b="1" sz="1600"/>
          </a:p>
          <a:p>
            <a:pPr indent="-330200" lvl="1" marL="914400" rtl="0" algn="l">
              <a:spcBef>
                <a:spcPts val="0"/>
              </a:spcBef>
              <a:spcAft>
                <a:spcPts val="0"/>
              </a:spcAft>
              <a:buSzPts val="1600"/>
              <a:buChar char="○"/>
            </a:pPr>
            <a:r>
              <a:rPr lang="en" sz="1600"/>
              <a:t>Largest subgroup with more chromosomal stability.</a:t>
            </a:r>
            <a:endParaRPr sz="1600"/>
          </a:p>
          <a:p>
            <a:pPr indent="-330200" lvl="1" marL="914400" rtl="0" algn="l">
              <a:spcBef>
                <a:spcPts val="0"/>
              </a:spcBef>
              <a:spcAft>
                <a:spcPts val="0"/>
              </a:spcAft>
              <a:buSzPts val="1600"/>
              <a:buChar char="○"/>
            </a:pPr>
            <a:r>
              <a:rPr lang="en" sz="1600"/>
              <a:t>Subdivided into genomic subgroups with distinct molecular features.</a:t>
            </a:r>
            <a:endParaRPr sz="1600"/>
          </a:p>
          <a:p>
            <a:pPr indent="-330200" lvl="0" marL="457200" rtl="0" algn="l">
              <a:spcBef>
                <a:spcPts val="0"/>
              </a:spcBef>
              <a:spcAft>
                <a:spcPts val="0"/>
              </a:spcAft>
              <a:buSzPts val="1600"/>
              <a:buChar char="●"/>
            </a:pPr>
            <a:r>
              <a:rPr b="1" lang="en" sz="1600"/>
              <a:t>MSS Subgroups:</a:t>
            </a:r>
            <a:endParaRPr b="1" sz="1600"/>
          </a:p>
          <a:p>
            <a:pPr indent="-330200" lvl="1" marL="914400" rtl="0" algn="l">
              <a:spcBef>
                <a:spcPts val="0"/>
              </a:spcBef>
              <a:spcAft>
                <a:spcPts val="0"/>
              </a:spcAft>
              <a:buSzPts val="1600"/>
              <a:buFont typeface="Arial"/>
              <a:buChar char="○"/>
            </a:pPr>
            <a:r>
              <a:rPr b="1" lang="en" sz="1600"/>
              <a:t>Genome Stable (GS):</a:t>
            </a:r>
            <a:r>
              <a:rPr lang="en" sz="1600"/>
              <a:t> Fewer mutations, less chromosomal instability.</a:t>
            </a:r>
            <a:endParaRPr sz="1600"/>
          </a:p>
          <a:p>
            <a:pPr indent="-330200" lvl="1" marL="914400" rtl="0" algn="l">
              <a:spcBef>
                <a:spcPts val="0"/>
              </a:spcBef>
              <a:spcAft>
                <a:spcPts val="0"/>
              </a:spcAft>
              <a:buSzPts val="1600"/>
              <a:buFont typeface="Arial"/>
              <a:buChar char="○"/>
            </a:pPr>
            <a:r>
              <a:rPr b="1" lang="en" sz="1600"/>
              <a:t>Chromosomal Instability (CIN):</a:t>
            </a:r>
            <a:r>
              <a:rPr lang="en" sz="1600"/>
              <a:t> Significant chromosomal rearrangements and aneuploidy.</a:t>
            </a:r>
            <a:endParaRPr sz="1600"/>
          </a:p>
          <a:p>
            <a:pPr indent="-330200" lvl="1" marL="914400" rtl="0" algn="l">
              <a:spcBef>
                <a:spcPts val="0"/>
              </a:spcBef>
              <a:spcAft>
                <a:spcPts val="0"/>
              </a:spcAft>
              <a:buSzPts val="1600"/>
              <a:buFont typeface="Arial"/>
              <a:buChar char="○"/>
            </a:pPr>
            <a:r>
              <a:rPr b="1" lang="en" sz="1600"/>
              <a:t>CpG Island Methylator Phenotype (CIMP):</a:t>
            </a:r>
            <a:r>
              <a:rPr lang="en" sz="1600"/>
              <a:t> Extensive gene silencing through hypermethylation.</a:t>
            </a:r>
            <a:endParaRPr b="1"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Diet and Smoking Correlation</a:t>
            </a:r>
            <a:endParaRPr>
              <a:highlight>
                <a:srgbClr val="F3F3F3"/>
              </a:highlight>
            </a:endParaRPr>
          </a:p>
        </p:txBody>
      </p:sp>
      <p:sp>
        <p:nvSpPr>
          <p:cNvPr id="151" name="Google Shape;151;p2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200"/>
              </a:spcBef>
              <a:spcAft>
                <a:spcPts val="0"/>
              </a:spcAft>
              <a:buSzPts val="1800"/>
              <a:buChar char="●"/>
            </a:pPr>
            <a:r>
              <a:rPr b="1" lang="en"/>
              <a:t>Mutational Signatures:</a:t>
            </a:r>
            <a:endParaRPr b="1"/>
          </a:p>
          <a:p>
            <a:pPr indent="-342900" lvl="1" marL="914400" rtl="0" algn="l">
              <a:spcBef>
                <a:spcPts val="0"/>
              </a:spcBef>
              <a:spcAft>
                <a:spcPts val="0"/>
              </a:spcAft>
              <a:buSzPts val="1800"/>
              <a:buFont typeface="Arial"/>
              <a:buChar char="○"/>
            </a:pPr>
            <a:r>
              <a:rPr b="1" lang="en" sz="1800"/>
              <a:t>Diet:</a:t>
            </a:r>
            <a:r>
              <a:rPr lang="en" sz="1800"/>
              <a:t> Linked to SBS93, associated with red/processed meats.</a:t>
            </a:r>
            <a:endParaRPr sz="1800"/>
          </a:p>
          <a:p>
            <a:pPr indent="-342900" lvl="1" marL="914400" rtl="0" algn="l">
              <a:spcBef>
                <a:spcPts val="0"/>
              </a:spcBef>
              <a:spcAft>
                <a:spcPts val="0"/>
              </a:spcAft>
              <a:buSzPts val="1800"/>
              <a:buFont typeface="Arial"/>
              <a:buChar char="○"/>
            </a:pPr>
            <a:r>
              <a:rPr b="1" lang="en" sz="1800"/>
              <a:t>Smoking:</a:t>
            </a:r>
            <a:r>
              <a:rPr lang="en" sz="1800"/>
              <a:t> Introduces mutations through PAHs and TSNAs.</a:t>
            </a:r>
            <a:endParaRPr sz="1800"/>
          </a:p>
          <a:p>
            <a:pPr indent="-342900" lvl="0" marL="457200" rtl="0" algn="l">
              <a:spcBef>
                <a:spcPts val="0"/>
              </a:spcBef>
              <a:spcAft>
                <a:spcPts val="0"/>
              </a:spcAft>
              <a:buSzPts val="1800"/>
              <a:buFont typeface="Arial"/>
              <a:buChar char="●"/>
            </a:pPr>
            <a:r>
              <a:rPr b="1" lang="en"/>
              <a:t>Localized Effects:</a:t>
            </a:r>
            <a:r>
              <a:rPr lang="en"/>
              <a:t> Different regions of the colon show distinct mutation profiles.</a:t>
            </a:r>
            <a:endParaRPr/>
          </a:p>
          <a:p>
            <a:pPr indent="-342900" lvl="0" marL="457200" rtl="0" algn="l">
              <a:lnSpc>
                <a:spcPct val="150000"/>
              </a:lnSpc>
              <a:spcBef>
                <a:spcPts val="0"/>
              </a:spcBef>
              <a:spcAft>
                <a:spcPts val="0"/>
              </a:spcAft>
              <a:buSzPts val="1800"/>
              <a:buFont typeface="Arial"/>
              <a:buChar char="●"/>
            </a:pPr>
            <a:r>
              <a:rPr b="1" lang="en"/>
              <a:t>Influence on Prognosis:</a:t>
            </a:r>
            <a:r>
              <a:rPr lang="en"/>
              <a:t> Specific mutations impact tumor behavior and treatment response.</a:t>
            </a:r>
            <a:endParaRPr/>
          </a:p>
          <a:p>
            <a:pPr indent="-342900" lvl="0" marL="457200" rtl="0" algn="l">
              <a:lnSpc>
                <a:spcPct val="150000"/>
              </a:lnSpc>
              <a:spcBef>
                <a:spcPts val="0"/>
              </a:spcBef>
              <a:spcAft>
                <a:spcPts val="0"/>
              </a:spcAft>
              <a:buSzPts val="1800"/>
              <a:buFont typeface="Arial"/>
              <a:buChar char="●"/>
            </a:pPr>
            <a:r>
              <a:rPr b="1" lang="en"/>
              <a:t>Preventive Measures:</a:t>
            </a:r>
            <a:r>
              <a:rPr lang="en"/>
              <a:t> Emphasize dietary changes and smoking cessation to reduce CRC risk.</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Structural Variants</a:t>
            </a:r>
            <a:endParaRPr>
              <a:highlight>
                <a:srgbClr val="F3F3F3"/>
              </a:highlight>
            </a:endParaRPr>
          </a:p>
        </p:txBody>
      </p:sp>
      <p:sp>
        <p:nvSpPr>
          <p:cNvPr id="157" name="Google Shape;157;p2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1200"/>
              </a:spcBef>
              <a:spcAft>
                <a:spcPts val="0"/>
              </a:spcAft>
              <a:buSzPts val="2000"/>
              <a:buFont typeface="Arial"/>
              <a:buChar char="●"/>
            </a:pPr>
            <a:r>
              <a:rPr b="1" lang="en" sz="2000"/>
              <a:t>Deletions &amp; Amplifications:</a:t>
            </a:r>
            <a:r>
              <a:rPr lang="en" sz="2000"/>
              <a:t> Alter gene dosage, potentially activating oncogenes or inactivating tumor suppressors.</a:t>
            </a:r>
            <a:endParaRPr sz="2000"/>
          </a:p>
          <a:p>
            <a:pPr indent="-355600" lvl="0" marL="457200" rtl="0" algn="l">
              <a:lnSpc>
                <a:spcPct val="150000"/>
              </a:lnSpc>
              <a:spcBef>
                <a:spcPts val="0"/>
              </a:spcBef>
              <a:spcAft>
                <a:spcPts val="0"/>
              </a:spcAft>
              <a:buSzPts val="2000"/>
              <a:buFont typeface="Arial"/>
              <a:buChar char="●"/>
            </a:pPr>
            <a:r>
              <a:rPr b="1" lang="en" sz="2000"/>
              <a:t>Inversions:</a:t>
            </a:r>
            <a:r>
              <a:rPr lang="en" sz="2000"/>
              <a:t> Disrupt gene regulation and expression patterns.</a:t>
            </a:r>
            <a:endParaRPr sz="2000"/>
          </a:p>
          <a:p>
            <a:pPr indent="-355600" lvl="0" marL="457200" rtl="0" algn="l">
              <a:lnSpc>
                <a:spcPct val="150000"/>
              </a:lnSpc>
              <a:spcBef>
                <a:spcPts val="0"/>
              </a:spcBef>
              <a:spcAft>
                <a:spcPts val="0"/>
              </a:spcAft>
              <a:buSzPts val="2000"/>
              <a:buFont typeface="Arial"/>
              <a:buChar char="●"/>
            </a:pPr>
            <a:r>
              <a:rPr b="1" lang="en" sz="2000"/>
              <a:t>Translocations:</a:t>
            </a:r>
            <a:r>
              <a:rPr lang="en" sz="2000"/>
              <a:t> Create fusion genes with new oncogenic properties.</a:t>
            </a:r>
            <a:endParaRPr sz="2000"/>
          </a:p>
          <a:p>
            <a:pPr indent="-355600" lvl="0" marL="457200" rtl="0" algn="l">
              <a:lnSpc>
                <a:spcPct val="150000"/>
              </a:lnSpc>
              <a:spcBef>
                <a:spcPts val="0"/>
              </a:spcBef>
              <a:spcAft>
                <a:spcPts val="0"/>
              </a:spcAft>
              <a:buSzPts val="2000"/>
              <a:buFont typeface="Arial"/>
              <a:buChar char="●"/>
            </a:pPr>
            <a:r>
              <a:rPr b="1" lang="en" sz="2000"/>
              <a:t>Complex Rearrangements:</a:t>
            </a:r>
            <a:r>
              <a:rPr lang="en" sz="2000"/>
              <a:t> Lead to genomic instability, a hallmark of cancer.</a:t>
            </a:r>
            <a:endParaRPr b="1"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p:nvPr/>
        </p:nvSpPr>
        <p:spPr>
          <a:xfrm>
            <a:off x="4572000" y="0"/>
            <a:ext cx="4600500" cy="5143500"/>
          </a:xfrm>
          <a:prstGeom prst="rect">
            <a:avLst/>
          </a:prstGeom>
          <a:solidFill>
            <a:srgbClr val="01AF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1AFD1"/>
              </a:highlight>
              <a:latin typeface="Playfair Display"/>
              <a:ea typeface="Playfair Display"/>
              <a:cs typeface="Playfair Display"/>
              <a:sym typeface="Playfair Display"/>
            </a:endParaRPr>
          </a:p>
        </p:txBody>
      </p:sp>
      <p:sp>
        <p:nvSpPr>
          <p:cNvPr id="163" name="Google Shape;163;p29"/>
          <p:cNvSpPr/>
          <p:nvPr/>
        </p:nvSpPr>
        <p:spPr>
          <a:xfrm>
            <a:off x="5053875" y="1704100"/>
            <a:ext cx="3630300" cy="192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64" name="Google Shape;164;p29"/>
          <p:cNvSpPr txBox="1"/>
          <p:nvPr>
            <p:ph idx="2" type="body"/>
          </p:nvPr>
        </p:nvSpPr>
        <p:spPr>
          <a:xfrm>
            <a:off x="5053875" y="1709700"/>
            <a:ext cx="3630300" cy="1922400"/>
          </a:xfrm>
          <a:prstGeom prst="rect">
            <a:avLst/>
          </a:prstGeom>
        </p:spPr>
        <p:txBody>
          <a:bodyPr anchorCtr="0" anchor="ctr"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lang="en">
                <a:highlight>
                  <a:srgbClr val="F3F3F3"/>
                </a:highlight>
              </a:rPr>
              <a:t>Fig. 1 | Driver genes and structural variants in CRC.</a:t>
            </a:r>
            <a:r>
              <a:rPr lang="en">
                <a:highlight>
                  <a:srgbClr val="F3F3F3"/>
                </a:highlight>
              </a:rPr>
              <a:t>b, Nine SV signatures by underlying SV type in MSS primary, MSI and POL CRCs (n = 1,898). Horizontal coloured bars represent the contribution of each SV type to each signature.</a:t>
            </a:r>
            <a:endParaRPr>
              <a:highlight>
                <a:srgbClr val="F3F3F3"/>
              </a:highlight>
            </a:endParaRPr>
          </a:p>
        </p:txBody>
      </p:sp>
      <p:pic>
        <p:nvPicPr>
          <p:cNvPr id="165" name="Google Shape;165;p29"/>
          <p:cNvPicPr preferRelativeResize="0"/>
          <p:nvPr/>
        </p:nvPicPr>
        <p:blipFill rotWithShape="1">
          <a:blip r:embed="rId3">
            <a:alphaModFix/>
          </a:blip>
          <a:srcRect b="0" l="0" r="0" t="872"/>
          <a:stretch/>
        </p:blipFill>
        <p:spPr>
          <a:xfrm rot="5400000">
            <a:off x="859388" y="288938"/>
            <a:ext cx="2846850" cy="4565625"/>
          </a:xfrm>
          <a:prstGeom prst="rect">
            <a:avLst/>
          </a:prstGeom>
          <a:noFill/>
          <a:ln>
            <a:noFill/>
          </a:ln>
        </p:spPr>
      </p:pic>
      <p:pic>
        <p:nvPicPr>
          <p:cNvPr id="166" name="Google Shape;166;p29"/>
          <p:cNvPicPr preferRelativeResize="0"/>
          <p:nvPr/>
        </p:nvPicPr>
        <p:blipFill>
          <a:blip r:embed="rId4">
            <a:alphaModFix/>
          </a:blip>
          <a:stretch>
            <a:fillRect/>
          </a:stretch>
        </p:blipFill>
        <p:spPr>
          <a:xfrm>
            <a:off x="1416325" y="3995175"/>
            <a:ext cx="1732975" cy="994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Clinical Implications</a:t>
            </a:r>
            <a:endParaRPr>
              <a:highlight>
                <a:srgbClr val="F3F3F3"/>
              </a:highlight>
            </a:endParaRPr>
          </a:p>
        </p:txBody>
      </p:sp>
      <p:sp>
        <p:nvSpPr>
          <p:cNvPr id="172" name="Google Shape;172;p3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1200"/>
              </a:spcBef>
              <a:spcAft>
                <a:spcPts val="0"/>
              </a:spcAft>
              <a:buSzPts val="1500"/>
              <a:buFont typeface="Arial"/>
              <a:buChar char="●"/>
            </a:pPr>
            <a:r>
              <a:rPr b="1" lang="en" sz="1500"/>
              <a:t>Targeted Therapy:</a:t>
            </a:r>
            <a:r>
              <a:rPr lang="en" sz="1500"/>
              <a:t> Improved ability to develop drugs based on specific genetic profiles.</a:t>
            </a:r>
            <a:endParaRPr sz="1500"/>
          </a:p>
          <a:p>
            <a:pPr indent="-323850" lvl="0" marL="457200" rtl="0" algn="l">
              <a:lnSpc>
                <a:spcPct val="150000"/>
              </a:lnSpc>
              <a:spcBef>
                <a:spcPts val="0"/>
              </a:spcBef>
              <a:spcAft>
                <a:spcPts val="0"/>
              </a:spcAft>
              <a:buSzPts val="1500"/>
              <a:buFont typeface="Arial"/>
              <a:buChar char="●"/>
            </a:pPr>
            <a:r>
              <a:rPr b="1" lang="en" sz="1500"/>
              <a:t>Precision Medicine:</a:t>
            </a:r>
            <a:r>
              <a:rPr lang="en" sz="1500"/>
              <a:t> Tailored treatments that reduce side effects and enhance efficacy.</a:t>
            </a:r>
            <a:endParaRPr sz="1500"/>
          </a:p>
          <a:p>
            <a:pPr indent="-323850" lvl="0" marL="457200" rtl="0" algn="l">
              <a:lnSpc>
                <a:spcPct val="150000"/>
              </a:lnSpc>
              <a:spcBef>
                <a:spcPts val="0"/>
              </a:spcBef>
              <a:spcAft>
                <a:spcPts val="0"/>
              </a:spcAft>
              <a:buSzPts val="1500"/>
              <a:buFont typeface="Arial"/>
              <a:buChar char="●"/>
            </a:pPr>
            <a:r>
              <a:rPr b="1" lang="en" sz="1500"/>
              <a:t>Diagnostics and Prognostics:</a:t>
            </a:r>
            <a:r>
              <a:rPr lang="en" sz="1500"/>
              <a:t> Enhanced early detection and prediction of patient outcomes.</a:t>
            </a:r>
            <a:endParaRPr sz="1500"/>
          </a:p>
          <a:p>
            <a:pPr indent="-323850" lvl="0" marL="457200" rtl="0" algn="l">
              <a:lnSpc>
                <a:spcPct val="150000"/>
              </a:lnSpc>
              <a:spcBef>
                <a:spcPts val="0"/>
              </a:spcBef>
              <a:spcAft>
                <a:spcPts val="0"/>
              </a:spcAft>
              <a:buSzPts val="1500"/>
              <a:buFont typeface="Arial"/>
              <a:buChar char="●"/>
            </a:pPr>
            <a:r>
              <a:rPr b="1" lang="en" sz="1500"/>
              <a:t>Immunotherapy:</a:t>
            </a:r>
            <a:r>
              <a:rPr lang="en" sz="1500"/>
              <a:t> Better understanding of immune-escape mechanisms supports immunotherapy improvements.</a:t>
            </a:r>
            <a:endParaRPr sz="1500"/>
          </a:p>
          <a:p>
            <a:pPr indent="-323850" lvl="0" marL="457200" rtl="0" algn="l">
              <a:lnSpc>
                <a:spcPct val="150000"/>
              </a:lnSpc>
              <a:spcBef>
                <a:spcPts val="0"/>
              </a:spcBef>
              <a:spcAft>
                <a:spcPts val="0"/>
              </a:spcAft>
              <a:buSzPts val="1500"/>
              <a:buFont typeface="Arial"/>
              <a:buChar char="●"/>
            </a:pPr>
            <a:r>
              <a:rPr b="1" lang="en" sz="1500"/>
              <a:t>Combination Therapies:</a:t>
            </a:r>
            <a:r>
              <a:rPr lang="en" sz="1500"/>
              <a:t> Supports multi-targeted approaches to overcome resistance and improve outcomes.</a:t>
            </a:r>
            <a:endParaRPr sz="1500"/>
          </a:p>
          <a:p>
            <a:pPr indent="-323850" lvl="0" marL="457200" rtl="0" algn="l">
              <a:lnSpc>
                <a:spcPct val="150000"/>
              </a:lnSpc>
              <a:spcBef>
                <a:spcPts val="0"/>
              </a:spcBef>
              <a:spcAft>
                <a:spcPts val="0"/>
              </a:spcAft>
              <a:buSzPts val="1500"/>
              <a:buFont typeface="Arial"/>
              <a:buChar char="●"/>
            </a:pPr>
            <a:r>
              <a:rPr b="1" lang="en" sz="1500"/>
              <a:t>Screening and Prevention:</a:t>
            </a:r>
            <a:r>
              <a:rPr lang="en" sz="1500"/>
              <a:t> Genomic findings help identify high-risk individuals for targeted monitoring.</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Therapeutic Targets</a:t>
            </a:r>
            <a:endParaRPr>
              <a:highlight>
                <a:srgbClr val="F3F3F3"/>
              </a:highlight>
            </a:endParaRPr>
          </a:p>
        </p:txBody>
      </p:sp>
      <p:sp>
        <p:nvSpPr>
          <p:cNvPr id="178" name="Google Shape;178;p3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1200"/>
              </a:spcBef>
              <a:spcAft>
                <a:spcPts val="0"/>
              </a:spcAft>
              <a:buSzPts val="1300"/>
              <a:buChar char="●"/>
            </a:pPr>
            <a:r>
              <a:rPr b="1" lang="en" sz="1300"/>
              <a:t>Driver Genes and Pathways:</a:t>
            </a:r>
            <a:endParaRPr b="1" sz="1300"/>
          </a:p>
          <a:p>
            <a:pPr indent="-311150" lvl="1" marL="914400" rtl="0" algn="l">
              <a:spcBef>
                <a:spcPts val="0"/>
              </a:spcBef>
              <a:spcAft>
                <a:spcPts val="0"/>
              </a:spcAft>
              <a:buSzPts val="1300"/>
              <a:buChar char="○"/>
            </a:pPr>
            <a:r>
              <a:rPr lang="en" sz="1300"/>
              <a:t>Mutations in key pathways like WNT, PI3K/AKT, and RAS-RAF-MEK-ERK offer therapeutic targets for inhibitors.</a:t>
            </a:r>
            <a:endParaRPr sz="1300"/>
          </a:p>
          <a:p>
            <a:pPr indent="-311150" lvl="0" marL="457200" rtl="0" algn="l">
              <a:spcBef>
                <a:spcPts val="0"/>
              </a:spcBef>
              <a:spcAft>
                <a:spcPts val="0"/>
              </a:spcAft>
              <a:buSzPts val="1300"/>
              <a:buChar char="●"/>
            </a:pPr>
            <a:r>
              <a:rPr b="1" lang="en" sz="1300"/>
              <a:t>Structural Variants:</a:t>
            </a:r>
            <a:endParaRPr b="1" sz="1300"/>
          </a:p>
          <a:p>
            <a:pPr indent="-311150" lvl="1" marL="914400" rtl="0" algn="l">
              <a:spcBef>
                <a:spcPts val="0"/>
              </a:spcBef>
              <a:spcAft>
                <a:spcPts val="0"/>
              </a:spcAft>
              <a:buSzPts val="1300"/>
              <a:buChar char="○"/>
            </a:pPr>
            <a:r>
              <a:rPr lang="en" sz="1300"/>
              <a:t>Fusion proteins from translocations offer new treatment opportunities.</a:t>
            </a:r>
            <a:endParaRPr sz="1300"/>
          </a:p>
          <a:p>
            <a:pPr indent="-311150" lvl="1" marL="914400" rtl="0" algn="l">
              <a:spcBef>
                <a:spcPts val="0"/>
              </a:spcBef>
              <a:spcAft>
                <a:spcPts val="0"/>
              </a:spcAft>
              <a:buSzPts val="1300"/>
              <a:buChar char="○"/>
            </a:pPr>
            <a:r>
              <a:rPr lang="en" sz="1300"/>
              <a:t>Gene amplifications or deletions highlight targets for therapy or gene reactivation.</a:t>
            </a:r>
            <a:endParaRPr sz="1300"/>
          </a:p>
          <a:p>
            <a:pPr indent="-311150" lvl="0" marL="457200" rtl="0" algn="l">
              <a:spcBef>
                <a:spcPts val="0"/>
              </a:spcBef>
              <a:spcAft>
                <a:spcPts val="0"/>
              </a:spcAft>
              <a:buSzPts val="1300"/>
              <a:buChar char="●"/>
            </a:pPr>
            <a:r>
              <a:rPr b="1" lang="en" sz="1300"/>
              <a:t>Molecular Subgroups:</a:t>
            </a:r>
            <a:endParaRPr b="1" sz="1300"/>
          </a:p>
          <a:p>
            <a:pPr indent="-311150" lvl="1" marL="914400" rtl="0" algn="l">
              <a:spcBef>
                <a:spcPts val="0"/>
              </a:spcBef>
              <a:spcAft>
                <a:spcPts val="0"/>
              </a:spcAft>
              <a:buSzPts val="1300"/>
              <a:buFont typeface="Arial"/>
              <a:buChar char="○"/>
            </a:pPr>
            <a:r>
              <a:rPr b="1" lang="en" sz="1300"/>
              <a:t>MSI-High Tumors:</a:t>
            </a:r>
            <a:r>
              <a:rPr lang="en" sz="1300"/>
              <a:t> Ideal candidates for immunotherapy due to their high mutation burden.</a:t>
            </a:r>
            <a:endParaRPr sz="1300"/>
          </a:p>
          <a:p>
            <a:pPr indent="-311150" lvl="1" marL="914400" rtl="0" algn="l">
              <a:spcBef>
                <a:spcPts val="0"/>
              </a:spcBef>
              <a:spcAft>
                <a:spcPts val="0"/>
              </a:spcAft>
              <a:buSzPts val="1300"/>
              <a:buFont typeface="Arial"/>
              <a:buChar char="○"/>
            </a:pPr>
            <a:r>
              <a:rPr b="1" lang="en" sz="1300"/>
              <a:t>CIMP Status:</a:t>
            </a:r>
            <a:r>
              <a:rPr lang="en" sz="1300"/>
              <a:t> Epigenetic therapies to reverse hypermethylation.</a:t>
            </a:r>
            <a:endParaRPr sz="1300"/>
          </a:p>
          <a:p>
            <a:pPr indent="-311150" lvl="0" marL="457200" rtl="0" algn="l">
              <a:spcBef>
                <a:spcPts val="0"/>
              </a:spcBef>
              <a:spcAft>
                <a:spcPts val="0"/>
              </a:spcAft>
              <a:buSzPts val="1300"/>
              <a:buChar char="●"/>
            </a:pPr>
            <a:r>
              <a:rPr b="1" lang="en" sz="1300"/>
              <a:t>Immunotherapy Enhancements:</a:t>
            </a:r>
            <a:endParaRPr b="1" sz="1300"/>
          </a:p>
          <a:p>
            <a:pPr indent="-311150" lvl="1" marL="914400" rtl="0" algn="l">
              <a:spcBef>
                <a:spcPts val="0"/>
              </a:spcBef>
              <a:spcAft>
                <a:spcPts val="0"/>
              </a:spcAft>
              <a:buSzPts val="1300"/>
              <a:buChar char="○"/>
            </a:pPr>
            <a:r>
              <a:rPr lang="en" sz="1300"/>
              <a:t>Use checkpoint inhibitors or cancer vaccines based on unique neoantigens identified through genomic profiling.</a:t>
            </a:r>
            <a:endParaRPr sz="1300"/>
          </a:p>
          <a:p>
            <a:pPr indent="-311150" lvl="0" marL="457200" rtl="0" algn="l">
              <a:spcBef>
                <a:spcPts val="0"/>
              </a:spcBef>
              <a:spcAft>
                <a:spcPts val="0"/>
              </a:spcAft>
              <a:buSzPts val="1300"/>
              <a:buFont typeface="Arial"/>
              <a:buChar char="●"/>
            </a:pPr>
            <a:r>
              <a:rPr b="1" lang="en" sz="1300"/>
              <a:t>Combination Therapies:</a:t>
            </a:r>
            <a:r>
              <a:rPr lang="en" sz="1300"/>
              <a:t> Multi-target strategies are essential to address complex genetic interactions and resistance mechanisms.</a:t>
            </a:r>
            <a:endParaRPr b="1"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65" name="Google Shape;65;p14"/>
          <p:cNvSpPr/>
          <p:nvPr/>
        </p:nvSpPr>
        <p:spPr>
          <a:xfrm>
            <a:off x="4572000" y="0"/>
            <a:ext cx="4600500" cy="5143500"/>
          </a:xfrm>
          <a:prstGeom prst="rect">
            <a:avLst/>
          </a:prstGeom>
          <a:solidFill>
            <a:srgbClr val="01AF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1AFD1"/>
              </a:highlight>
              <a:latin typeface="Playfair Display"/>
              <a:ea typeface="Playfair Display"/>
              <a:cs typeface="Playfair Display"/>
              <a:sym typeface="Playfair Display"/>
            </a:endParaRPr>
          </a:p>
        </p:txBody>
      </p:sp>
      <p:pic>
        <p:nvPicPr>
          <p:cNvPr id="66" name="Google Shape;66;p14"/>
          <p:cNvPicPr preferRelativeResize="0"/>
          <p:nvPr/>
        </p:nvPicPr>
        <p:blipFill>
          <a:blip r:embed="rId3">
            <a:alphaModFix/>
          </a:blip>
          <a:stretch>
            <a:fillRect/>
          </a:stretch>
        </p:blipFill>
        <p:spPr>
          <a:xfrm>
            <a:off x="144900" y="689125"/>
            <a:ext cx="4267199" cy="4282801"/>
          </a:xfrm>
          <a:prstGeom prst="rect">
            <a:avLst/>
          </a:prstGeom>
          <a:noFill/>
          <a:ln>
            <a:noFill/>
          </a:ln>
        </p:spPr>
      </p:pic>
      <p:sp>
        <p:nvSpPr>
          <p:cNvPr id="67" name="Google Shape;67;p14"/>
          <p:cNvSpPr txBox="1"/>
          <p:nvPr/>
        </p:nvSpPr>
        <p:spPr>
          <a:xfrm>
            <a:off x="144900" y="105825"/>
            <a:ext cx="4267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highlight>
                  <a:schemeClr val="accent4"/>
                </a:highlight>
                <a:latin typeface="Playfair Display"/>
                <a:ea typeface="Playfair Display"/>
                <a:cs typeface="Playfair Display"/>
                <a:sym typeface="Playfair Display"/>
              </a:rPr>
              <a:t>Presentation with more in depth slides:</a:t>
            </a:r>
            <a:endParaRPr/>
          </a:p>
        </p:txBody>
      </p:sp>
      <p:sp>
        <p:nvSpPr>
          <p:cNvPr id="68" name="Google Shape;68;p14"/>
          <p:cNvSpPr txBox="1"/>
          <p:nvPr/>
        </p:nvSpPr>
        <p:spPr>
          <a:xfrm>
            <a:off x="4659150" y="105825"/>
            <a:ext cx="4267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highlight>
                  <a:schemeClr val="accent4"/>
                </a:highlight>
                <a:latin typeface="Playfair Display"/>
                <a:ea typeface="Playfair Display"/>
                <a:cs typeface="Playfair Display"/>
                <a:sym typeface="Playfair Display"/>
              </a:rPr>
              <a:t>Article</a:t>
            </a:r>
            <a:endParaRPr/>
          </a:p>
        </p:txBody>
      </p:sp>
      <p:pic>
        <p:nvPicPr>
          <p:cNvPr id="69" name="Google Shape;69;p14"/>
          <p:cNvPicPr preferRelativeResize="0"/>
          <p:nvPr/>
        </p:nvPicPr>
        <p:blipFill>
          <a:blip r:embed="rId4">
            <a:alphaModFix/>
          </a:blip>
          <a:stretch>
            <a:fillRect/>
          </a:stretch>
        </p:blipFill>
        <p:spPr>
          <a:xfrm>
            <a:off x="4741887" y="706663"/>
            <a:ext cx="4232237" cy="42477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Comparison with Previous Studies</a:t>
            </a:r>
            <a:endParaRPr>
              <a:highlight>
                <a:srgbClr val="F3F3F3"/>
              </a:highlight>
            </a:endParaRPr>
          </a:p>
        </p:txBody>
      </p:sp>
      <p:sp>
        <p:nvSpPr>
          <p:cNvPr id="184" name="Google Shape;184;p3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Expanded list of driver genes beyond previous studies.</a:t>
            </a:r>
            <a:endParaRPr sz="2000"/>
          </a:p>
          <a:p>
            <a:pPr indent="-355600" lvl="0" marL="457200" rtl="0" algn="l">
              <a:lnSpc>
                <a:spcPct val="150000"/>
              </a:lnSpc>
              <a:spcBef>
                <a:spcPts val="0"/>
              </a:spcBef>
              <a:spcAft>
                <a:spcPts val="0"/>
              </a:spcAft>
              <a:buSzPts val="2000"/>
              <a:buChar char="●"/>
            </a:pPr>
            <a:r>
              <a:rPr lang="en" sz="2000"/>
              <a:t>New molecular subgroups introduced for personalized treatment.</a:t>
            </a:r>
            <a:endParaRPr sz="2000"/>
          </a:p>
          <a:p>
            <a:pPr indent="-355600" lvl="0" marL="457200" rtl="0" algn="l">
              <a:lnSpc>
                <a:spcPct val="150000"/>
              </a:lnSpc>
              <a:spcBef>
                <a:spcPts val="0"/>
              </a:spcBef>
              <a:spcAft>
                <a:spcPts val="0"/>
              </a:spcAft>
              <a:buSzPts val="2000"/>
              <a:buChar char="●"/>
            </a:pPr>
            <a:r>
              <a:rPr lang="en" sz="2000"/>
              <a:t>Detailed analysis of structural variants.</a:t>
            </a:r>
            <a:endParaRPr sz="2000"/>
          </a:p>
          <a:p>
            <a:pPr indent="-355600" lvl="0" marL="457200" rtl="0" algn="l">
              <a:lnSpc>
                <a:spcPct val="150000"/>
              </a:lnSpc>
              <a:spcBef>
                <a:spcPts val="0"/>
              </a:spcBef>
              <a:spcAft>
                <a:spcPts val="0"/>
              </a:spcAft>
              <a:buSzPts val="2000"/>
              <a:buChar char="●"/>
            </a:pPr>
            <a:r>
              <a:rPr lang="en" sz="2000"/>
              <a:t>Environmental factors like diet and smoking linked to mutational signatures.</a:t>
            </a:r>
            <a:endParaRPr sz="2000"/>
          </a:p>
          <a:p>
            <a:pPr indent="-355600" lvl="0" marL="457200" rtl="0" algn="l">
              <a:lnSpc>
                <a:spcPct val="150000"/>
              </a:lnSpc>
              <a:spcBef>
                <a:spcPts val="0"/>
              </a:spcBef>
              <a:spcAft>
                <a:spcPts val="0"/>
              </a:spcAft>
              <a:buSzPts val="2000"/>
              <a:buChar char="●"/>
            </a:pPr>
            <a:r>
              <a:rPr lang="en" sz="2000"/>
              <a:t>Supports precision medicine with actionable mutations.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Challenges and Limitations</a:t>
            </a:r>
            <a:endParaRPr>
              <a:highlight>
                <a:srgbClr val="F3F3F3"/>
              </a:highlight>
            </a:endParaRPr>
          </a:p>
        </p:txBody>
      </p:sp>
      <p:sp>
        <p:nvSpPr>
          <p:cNvPr id="190" name="Google Shape;190;p33"/>
          <p:cNvSpPr txBox="1"/>
          <p:nvPr>
            <p:ph idx="1" type="body"/>
          </p:nvPr>
        </p:nvSpPr>
        <p:spPr>
          <a:xfrm>
            <a:off x="311700" y="12340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Sample diversity and quality.</a:t>
            </a:r>
            <a:endParaRPr/>
          </a:p>
        </p:txBody>
      </p:sp>
      <p:sp>
        <p:nvSpPr>
          <p:cNvPr id="191" name="Google Shape;191;p33"/>
          <p:cNvSpPr txBox="1"/>
          <p:nvPr>
            <p:ph idx="1" type="body"/>
          </p:nvPr>
        </p:nvSpPr>
        <p:spPr>
          <a:xfrm>
            <a:off x="311700" y="32311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Translating genetic findings to clinical applications.</a:t>
            </a:r>
            <a:endParaRPr/>
          </a:p>
        </p:txBody>
      </p:sp>
      <p:sp>
        <p:nvSpPr>
          <p:cNvPr id="192" name="Google Shape;192;p33"/>
          <p:cNvSpPr txBox="1"/>
          <p:nvPr>
            <p:ph idx="1" type="body"/>
          </p:nvPr>
        </p:nvSpPr>
        <p:spPr>
          <a:xfrm>
            <a:off x="4832400" y="12340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Genetic heterogeneity in CRC complicates mutation identification.</a:t>
            </a:r>
            <a:endParaRPr/>
          </a:p>
        </p:txBody>
      </p:sp>
      <p:sp>
        <p:nvSpPr>
          <p:cNvPr id="193" name="Google Shape;193;p33"/>
          <p:cNvSpPr txBox="1"/>
          <p:nvPr>
            <p:ph idx="1" type="body"/>
          </p:nvPr>
        </p:nvSpPr>
        <p:spPr>
          <a:xfrm>
            <a:off x="4832400" y="32311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Technological biases in detecting complex variants.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idx="1" type="body"/>
          </p:nvPr>
        </p:nvSpPr>
        <p:spPr>
          <a:xfrm>
            <a:off x="311700" y="12340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Functional studies on new driver genes.</a:t>
            </a:r>
            <a:endParaRPr/>
          </a:p>
        </p:txBody>
      </p:sp>
      <p:sp>
        <p:nvSpPr>
          <p:cNvPr id="199" name="Google Shape;199;p34"/>
          <p:cNvSpPr txBox="1"/>
          <p:nvPr>
            <p:ph idx="1" type="body"/>
          </p:nvPr>
        </p:nvSpPr>
        <p:spPr>
          <a:xfrm>
            <a:off x="311700" y="32311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Exploration of non-coding genomic regions in CRC.</a:t>
            </a:r>
            <a:endParaRPr/>
          </a:p>
        </p:txBody>
      </p:sp>
      <p:sp>
        <p:nvSpPr>
          <p:cNvPr id="200" name="Google Shape;200;p34"/>
          <p:cNvSpPr txBox="1"/>
          <p:nvPr>
            <p:ph idx="1" type="body"/>
          </p:nvPr>
        </p:nvSpPr>
        <p:spPr>
          <a:xfrm>
            <a:off x="4832400" y="12340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1200"/>
              </a:spcBef>
              <a:spcAft>
                <a:spcPts val="1200"/>
              </a:spcAft>
              <a:buNone/>
            </a:pPr>
            <a:r>
              <a:rPr lang="en" sz="2000"/>
              <a:t>Drug development for new therapeutic targets.</a:t>
            </a:r>
            <a:endParaRPr/>
          </a:p>
        </p:txBody>
      </p:sp>
      <p:sp>
        <p:nvSpPr>
          <p:cNvPr id="201" name="Google Shape;201;p34"/>
          <p:cNvSpPr txBox="1"/>
          <p:nvPr>
            <p:ph idx="1" type="body"/>
          </p:nvPr>
        </p:nvSpPr>
        <p:spPr>
          <a:xfrm>
            <a:off x="4832400" y="3231150"/>
            <a:ext cx="3999900" cy="1337700"/>
          </a:xfrm>
          <a:prstGeom prst="rect">
            <a:avLst/>
          </a:prstGeom>
          <a:ln cap="flat" cmpd="sng" w="19050">
            <a:solidFill>
              <a:srgbClr val="01AFD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SzPts val="935"/>
              <a:buNone/>
            </a:pPr>
            <a:r>
              <a:rPr lang="en" sz="2000"/>
              <a:t>Multi-omics data integration for comprehensive cancer research.</a:t>
            </a:r>
            <a:endParaRPr sz="1700"/>
          </a:p>
        </p:txBody>
      </p:sp>
      <p:sp>
        <p:nvSpPr>
          <p:cNvPr id="202" name="Google Shape;20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Future Research Directions</a:t>
            </a:r>
            <a:endParaRPr>
              <a:highlight>
                <a:srgbClr val="F3F3F3"/>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Conclusion</a:t>
            </a:r>
            <a:endParaRPr>
              <a:highlight>
                <a:srgbClr val="F3F3F3"/>
              </a:highlight>
            </a:endParaRPr>
          </a:p>
        </p:txBody>
      </p:sp>
      <p:sp>
        <p:nvSpPr>
          <p:cNvPr id="208" name="Google Shape;208;p3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Arial"/>
              <a:buChar char="●"/>
            </a:pPr>
            <a:r>
              <a:rPr b="1" lang="en"/>
              <a:t>Enhanced Understanding of CRC</a:t>
            </a:r>
            <a:r>
              <a:rPr lang="en"/>
              <a:t>: Provides a more detailed and nuanced understanding of CRC’s genetic complexity, guiding future research and clinical applications.</a:t>
            </a:r>
            <a:endParaRPr/>
          </a:p>
          <a:p>
            <a:pPr indent="-342900" lvl="0" marL="457200" rtl="0" algn="l">
              <a:lnSpc>
                <a:spcPct val="150000"/>
              </a:lnSpc>
              <a:spcBef>
                <a:spcPts val="0"/>
              </a:spcBef>
              <a:spcAft>
                <a:spcPts val="0"/>
              </a:spcAft>
              <a:buSzPts val="1800"/>
              <a:buFont typeface="Arial"/>
              <a:buChar char="●"/>
            </a:pPr>
            <a:r>
              <a:rPr b="1" lang="en"/>
              <a:t>Pathway to Personalized Medicine</a:t>
            </a:r>
            <a:r>
              <a:rPr lang="en"/>
              <a:t>: Expands opportunities for personalized treatment strategies based on unique genetic profiles.</a:t>
            </a:r>
            <a:endParaRPr/>
          </a:p>
          <a:p>
            <a:pPr indent="-342900" lvl="0" marL="457200" rtl="0" algn="l">
              <a:lnSpc>
                <a:spcPct val="150000"/>
              </a:lnSpc>
              <a:spcBef>
                <a:spcPts val="0"/>
              </a:spcBef>
              <a:spcAft>
                <a:spcPts val="0"/>
              </a:spcAft>
              <a:buSzPts val="1800"/>
              <a:buFont typeface="Arial"/>
              <a:buChar char="●"/>
            </a:pPr>
            <a:r>
              <a:rPr b="1" lang="en"/>
              <a:t>Potential for Broader Cancer Research</a:t>
            </a:r>
            <a:r>
              <a:rPr lang="en"/>
              <a:t>: The methodologies and findings from this study can be applied to other cancer types, promoting advances in the broader field of cancer research.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a:t>
            </a:r>
            <a:endParaRPr/>
          </a:p>
        </p:txBody>
      </p:sp>
      <p:sp>
        <p:nvSpPr>
          <p:cNvPr id="214" name="Google Shape;214;p3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222222"/>
              </a:buClr>
              <a:buSzPts val="2000"/>
              <a:buChar char="●"/>
            </a:pPr>
            <a:r>
              <a:rPr lang="en" sz="2000">
                <a:solidFill>
                  <a:srgbClr val="222222"/>
                </a:solidFill>
              </a:rPr>
              <a:t>Cornish, A.J., Gruber, A.J., Kinnersley, B. </a:t>
            </a:r>
            <a:r>
              <a:rPr i="1" lang="en" sz="2000">
                <a:solidFill>
                  <a:srgbClr val="222222"/>
                </a:solidFill>
              </a:rPr>
              <a:t>et al.</a:t>
            </a:r>
            <a:r>
              <a:rPr lang="en" sz="2000">
                <a:solidFill>
                  <a:srgbClr val="222222"/>
                </a:solidFill>
              </a:rPr>
              <a:t> The genomic landscape of 2,023 colorectal cancers. </a:t>
            </a:r>
            <a:r>
              <a:rPr i="1" lang="en" sz="2000">
                <a:solidFill>
                  <a:srgbClr val="222222"/>
                </a:solidFill>
              </a:rPr>
              <a:t>Nature</a:t>
            </a:r>
            <a:r>
              <a:rPr lang="en" sz="2000">
                <a:solidFill>
                  <a:srgbClr val="222222"/>
                </a:solidFill>
              </a:rPr>
              <a:t> 633, 127–136 (2024). https://doi.org/10.1038/s41586-024-07747-9</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Introduction to Colorectal Cancer</a:t>
            </a:r>
            <a:endParaRPr>
              <a:highlight>
                <a:srgbClr val="F3F3F3"/>
              </a:highlight>
            </a:endParaRPr>
          </a:p>
        </p:txBody>
      </p:sp>
      <p:sp>
        <p:nvSpPr>
          <p:cNvPr id="75" name="Google Shape;75;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1200"/>
              </a:spcBef>
              <a:spcAft>
                <a:spcPts val="0"/>
              </a:spcAft>
              <a:buSzPts val="1300"/>
              <a:buFont typeface="Arial"/>
              <a:buChar char="●"/>
            </a:pPr>
            <a:r>
              <a:rPr lang="en" sz="2000"/>
              <a:t>Colorectal cancer (CRC) is a significant public health concern, ranking as the third most common malignancy worldwide. It is a leading cause of cancer-related deaths, primarily affecting the colon and rectum. The incidence of CRC varies globally, with higher rates observed in developed regions, which is often attributed to dietary and lifestyle factors.</a:t>
            </a:r>
            <a:endParaRPr sz="2000"/>
          </a:p>
          <a:p>
            <a:pPr indent="0" lvl="0" marL="0" rtl="0" algn="l">
              <a:lnSpc>
                <a:spcPct val="150000"/>
              </a:lnSpc>
              <a:spcBef>
                <a:spcPts val="1200"/>
              </a:spcBef>
              <a:spcAft>
                <a:spcPts val="1200"/>
              </a:spcAft>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Study Objectives</a:t>
            </a:r>
            <a:endParaRPr>
              <a:highlight>
                <a:srgbClr val="F3F3F3"/>
              </a:highlight>
            </a:endParaRPr>
          </a:p>
        </p:txBody>
      </p:sp>
      <p:sp>
        <p:nvSpPr>
          <p:cNvPr id="81" name="Google Shape;81;p16"/>
          <p:cNvSpPr txBox="1"/>
          <p:nvPr>
            <p:ph idx="1" type="body"/>
          </p:nvPr>
        </p:nvSpPr>
        <p:spPr>
          <a:xfrm>
            <a:off x="311700" y="1234075"/>
            <a:ext cx="5982600" cy="333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200"/>
              </a:spcBef>
              <a:spcAft>
                <a:spcPts val="0"/>
              </a:spcAft>
              <a:buSzPts val="1600"/>
              <a:buFont typeface="Arial"/>
              <a:buChar char="●"/>
            </a:pPr>
            <a:r>
              <a:rPr lang="en" sz="1600"/>
              <a:t>Characterize the somatic mutational landscape of CRC.</a:t>
            </a:r>
            <a:endParaRPr sz="1600"/>
          </a:p>
          <a:p>
            <a:pPr indent="-330200" lvl="0" marL="457200" rtl="0" algn="l">
              <a:lnSpc>
                <a:spcPct val="150000"/>
              </a:lnSpc>
              <a:spcBef>
                <a:spcPts val="0"/>
              </a:spcBef>
              <a:spcAft>
                <a:spcPts val="0"/>
              </a:spcAft>
              <a:buSzPts val="1600"/>
              <a:buFont typeface="Arial"/>
              <a:buChar char="●"/>
            </a:pPr>
            <a:r>
              <a:rPr lang="en" sz="1600"/>
              <a:t>Identify new CRC driver genes.</a:t>
            </a:r>
            <a:endParaRPr sz="1600"/>
          </a:p>
          <a:p>
            <a:pPr indent="-330200" lvl="0" marL="457200" rtl="0" algn="l">
              <a:lnSpc>
                <a:spcPct val="150000"/>
              </a:lnSpc>
              <a:spcBef>
                <a:spcPts val="0"/>
              </a:spcBef>
              <a:spcAft>
                <a:spcPts val="0"/>
              </a:spcAft>
              <a:buSzPts val="1600"/>
              <a:buFont typeface="Arial"/>
              <a:buChar char="●"/>
            </a:pPr>
            <a:r>
              <a:rPr lang="en" sz="1600"/>
              <a:t>Define new molecular subgroups of CRC with distinct clinical implications.</a:t>
            </a:r>
            <a:endParaRPr sz="1600"/>
          </a:p>
          <a:p>
            <a:pPr indent="-330200" lvl="0" marL="457200" rtl="0" algn="l">
              <a:lnSpc>
                <a:spcPct val="150000"/>
              </a:lnSpc>
              <a:spcBef>
                <a:spcPts val="0"/>
              </a:spcBef>
              <a:spcAft>
                <a:spcPts val="0"/>
              </a:spcAft>
              <a:buSzPts val="1600"/>
              <a:buFont typeface="Arial"/>
              <a:buChar char="●"/>
            </a:pPr>
            <a:r>
              <a:rPr lang="en" sz="1600"/>
              <a:t>Explore mutational profiles and potential etiological factors.</a:t>
            </a:r>
            <a:endParaRPr sz="1600"/>
          </a:p>
          <a:p>
            <a:pPr indent="-330200" lvl="0" marL="457200" rtl="0" algn="l">
              <a:lnSpc>
                <a:spcPct val="150000"/>
              </a:lnSpc>
              <a:spcBef>
                <a:spcPts val="0"/>
              </a:spcBef>
              <a:spcAft>
                <a:spcPts val="0"/>
              </a:spcAft>
              <a:buSzPts val="1600"/>
              <a:buFont typeface="Arial"/>
              <a:buChar char="●"/>
            </a:pPr>
            <a:r>
              <a:rPr lang="en" sz="1600"/>
              <a:t>Identify actionable mutations for personalized medicine.</a:t>
            </a:r>
            <a:endParaRPr sz="1600"/>
          </a:p>
          <a:p>
            <a:pPr indent="-330200" lvl="0" marL="457200" rtl="0" algn="l">
              <a:lnSpc>
                <a:spcPct val="150000"/>
              </a:lnSpc>
              <a:spcBef>
                <a:spcPts val="0"/>
              </a:spcBef>
              <a:spcAft>
                <a:spcPts val="0"/>
              </a:spcAft>
              <a:buSzPts val="1600"/>
              <a:buFont typeface="Arial"/>
              <a:buChar char="●"/>
            </a:pPr>
            <a:r>
              <a:rPr lang="en" sz="1600"/>
              <a:t>Analyze immune escape mechanisms in CRC.</a:t>
            </a:r>
            <a:endParaRPr sz="1600"/>
          </a:p>
        </p:txBody>
      </p:sp>
      <p:pic>
        <p:nvPicPr>
          <p:cNvPr id="82" name="Google Shape;82;p16"/>
          <p:cNvPicPr preferRelativeResize="0"/>
          <p:nvPr/>
        </p:nvPicPr>
        <p:blipFill>
          <a:blip r:embed="rId3">
            <a:alphaModFix/>
          </a:blip>
          <a:stretch>
            <a:fillRect/>
          </a:stretch>
        </p:blipFill>
        <p:spPr>
          <a:xfrm>
            <a:off x="6420725" y="1377713"/>
            <a:ext cx="2544900" cy="30475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Next-Generation Sequencing (NGS)</a:t>
            </a:r>
            <a:endParaRPr sz="2700">
              <a:highlight>
                <a:srgbClr val="F3F3F3"/>
              </a:highlight>
            </a:endParaRPr>
          </a:p>
        </p:txBody>
      </p:sp>
      <p:sp>
        <p:nvSpPr>
          <p:cNvPr id="88" name="Google Shape;88;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1200"/>
              </a:spcBef>
              <a:spcAft>
                <a:spcPts val="0"/>
              </a:spcAft>
              <a:buSzPts val="2000"/>
              <a:buFont typeface="Arial"/>
              <a:buChar char="●"/>
            </a:pPr>
            <a:r>
              <a:rPr lang="en" sz="2000"/>
              <a:t>NGS was used for whole-genome sequencing of 2,023 CRC samples.</a:t>
            </a:r>
            <a:endParaRPr sz="2000"/>
          </a:p>
          <a:p>
            <a:pPr indent="-355600" lvl="0" marL="457200" rtl="0" algn="l">
              <a:lnSpc>
                <a:spcPct val="150000"/>
              </a:lnSpc>
              <a:spcBef>
                <a:spcPts val="0"/>
              </a:spcBef>
              <a:spcAft>
                <a:spcPts val="0"/>
              </a:spcAft>
              <a:buSzPts val="2000"/>
              <a:buFont typeface="Arial"/>
              <a:buChar char="●"/>
            </a:pPr>
            <a:r>
              <a:rPr lang="en" sz="2000"/>
              <a:t>They identified mutations including new CRC driver genes.</a:t>
            </a:r>
            <a:endParaRPr sz="2000"/>
          </a:p>
          <a:p>
            <a:pPr indent="-355600" lvl="0" marL="457200" rtl="0" algn="l">
              <a:lnSpc>
                <a:spcPct val="150000"/>
              </a:lnSpc>
              <a:spcBef>
                <a:spcPts val="0"/>
              </a:spcBef>
              <a:spcAft>
                <a:spcPts val="0"/>
              </a:spcAft>
              <a:buSzPts val="2000"/>
              <a:buFont typeface="Arial"/>
              <a:buChar char="●"/>
            </a:pPr>
            <a:r>
              <a:rPr lang="en" sz="2000"/>
              <a:t>They c</a:t>
            </a:r>
            <a:r>
              <a:rPr lang="en" sz="2000"/>
              <a:t>ategorized CRC into genomic subgroups with clinical relevance.</a:t>
            </a:r>
            <a:endParaRPr sz="2000"/>
          </a:p>
          <a:p>
            <a:pPr indent="-355600" lvl="0" marL="457200" rtl="0" algn="l">
              <a:lnSpc>
                <a:spcPct val="150000"/>
              </a:lnSpc>
              <a:spcBef>
                <a:spcPts val="0"/>
              </a:spcBef>
              <a:spcAft>
                <a:spcPts val="0"/>
              </a:spcAft>
              <a:buSzPts val="2000"/>
              <a:buFont typeface="Arial"/>
              <a:buChar char="●"/>
            </a:pPr>
            <a:r>
              <a:rPr lang="en" sz="2000"/>
              <a:t>They e</a:t>
            </a:r>
            <a:r>
              <a:rPr lang="en" sz="2000"/>
              <a:t>nhanced personalized medicine by identifying actionable mutations.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Sample Size</a:t>
            </a:r>
            <a:endParaRPr>
              <a:highlight>
                <a:srgbClr val="F3F3F3"/>
              </a:highlight>
            </a:endParaRPr>
          </a:p>
        </p:txBody>
      </p:sp>
      <p:sp>
        <p:nvSpPr>
          <p:cNvPr id="94" name="Google Shape;94;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1200"/>
              </a:spcBef>
              <a:spcAft>
                <a:spcPts val="0"/>
              </a:spcAft>
              <a:buSzPts val="2000"/>
              <a:buChar char="●"/>
            </a:pPr>
            <a:r>
              <a:rPr lang="en" sz="2000"/>
              <a:t>CRC samples from the UK 100,000 Genomes Project.</a:t>
            </a:r>
            <a:endParaRPr sz="2000"/>
          </a:p>
          <a:p>
            <a:pPr indent="-355600" lvl="0" marL="457200" rtl="0" algn="l">
              <a:lnSpc>
                <a:spcPct val="150000"/>
              </a:lnSpc>
              <a:spcBef>
                <a:spcPts val="0"/>
              </a:spcBef>
              <a:spcAft>
                <a:spcPts val="0"/>
              </a:spcAft>
              <a:buSzPts val="2000"/>
              <a:buChar char="●"/>
            </a:pPr>
            <a:r>
              <a:rPr lang="en" sz="2000"/>
              <a:t>Samples include primary carcinomas, metastases, and recurrent cancers.</a:t>
            </a:r>
            <a:endParaRPr sz="2000"/>
          </a:p>
          <a:p>
            <a:pPr indent="-355600" lvl="0" marL="457200" rtl="0" algn="l">
              <a:lnSpc>
                <a:spcPct val="150000"/>
              </a:lnSpc>
              <a:spcBef>
                <a:spcPts val="0"/>
              </a:spcBef>
              <a:spcAft>
                <a:spcPts val="0"/>
              </a:spcAft>
              <a:buSzPts val="2000"/>
              <a:buChar char="●"/>
            </a:pPr>
            <a:r>
              <a:rPr lang="en" sz="2000"/>
              <a:t>Whole-genome sequencing performed on all samples.</a:t>
            </a:r>
            <a:endParaRPr sz="2000"/>
          </a:p>
          <a:p>
            <a:pPr indent="-355600" lvl="0" marL="457200" rtl="0" algn="l">
              <a:lnSpc>
                <a:spcPct val="150000"/>
              </a:lnSpc>
              <a:spcBef>
                <a:spcPts val="0"/>
              </a:spcBef>
              <a:spcAft>
                <a:spcPts val="0"/>
              </a:spcAft>
              <a:buSzPts val="2000"/>
              <a:buChar char="●"/>
            </a:pPr>
            <a:r>
              <a:rPr lang="en" sz="2000"/>
              <a:t>Deep sequencing ensured high accuracy.</a:t>
            </a:r>
            <a:endParaRPr sz="2000"/>
          </a:p>
          <a:p>
            <a:pPr indent="-355600" lvl="0" marL="457200" rtl="0" algn="l">
              <a:lnSpc>
                <a:spcPct val="150000"/>
              </a:lnSpc>
              <a:spcBef>
                <a:spcPts val="0"/>
              </a:spcBef>
              <a:spcAft>
                <a:spcPts val="0"/>
              </a:spcAft>
              <a:buSzPts val="2000"/>
              <a:buChar char="●"/>
            </a:pPr>
            <a:r>
              <a:rPr lang="en" sz="2000"/>
              <a:t>Large sample size (2,023) allowed robust analysis of CRC genomic diversity.</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Whole-Genome Sequencing Results</a:t>
            </a:r>
            <a:endParaRPr>
              <a:highlight>
                <a:srgbClr val="F3F3F3"/>
              </a:highlight>
            </a:endParaRPr>
          </a:p>
        </p:txBody>
      </p:sp>
      <p:sp>
        <p:nvSpPr>
          <p:cNvPr id="100" name="Google Shape;100;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1200"/>
              </a:spcBef>
              <a:spcAft>
                <a:spcPts val="0"/>
              </a:spcAft>
              <a:buSzPts val="2000"/>
              <a:buFont typeface="Arial"/>
              <a:buChar char="●"/>
            </a:pPr>
            <a:r>
              <a:rPr lang="en" sz="2000"/>
              <a:t>Identified 250+ driver genes, many not previously linked to CRC.</a:t>
            </a:r>
            <a:endParaRPr sz="2000"/>
          </a:p>
          <a:p>
            <a:pPr indent="-355600" lvl="0" marL="457200" rtl="0" algn="l">
              <a:lnSpc>
                <a:spcPct val="150000"/>
              </a:lnSpc>
              <a:spcBef>
                <a:spcPts val="0"/>
              </a:spcBef>
              <a:spcAft>
                <a:spcPts val="0"/>
              </a:spcAft>
              <a:buSzPts val="2000"/>
              <a:buFont typeface="Arial"/>
              <a:buChar char="●"/>
            </a:pPr>
            <a:r>
              <a:rPr lang="en" sz="2000"/>
              <a:t>Significant structural variants (SVs) discovered (deletions, amplifications, translocations).</a:t>
            </a:r>
            <a:endParaRPr sz="2000"/>
          </a:p>
          <a:p>
            <a:pPr indent="-355600" lvl="0" marL="457200" rtl="0" algn="l">
              <a:lnSpc>
                <a:spcPct val="150000"/>
              </a:lnSpc>
              <a:spcBef>
                <a:spcPts val="0"/>
              </a:spcBef>
              <a:spcAft>
                <a:spcPts val="0"/>
              </a:spcAft>
              <a:buSzPts val="2000"/>
              <a:buFont typeface="Arial"/>
              <a:buChar char="●"/>
            </a:pPr>
            <a:r>
              <a:rPr lang="en" sz="2000"/>
              <a:t>CRCs classified into genomic stability subtypes (MSI, POL, MSS).</a:t>
            </a:r>
            <a:endParaRPr sz="2000"/>
          </a:p>
          <a:p>
            <a:pPr indent="-355600" lvl="0" marL="457200" rtl="0" algn="l">
              <a:lnSpc>
                <a:spcPct val="150000"/>
              </a:lnSpc>
              <a:spcBef>
                <a:spcPts val="0"/>
              </a:spcBef>
              <a:spcAft>
                <a:spcPts val="0"/>
              </a:spcAft>
              <a:buSzPts val="2000"/>
              <a:buFont typeface="Arial"/>
              <a:buChar char="●"/>
            </a:pPr>
            <a:r>
              <a:rPr lang="en" sz="2000"/>
              <a:t>Actionable mutations linked to therapeutic targets.</a:t>
            </a:r>
            <a:endParaRPr sz="2000"/>
          </a:p>
          <a:p>
            <a:pPr indent="-355600" lvl="0" marL="457200" rtl="0" algn="l">
              <a:lnSpc>
                <a:spcPct val="150000"/>
              </a:lnSpc>
              <a:spcBef>
                <a:spcPts val="0"/>
              </a:spcBef>
              <a:spcAft>
                <a:spcPts val="0"/>
              </a:spcAft>
              <a:buSzPts val="2000"/>
              <a:buFont typeface="Arial"/>
              <a:buChar char="●"/>
            </a:pPr>
            <a:r>
              <a:rPr lang="en" sz="2000"/>
              <a:t>Immune-escape mutations prevalent in hypermutant and MSS tumors.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3F3F3"/>
                </a:highlight>
              </a:rPr>
              <a:t>Driver Genes</a:t>
            </a:r>
            <a:endParaRPr>
              <a:highlight>
                <a:srgbClr val="F3F3F3"/>
              </a:highlight>
            </a:endParaRPr>
          </a:p>
        </p:txBody>
      </p:sp>
      <p:sp>
        <p:nvSpPr>
          <p:cNvPr id="106" name="Google Shape;106;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Font typeface="Arial"/>
              <a:buChar char="●"/>
            </a:pPr>
            <a:r>
              <a:rPr lang="en" sz="2000"/>
              <a:t>Over 250 driver genes identified in CRC.</a:t>
            </a:r>
            <a:endParaRPr sz="2000"/>
          </a:p>
          <a:p>
            <a:pPr indent="-355600" lvl="0" marL="457200" rtl="0" algn="l">
              <a:lnSpc>
                <a:spcPct val="150000"/>
              </a:lnSpc>
              <a:spcBef>
                <a:spcPts val="0"/>
              </a:spcBef>
              <a:spcAft>
                <a:spcPts val="0"/>
              </a:spcAft>
              <a:buSzPts val="2000"/>
              <a:buFont typeface="Arial"/>
              <a:buChar char="●"/>
            </a:pPr>
            <a:r>
              <a:rPr lang="en" sz="2000"/>
              <a:t>Includes genes involved in WNT, RAS-RAF-MEK-ERK, PI3K, TGFβ-BMP, and TP53 pathways.</a:t>
            </a:r>
            <a:endParaRPr sz="2000"/>
          </a:p>
          <a:p>
            <a:pPr indent="-355600" lvl="0" marL="457200" rtl="0" algn="l">
              <a:lnSpc>
                <a:spcPct val="150000"/>
              </a:lnSpc>
              <a:spcBef>
                <a:spcPts val="0"/>
              </a:spcBef>
              <a:spcAft>
                <a:spcPts val="0"/>
              </a:spcAft>
              <a:buSzPts val="2000"/>
              <a:buFont typeface="Arial"/>
              <a:buChar char="●"/>
            </a:pPr>
            <a:r>
              <a:rPr lang="en" sz="2000"/>
              <a:t>Driver genes contribute to cancer progression and potential treatment targets.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1" type="body"/>
          </p:nvPr>
        </p:nvSpPr>
        <p:spPr>
          <a:xfrm>
            <a:off x="0" y="1431750"/>
            <a:ext cx="2182200" cy="2280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highlight>
                  <a:srgbClr val="01AFD1"/>
                </a:highlight>
              </a:rPr>
              <a:t>Fig. 1 | Driver genes and structural variants in CRC. a, The most commonly mutated driver genes</a:t>
            </a:r>
            <a:endParaRPr>
              <a:highlight>
                <a:srgbClr val="01AFD1"/>
              </a:highlight>
            </a:endParaRPr>
          </a:p>
        </p:txBody>
      </p:sp>
      <p:pic>
        <p:nvPicPr>
          <p:cNvPr id="112" name="Google Shape;112;p21"/>
          <p:cNvPicPr preferRelativeResize="0"/>
          <p:nvPr/>
        </p:nvPicPr>
        <p:blipFill rotWithShape="1">
          <a:blip r:embed="rId3">
            <a:alphaModFix/>
          </a:blip>
          <a:srcRect b="0" l="49496" r="1603" t="0"/>
          <a:stretch/>
        </p:blipFill>
        <p:spPr>
          <a:xfrm rot="5400000">
            <a:off x="5657738" y="5351"/>
            <a:ext cx="3491589" cy="3480887"/>
          </a:xfrm>
          <a:prstGeom prst="rect">
            <a:avLst/>
          </a:prstGeom>
          <a:noFill/>
          <a:ln>
            <a:noFill/>
          </a:ln>
        </p:spPr>
      </p:pic>
      <p:pic>
        <p:nvPicPr>
          <p:cNvPr id="113" name="Google Shape;113;p21"/>
          <p:cNvPicPr preferRelativeResize="0"/>
          <p:nvPr/>
        </p:nvPicPr>
        <p:blipFill rotWithShape="1">
          <a:blip r:embed="rId3">
            <a:alphaModFix/>
          </a:blip>
          <a:srcRect b="0" l="1100" r="50000" t="0"/>
          <a:stretch/>
        </p:blipFill>
        <p:spPr>
          <a:xfrm rot="5400000">
            <a:off x="2176931" y="5293"/>
            <a:ext cx="3491461" cy="3480876"/>
          </a:xfrm>
          <a:prstGeom prst="rect">
            <a:avLst/>
          </a:prstGeom>
          <a:noFill/>
          <a:ln>
            <a:noFill/>
          </a:ln>
        </p:spPr>
      </p:pic>
      <p:pic>
        <p:nvPicPr>
          <p:cNvPr id="114" name="Google Shape;114;p21"/>
          <p:cNvPicPr preferRelativeResize="0"/>
          <p:nvPr/>
        </p:nvPicPr>
        <p:blipFill>
          <a:blip r:embed="rId4">
            <a:alphaModFix/>
          </a:blip>
          <a:stretch>
            <a:fillRect/>
          </a:stretch>
        </p:blipFill>
        <p:spPr>
          <a:xfrm>
            <a:off x="2182213" y="3491597"/>
            <a:ext cx="6961777" cy="1651904"/>
          </a:xfrm>
          <a:prstGeom prst="rect">
            <a:avLst/>
          </a:prstGeom>
          <a:noFill/>
          <a:ln>
            <a:noFill/>
          </a:ln>
        </p:spPr>
      </p:pic>
      <p:sp>
        <p:nvSpPr>
          <p:cNvPr id="115" name="Google Shape;115;p21"/>
          <p:cNvSpPr/>
          <p:nvPr/>
        </p:nvSpPr>
        <p:spPr>
          <a:xfrm>
            <a:off x="9022475" y="3310775"/>
            <a:ext cx="63000" cy="78600"/>
          </a:xfrm>
          <a:prstGeom prst="leftArrow">
            <a:avLst>
              <a:gd fmla="val 50000" name="adj1"/>
              <a:gd fmla="val 50000" name="adj2"/>
            </a:avLst>
          </a:prstGeom>
          <a:solidFill>
            <a:srgbClr val="FF00FF"/>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