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Anaheim"/>
      <p:regular r:id="rId38"/>
      <p:bold r:id="rId39"/>
    </p:embeddedFont>
    <p:embeddedFont>
      <p:font typeface="Cinzel Decorative"/>
      <p:regular r:id="rId40"/>
      <p:bold r:id="rId41"/>
    </p:embeddedFont>
    <p:embeddedFont>
      <p:font typeface="DM Sans"/>
      <p:regular r:id="rId42"/>
      <p:bold r:id="rId43"/>
      <p:italic r:id="rId44"/>
      <p:boldItalic r:id="rId45"/>
    </p:embeddedFont>
    <p:embeddedFont>
      <p:font typeface="DM Serif Display"/>
      <p:regular r:id="rId46"/>
      <p: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inzelDecorative-regular.fntdata"/><Relationship Id="rId20" Type="http://schemas.openxmlformats.org/officeDocument/2006/relationships/slide" Target="slides/slide16.xml"/><Relationship Id="rId42" Type="http://schemas.openxmlformats.org/officeDocument/2006/relationships/font" Target="fonts/DMSans-regular.fntdata"/><Relationship Id="rId41" Type="http://schemas.openxmlformats.org/officeDocument/2006/relationships/font" Target="fonts/CinzelDecorative-bold.fntdata"/><Relationship Id="rId22" Type="http://schemas.openxmlformats.org/officeDocument/2006/relationships/slide" Target="slides/slide18.xml"/><Relationship Id="rId44" Type="http://schemas.openxmlformats.org/officeDocument/2006/relationships/font" Target="fonts/DMSans-italic.fntdata"/><Relationship Id="rId21" Type="http://schemas.openxmlformats.org/officeDocument/2006/relationships/slide" Target="slides/slide17.xml"/><Relationship Id="rId43" Type="http://schemas.openxmlformats.org/officeDocument/2006/relationships/font" Target="fonts/DMSans-bold.fntdata"/><Relationship Id="rId24" Type="http://schemas.openxmlformats.org/officeDocument/2006/relationships/slide" Target="slides/slide20.xml"/><Relationship Id="rId46" Type="http://schemas.openxmlformats.org/officeDocument/2006/relationships/font" Target="fonts/DMSerifDisplay-regular.fntdata"/><Relationship Id="rId23" Type="http://schemas.openxmlformats.org/officeDocument/2006/relationships/slide" Target="slides/slide19.xml"/><Relationship Id="rId45" Type="http://schemas.openxmlformats.org/officeDocument/2006/relationships/font" Target="fonts/DM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DMSerifDisplay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aleway-bold.fntdata"/><Relationship Id="rId12" Type="http://schemas.openxmlformats.org/officeDocument/2006/relationships/slide" Target="slides/slide8.xml"/><Relationship Id="rId34" Type="http://schemas.openxmlformats.org/officeDocument/2006/relationships/font" Target="fonts/Raleway-regular.fntdata"/><Relationship Id="rId15" Type="http://schemas.openxmlformats.org/officeDocument/2006/relationships/slide" Target="slides/slide11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10.xml"/><Relationship Id="rId36" Type="http://schemas.openxmlformats.org/officeDocument/2006/relationships/font" Target="fonts/Raleway-italic.fntdata"/><Relationship Id="rId17" Type="http://schemas.openxmlformats.org/officeDocument/2006/relationships/slide" Target="slides/slide13.xml"/><Relationship Id="rId39" Type="http://schemas.openxmlformats.org/officeDocument/2006/relationships/font" Target="fonts/Anaheim-bold.fntdata"/><Relationship Id="rId16" Type="http://schemas.openxmlformats.org/officeDocument/2006/relationships/slide" Target="slides/slide12.xml"/><Relationship Id="rId38" Type="http://schemas.openxmlformats.org/officeDocument/2006/relationships/font" Target="fonts/Anaheim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68016a92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68016a92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5a8c12c7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d5a8c12c7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d5a8c12c7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d5a8c12c7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d5a8c12c7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d5a8c12c7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d5a8c12c7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d5a8c12c7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d5a8c12c7c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d5a8c12c7c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d5a8c12c7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d5a8c12c7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d5a8c12c7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d5a8c12c7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d5a8c12c7c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d5a8c12c7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5a8c12c7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d5a8c12c7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d5a8c12c7c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d5a8c12c7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d5a8c12c7c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d5a8c12c7c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d5a8c12c7c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d5a8c12c7c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d5a8c12c7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d5a8c12c7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d5a8c12c7c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d5a8c12c7c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1615c484c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1615c484c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d5c10ffd9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d5c10ffd9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5c10ffd9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5c10ffd9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d5c10ffd9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d5c10ffd9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d5a8c12c7c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d5a8c12c7c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d5c10ffd9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d5c10ffd9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74c2a6f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74c2a6f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5c10ffd9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5c10ffd9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5a8c12c7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d5a8c12c7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5a8c12c7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d5a8c12c7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5a8c12c7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5a8c12c7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5a8c12c7c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d5a8c12c7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5a8c12c7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d5a8c12c7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800" y="372538"/>
            <a:ext cx="8791541" cy="4402838"/>
            <a:chOff x="-4800" y="372538"/>
            <a:chExt cx="8791541" cy="4402838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4800" y="372538"/>
              <a:ext cx="8787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941" y="4770963"/>
              <a:ext cx="8785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333275" y="377375"/>
              <a:ext cx="0" cy="439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713225" y="1248000"/>
            <a:ext cx="3876000" cy="22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55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13225" y="3464400"/>
            <a:ext cx="3876000" cy="43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2"/>
          <p:cNvSpPr/>
          <p:nvPr>
            <p:ph idx="2" type="pic"/>
          </p:nvPr>
        </p:nvSpPr>
        <p:spPr>
          <a:xfrm>
            <a:off x="5285675" y="365760"/>
            <a:ext cx="3528900" cy="478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1"/>
          <p:cNvGrpSpPr/>
          <p:nvPr/>
        </p:nvGrpSpPr>
        <p:grpSpPr>
          <a:xfrm>
            <a:off x="352546" y="372738"/>
            <a:ext cx="8811654" cy="4398000"/>
            <a:chOff x="352546" y="372738"/>
            <a:chExt cx="8811654" cy="4398000"/>
          </a:xfrm>
        </p:grpSpPr>
        <p:cxnSp>
          <p:nvCxnSpPr>
            <p:cNvPr id="67" name="Google Shape;67;p11"/>
            <p:cNvCxnSpPr/>
            <p:nvPr/>
          </p:nvCxnSpPr>
          <p:spPr>
            <a:xfrm rot="10800000">
              <a:off x="356500" y="374904"/>
              <a:ext cx="8807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1"/>
            <p:cNvCxnSpPr/>
            <p:nvPr/>
          </p:nvCxnSpPr>
          <p:spPr>
            <a:xfrm rot="10800000">
              <a:off x="352546" y="4768750"/>
              <a:ext cx="8805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1"/>
            <p:cNvCxnSpPr/>
            <p:nvPr/>
          </p:nvCxnSpPr>
          <p:spPr>
            <a:xfrm>
              <a:off x="8810691" y="372738"/>
              <a:ext cx="0" cy="439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0" name="Google Shape;70;p11"/>
          <p:cNvSpPr txBox="1"/>
          <p:nvPr>
            <p:ph hasCustomPrompt="1" type="title"/>
          </p:nvPr>
        </p:nvSpPr>
        <p:spPr>
          <a:xfrm>
            <a:off x="4444625" y="1679100"/>
            <a:ext cx="3403800" cy="1108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/>
          <p:nvPr>
            <p:ph idx="1" type="subTitle"/>
          </p:nvPr>
        </p:nvSpPr>
        <p:spPr>
          <a:xfrm>
            <a:off x="4444625" y="2787300"/>
            <a:ext cx="34038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 flipH="1">
            <a:off x="333274" y="366800"/>
            <a:ext cx="3528900" cy="478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hasCustomPrompt="1" idx="2" type="title"/>
          </p:nvPr>
        </p:nvSpPr>
        <p:spPr>
          <a:xfrm>
            <a:off x="815225" y="1536008"/>
            <a:ext cx="7347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/>
          <p:nvPr>
            <p:ph hasCustomPrompt="1" idx="3" type="title"/>
          </p:nvPr>
        </p:nvSpPr>
        <p:spPr>
          <a:xfrm>
            <a:off x="815225" y="2946541"/>
            <a:ext cx="7347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/>
          <p:nvPr>
            <p:ph hasCustomPrompt="1" idx="4" type="title"/>
          </p:nvPr>
        </p:nvSpPr>
        <p:spPr>
          <a:xfrm>
            <a:off x="3514500" y="1536008"/>
            <a:ext cx="7347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/>
          <p:nvPr>
            <p:ph hasCustomPrompt="1" idx="5" type="title"/>
          </p:nvPr>
        </p:nvSpPr>
        <p:spPr>
          <a:xfrm>
            <a:off x="3514500" y="2946541"/>
            <a:ext cx="7347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/>
          <p:nvPr>
            <p:ph hasCustomPrompt="1" idx="6" type="title"/>
          </p:nvPr>
        </p:nvSpPr>
        <p:spPr>
          <a:xfrm>
            <a:off x="6213775" y="1536008"/>
            <a:ext cx="7347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7" type="title"/>
          </p:nvPr>
        </p:nvSpPr>
        <p:spPr>
          <a:xfrm>
            <a:off x="6213775" y="2946541"/>
            <a:ext cx="7347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/>
          <p:nvPr>
            <p:ph idx="1" type="subTitle"/>
          </p:nvPr>
        </p:nvSpPr>
        <p:spPr>
          <a:xfrm>
            <a:off x="719975" y="218250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8" type="subTitle"/>
          </p:nvPr>
        </p:nvSpPr>
        <p:spPr>
          <a:xfrm>
            <a:off x="3419250" y="218250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9" type="subTitle"/>
          </p:nvPr>
        </p:nvSpPr>
        <p:spPr>
          <a:xfrm>
            <a:off x="6118525" y="218250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3" type="subTitle"/>
          </p:nvPr>
        </p:nvSpPr>
        <p:spPr>
          <a:xfrm>
            <a:off x="719975" y="359305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4" type="subTitle"/>
          </p:nvPr>
        </p:nvSpPr>
        <p:spPr>
          <a:xfrm>
            <a:off x="3419250" y="359305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5" type="subTitle"/>
          </p:nvPr>
        </p:nvSpPr>
        <p:spPr>
          <a:xfrm>
            <a:off x="6118525" y="359305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88" name="Google Shape;88;p13"/>
          <p:cNvGrpSpPr/>
          <p:nvPr/>
        </p:nvGrpSpPr>
        <p:grpSpPr>
          <a:xfrm>
            <a:off x="-17547" y="372538"/>
            <a:ext cx="9179094" cy="4398425"/>
            <a:chOff x="-17547" y="372538"/>
            <a:chExt cx="9179094" cy="4398425"/>
          </a:xfrm>
        </p:grpSpPr>
        <p:cxnSp>
          <p:nvCxnSpPr>
            <p:cNvPr id="89" name="Google Shape;89;p13"/>
            <p:cNvCxnSpPr/>
            <p:nvPr/>
          </p:nvCxnSpPr>
          <p:spPr>
            <a:xfrm>
              <a:off x="-17547" y="372538"/>
              <a:ext cx="9174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-11553" y="4770963"/>
              <a:ext cx="9173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2376" y="445319"/>
            <a:ext cx="7708500" cy="576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3" name="Google Shape;93;p14"/>
          <p:cNvGrpSpPr/>
          <p:nvPr/>
        </p:nvGrpSpPr>
        <p:grpSpPr>
          <a:xfrm>
            <a:off x="329313" y="-30000"/>
            <a:ext cx="8489338" cy="5203500"/>
            <a:chOff x="329313" y="-30000"/>
            <a:chExt cx="8489338" cy="5203500"/>
          </a:xfrm>
        </p:grpSpPr>
        <p:cxnSp>
          <p:nvCxnSpPr>
            <p:cNvPr id="94" name="Google Shape;94;p14"/>
            <p:cNvCxnSpPr/>
            <p:nvPr/>
          </p:nvCxnSpPr>
          <p:spPr>
            <a:xfrm rot="5400000">
              <a:off x="-2272437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4"/>
            <p:cNvCxnSpPr/>
            <p:nvPr/>
          </p:nvCxnSpPr>
          <p:spPr>
            <a:xfrm rot="5400000">
              <a:off x="62169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701776" y="445325"/>
            <a:ext cx="1919100" cy="576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8" name="Google Shape;98;p15"/>
          <p:cNvGrpSpPr/>
          <p:nvPr/>
        </p:nvGrpSpPr>
        <p:grpSpPr>
          <a:xfrm>
            <a:off x="329313" y="-30000"/>
            <a:ext cx="8489338" cy="5203500"/>
            <a:chOff x="329313" y="-30000"/>
            <a:chExt cx="8489338" cy="5203500"/>
          </a:xfrm>
        </p:grpSpPr>
        <p:cxnSp>
          <p:nvCxnSpPr>
            <p:cNvPr id="99" name="Google Shape;99;p15"/>
            <p:cNvCxnSpPr/>
            <p:nvPr/>
          </p:nvCxnSpPr>
          <p:spPr>
            <a:xfrm rot="5400000">
              <a:off x="-2272437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5"/>
            <p:cNvCxnSpPr/>
            <p:nvPr/>
          </p:nvCxnSpPr>
          <p:spPr>
            <a:xfrm rot="5400000">
              <a:off x="62169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16"/>
          <p:cNvCxnSpPr/>
          <p:nvPr/>
        </p:nvCxnSpPr>
        <p:spPr>
          <a:xfrm>
            <a:off x="-13975" y="4770975"/>
            <a:ext cx="880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6"/>
          <p:cNvSpPr txBox="1"/>
          <p:nvPr>
            <p:ph type="title"/>
          </p:nvPr>
        </p:nvSpPr>
        <p:spPr>
          <a:xfrm>
            <a:off x="713225" y="2799113"/>
            <a:ext cx="38619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subTitle"/>
          </p:nvPr>
        </p:nvSpPr>
        <p:spPr>
          <a:xfrm>
            <a:off x="713225" y="3528200"/>
            <a:ext cx="38619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05" name="Google Shape;105;p16"/>
          <p:cNvSpPr/>
          <p:nvPr>
            <p:ph idx="2" type="pic"/>
          </p:nvPr>
        </p:nvSpPr>
        <p:spPr>
          <a:xfrm>
            <a:off x="329325" y="365760"/>
            <a:ext cx="4956600" cy="23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6"/>
          <p:cNvSpPr/>
          <p:nvPr>
            <p:ph idx="3" type="pic"/>
          </p:nvPr>
        </p:nvSpPr>
        <p:spPr>
          <a:xfrm>
            <a:off x="5285675" y="365760"/>
            <a:ext cx="3528900" cy="478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7"/>
          <p:cNvCxnSpPr/>
          <p:nvPr/>
        </p:nvCxnSpPr>
        <p:spPr>
          <a:xfrm>
            <a:off x="356400" y="372538"/>
            <a:ext cx="881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7"/>
          <p:cNvSpPr txBox="1"/>
          <p:nvPr>
            <p:ph type="title"/>
          </p:nvPr>
        </p:nvSpPr>
        <p:spPr>
          <a:xfrm>
            <a:off x="4110975" y="448050"/>
            <a:ext cx="40767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>
            <a:off x="4110972" y="1675890"/>
            <a:ext cx="40767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>
            <p:ph idx="2" type="pic"/>
          </p:nvPr>
        </p:nvSpPr>
        <p:spPr>
          <a:xfrm>
            <a:off x="3862175" y="2786075"/>
            <a:ext cx="4948500" cy="23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7"/>
          <p:cNvSpPr/>
          <p:nvPr>
            <p:ph idx="3" type="pic"/>
          </p:nvPr>
        </p:nvSpPr>
        <p:spPr>
          <a:xfrm flipH="1">
            <a:off x="333274" y="366800"/>
            <a:ext cx="3528900" cy="478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713250" y="445025"/>
            <a:ext cx="46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713250" y="1281538"/>
            <a:ext cx="7717500" cy="24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16" name="Google Shape;116;p18"/>
          <p:cNvGrpSpPr/>
          <p:nvPr/>
        </p:nvGrpSpPr>
        <p:grpSpPr>
          <a:xfrm>
            <a:off x="329313" y="-30000"/>
            <a:ext cx="8489338" cy="5203500"/>
            <a:chOff x="329313" y="-30000"/>
            <a:chExt cx="8489338" cy="5203500"/>
          </a:xfrm>
        </p:grpSpPr>
        <p:cxnSp>
          <p:nvCxnSpPr>
            <p:cNvPr id="117" name="Google Shape;117;p18"/>
            <p:cNvCxnSpPr/>
            <p:nvPr/>
          </p:nvCxnSpPr>
          <p:spPr>
            <a:xfrm rot="5400000">
              <a:off x="-2272437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8"/>
            <p:cNvCxnSpPr/>
            <p:nvPr/>
          </p:nvCxnSpPr>
          <p:spPr>
            <a:xfrm rot="5400000">
              <a:off x="62169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713250" y="445025"/>
            <a:ext cx="46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713250" y="1234451"/>
            <a:ext cx="77175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Char char="●"/>
              <a:defRPr/>
            </a:lvl1pPr>
            <a:lvl2pPr indent="-2984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DM Sans SemiBold"/>
              <a:buChar char="○"/>
              <a:defRPr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■"/>
              <a:defRPr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●"/>
              <a:defRPr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○"/>
              <a:defRPr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■"/>
              <a:defRPr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●"/>
              <a:defRPr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○"/>
              <a:defRPr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■"/>
              <a:defRPr/>
            </a:lvl9pPr>
          </a:lstStyle>
          <a:p/>
        </p:txBody>
      </p:sp>
      <p:grpSp>
        <p:nvGrpSpPr>
          <p:cNvPr id="122" name="Google Shape;122;p19"/>
          <p:cNvGrpSpPr/>
          <p:nvPr/>
        </p:nvGrpSpPr>
        <p:grpSpPr>
          <a:xfrm>
            <a:off x="-17547" y="372550"/>
            <a:ext cx="9179094" cy="4398425"/>
            <a:chOff x="-17547" y="372550"/>
            <a:chExt cx="9179094" cy="4398425"/>
          </a:xfrm>
        </p:grpSpPr>
        <p:cxnSp>
          <p:nvCxnSpPr>
            <p:cNvPr id="123" name="Google Shape;123;p19"/>
            <p:cNvCxnSpPr/>
            <p:nvPr/>
          </p:nvCxnSpPr>
          <p:spPr>
            <a:xfrm>
              <a:off x="-17547" y="372550"/>
              <a:ext cx="9174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9"/>
            <p:cNvCxnSpPr/>
            <p:nvPr/>
          </p:nvCxnSpPr>
          <p:spPr>
            <a:xfrm>
              <a:off x="-11553" y="4770975"/>
              <a:ext cx="9173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0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713250" y="445025"/>
            <a:ext cx="46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713250" y="1234450"/>
            <a:ext cx="7717500" cy="28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DM Sans SemiBold"/>
              <a:buChar char="●"/>
              <a:defRPr/>
            </a:lvl1pPr>
            <a:lvl2pPr indent="-29845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DM Sans SemiBold"/>
              <a:buChar char="○"/>
              <a:defRPr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■"/>
              <a:defRPr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●"/>
              <a:defRPr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○"/>
              <a:defRPr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■"/>
              <a:defRPr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●"/>
              <a:defRPr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○"/>
              <a:defRPr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M Sans SemiBold"/>
              <a:buChar char="■"/>
              <a:defRPr/>
            </a:lvl9pPr>
          </a:lstStyle>
          <a:p/>
        </p:txBody>
      </p:sp>
      <p:grpSp>
        <p:nvGrpSpPr>
          <p:cNvPr id="128" name="Google Shape;128;p20"/>
          <p:cNvGrpSpPr/>
          <p:nvPr/>
        </p:nvGrpSpPr>
        <p:grpSpPr>
          <a:xfrm>
            <a:off x="329313" y="-30000"/>
            <a:ext cx="8489338" cy="5203500"/>
            <a:chOff x="329313" y="-30000"/>
            <a:chExt cx="8489338" cy="5203500"/>
          </a:xfrm>
        </p:grpSpPr>
        <p:cxnSp>
          <p:nvCxnSpPr>
            <p:cNvPr id="129" name="Google Shape;129;p20"/>
            <p:cNvCxnSpPr/>
            <p:nvPr/>
          </p:nvCxnSpPr>
          <p:spPr>
            <a:xfrm rot="5400000">
              <a:off x="-2272437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20"/>
            <p:cNvCxnSpPr/>
            <p:nvPr/>
          </p:nvCxnSpPr>
          <p:spPr>
            <a:xfrm rot="5400000">
              <a:off x="62169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4800" y="372538"/>
            <a:ext cx="8791541" cy="4402838"/>
            <a:chOff x="-4800" y="372538"/>
            <a:chExt cx="8791541" cy="4402838"/>
          </a:xfrm>
        </p:grpSpPr>
        <p:cxnSp>
          <p:nvCxnSpPr>
            <p:cNvPr id="18" name="Google Shape;18;p3"/>
            <p:cNvCxnSpPr/>
            <p:nvPr/>
          </p:nvCxnSpPr>
          <p:spPr>
            <a:xfrm>
              <a:off x="-4800" y="372538"/>
              <a:ext cx="8787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3"/>
            <p:cNvCxnSpPr/>
            <p:nvPr/>
          </p:nvCxnSpPr>
          <p:spPr>
            <a:xfrm>
              <a:off x="941" y="4770963"/>
              <a:ext cx="8785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3"/>
            <p:cNvCxnSpPr/>
            <p:nvPr/>
          </p:nvCxnSpPr>
          <p:spPr>
            <a:xfrm>
              <a:off x="333275" y="377375"/>
              <a:ext cx="0" cy="439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14350" y="2648700"/>
            <a:ext cx="2662800" cy="9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2" type="title"/>
          </p:nvPr>
        </p:nvSpPr>
        <p:spPr>
          <a:xfrm>
            <a:off x="713225" y="1540500"/>
            <a:ext cx="1288800" cy="110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>
            <p:ph idx="3" type="pic"/>
          </p:nvPr>
        </p:nvSpPr>
        <p:spPr>
          <a:xfrm flipH="1">
            <a:off x="5285802" y="366800"/>
            <a:ext cx="3528900" cy="4781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3423150" y="1496525"/>
            <a:ext cx="500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2" type="subTitle"/>
          </p:nvPr>
        </p:nvSpPr>
        <p:spPr>
          <a:xfrm>
            <a:off x="3423150" y="2441513"/>
            <a:ext cx="500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3" type="subTitle"/>
          </p:nvPr>
        </p:nvSpPr>
        <p:spPr>
          <a:xfrm>
            <a:off x="3423150" y="3386513"/>
            <a:ext cx="500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4" type="subTitle"/>
          </p:nvPr>
        </p:nvSpPr>
        <p:spPr>
          <a:xfrm>
            <a:off x="716550" y="1619675"/>
            <a:ext cx="27066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5" type="subTitle"/>
          </p:nvPr>
        </p:nvSpPr>
        <p:spPr>
          <a:xfrm>
            <a:off x="716554" y="2564663"/>
            <a:ext cx="27066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6" type="subTitle"/>
          </p:nvPr>
        </p:nvSpPr>
        <p:spPr>
          <a:xfrm>
            <a:off x="716550" y="3509663"/>
            <a:ext cx="2704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139" name="Google Shape;139;p21"/>
          <p:cNvGrpSpPr/>
          <p:nvPr/>
        </p:nvGrpSpPr>
        <p:grpSpPr>
          <a:xfrm>
            <a:off x="-17547" y="372550"/>
            <a:ext cx="9179094" cy="4398425"/>
            <a:chOff x="-17547" y="372550"/>
            <a:chExt cx="9179094" cy="4398425"/>
          </a:xfrm>
        </p:grpSpPr>
        <p:cxnSp>
          <p:nvCxnSpPr>
            <p:cNvPr id="140" name="Google Shape;140;p21"/>
            <p:cNvCxnSpPr/>
            <p:nvPr/>
          </p:nvCxnSpPr>
          <p:spPr>
            <a:xfrm>
              <a:off x="-17547" y="372550"/>
              <a:ext cx="9174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21"/>
            <p:cNvCxnSpPr/>
            <p:nvPr/>
          </p:nvCxnSpPr>
          <p:spPr>
            <a:xfrm>
              <a:off x="-11553" y="4770975"/>
              <a:ext cx="9173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" type="subTitle"/>
          </p:nvPr>
        </p:nvSpPr>
        <p:spPr>
          <a:xfrm>
            <a:off x="1152409" y="1741546"/>
            <a:ext cx="3295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2" type="subTitle"/>
          </p:nvPr>
        </p:nvSpPr>
        <p:spPr>
          <a:xfrm>
            <a:off x="4695792" y="1741546"/>
            <a:ext cx="3295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3" type="subTitle"/>
          </p:nvPr>
        </p:nvSpPr>
        <p:spPr>
          <a:xfrm>
            <a:off x="1152409" y="3429811"/>
            <a:ext cx="3295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4" type="subTitle"/>
          </p:nvPr>
        </p:nvSpPr>
        <p:spPr>
          <a:xfrm>
            <a:off x="4695792" y="3429811"/>
            <a:ext cx="32913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5" type="subTitle"/>
          </p:nvPr>
        </p:nvSpPr>
        <p:spPr>
          <a:xfrm>
            <a:off x="1152408" y="1248938"/>
            <a:ext cx="3295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6" type="subTitle"/>
          </p:nvPr>
        </p:nvSpPr>
        <p:spPr>
          <a:xfrm>
            <a:off x="1152408" y="2937202"/>
            <a:ext cx="3295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7" type="subTitle"/>
          </p:nvPr>
        </p:nvSpPr>
        <p:spPr>
          <a:xfrm>
            <a:off x="4695761" y="1248938"/>
            <a:ext cx="3295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8" type="subTitle"/>
          </p:nvPr>
        </p:nvSpPr>
        <p:spPr>
          <a:xfrm>
            <a:off x="4695762" y="2937202"/>
            <a:ext cx="3291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grpSp>
        <p:nvGrpSpPr>
          <p:cNvPr id="152" name="Google Shape;152;p22"/>
          <p:cNvGrpSpPr/>
          <p:nvPr/>
        </p:nvGrpSpPr>
        <p:grpSpPr>
          <a:xfrm>
            <a:off x="-17547" y="372550"/>
            <a:ext cx="9179094" cy="4398425"/>
            <a:chOff x="-17547" y="372550"/>
            <a:chExt cx="9179094" cy="4398425"/>
          </a:xfrm>
        </p:grpSpPr>
        <p:cxnSp>
          <p:nvCxnSpPr>
            <p:cNvPr id="153" name="Google Shape;153;p22"/>
            <p:cNvCxnSpPr/>
            <p:nvPr/>
          </p:nvCxnSpPr>
          <p:spPr>
            <a:xfrm>
              <a:off x="-17547" y="372550"/>
              <a:ext cx="9174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22"/>
            <p:cNvCxnSpPr/>
            <p:nvPr/>
          </p:nvCxnSpPr>
          <p:spPr>
            <a:xfrm>
              <a:off x="-11553" y="4770975"/>
              <a:ext cx="9173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" type="subTitle"/>
          </p:nvPr>
        </p:nvSpPr>
        <p:spPr>
          <a:xfrm>
            <a:off x="713065" y="1808037"/>
            <a:ext cx="24693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23"/>
          <p:cNvSpPr txBox="1"/>
          <p:nvPr>
            <p:ph idx="2" type="subTitle"/>
          </p:nvPr>
        </p:nvSpPr>
        <p:spPr>
          <a:xfrm>
            <a:off x="3282140" y="1808042"/>
            <a:ext cx="25797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3" type="subTitle"/>
          </p:nvPr>
        </p:nvSpPr>
        <p:spPr>
          <a:xfrm>
            <a:off x="713065" y="3335414"/>
            <a:ext cx="24693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4" type="subTitle"/>
          </p:nvPr>
        </p:nvSpPr>
        <p:spPr>
          <a:xfrm>
            <a:off x="3282140" y="3335414"/>
            <a:ext cx="25797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5" type="subTitle"/>
          </p:nvPr>
        </p:nvSpPr>
        <p:spPr>
          <a:xfrm>
            <a:off x="5961617" y="1808038"/>
            <a:ext cx="24693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6" type="subTitle"/>
          </p:nvPr>
        </p:nvSpPr>
        <p:spPr>
          <a:xfrm>
            <a:off x="5961635" y="3335413"/>
            <a:ext cx="24693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7" type="subTitle"/>
          </p:nvPr>
        </p:nvSpPr>
        <p:spPr>
          <a:xfrm>
            <a:off x="713065" y="1315432"/>
            <a:ext cx="2469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8" type="subTitle"/>
          </p:nvPr>
        </p:nvSpPr>
        <p:spPr>
          <a:xfrm>
            <a:off x="3282141" y="1315432"/>
            <a:ext cx="2577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65" name="Google Shape;165;p23"/>
          <p:cNvSpPr txBox="1"/>
          <p:nvPr>
            <p:ph idx="9" type="subTitle"/>
          </p:nvPr>
        </p:nvSpPr>
        <p:spPr>
          <a:xfrm>
            <a:off x="5961620" y="1315432"/>
            <a:ext cx="24669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66" name="Google Shape;166;p23"/>
          <p:cNvSpPr txBox="1"/>
          <p:nvPr>
            <p:ph idx="13" type="subTitle"/>
          </p:nvPr>
        </p:nvSpPr>
        <p:spPr>
          <a:xfrm>
            <a:off x="713065" y="2842822"/>
            <a:ext cx="2469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14" type="subTitle"/>
          </p:nvPr>
        </p:nvSpPr>
        <p:spPr>
          <a:xfrm>
            <a:off x="3282141" y="2842818"/>
            <a:ext cx="2577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68" name="Google Shape;168;p23"/>
          <p:cNvSpPr txBox="1"/>
          <p:nvPr>
            <p:ph idx="15" type="subTitle"/>
          </p:nvPr>
        </p:nvSpPr>
        <p:spPr>
          <a:xfrm>
            <a:off x="5961620" y="2842812"/>
            <a:ext cx="2469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grpSp>
        <p:nvGrpSpPr>
          <p:cNvPr id="169" name="Google Shape;169;p23"/>
          <p:cNvGrpSpPr/>
          <p:nvPr/>
        </p:nvGrpSpPr>
        <p:grpSpPr>
          <a:xfrm>
            <a:off x="329313" y="-30000"/>
            <a:ext cx="8489338" cy="5203500"/>
            <a:chOff x="329313" y="-30000"/>
            <a:chExt cx="8489338" cy="5203500"/>
          </a:xfrm>
        </p:grpSpPr>
        <p:cxnSp>
          <p:nvCxnSpPr>
            <p:cNvPr id="170" name="Google Shape;170;p23"/>
            <p:cNvCxnSpPr/>
            <p:nvPr/>
          </p:nvCxnSpPr>
          <p:spPr>
            <a:xfrm rot="5400000">
              <a:off x="-2272437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23"/>
            <p:cNvCxnSpPr/>
            <p:nvPr/>
          </p:nvCxnSpPr>
          <p:spPr>
            <a:xfrm rot="5400000">
              <a:off x="62169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4"/>
          <p:cNvGrpSpPr/>
          <p:nvPr/>
        </p:nvGrpSpPr>
        <p:grpSpPr>
          <a:xfrm>
            <a:off x="-4800" y="372538"/>
            <a:ext cx="8791541" cy="4402838"/>
            <a:chOff x="-4800" y="372538"/>
            <a:chExt cx="8791541" cy="4402838"/>
          </a:xfrm>
        </p:grpSpPr>
        <p:cxnSp>
          <p:nvCxnSpPr>
            <p:cNvPr id="174" name="Google Shape;174;p24"/>
            <p:cNvCxnSpPr/>
            <p:nvPr/>
          </p:nvCxnSpPr>
          <p:spPr>
            <a:xfrm>
              <a:off x="-4800" y="372538"/>
              <a:ext cx="8787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4"/>
            <p:cNvCxnSpPr/>
            <p:nvPr/>
          </p:nvCxnSpPr>
          <p:spPr>
            <a:xfrm>
              <a:off x="941" y="4770963"/>
              <a:ext cx="8785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4"/>
            <p:cNvCxnSpPr/>
            <p:nvPr/>
          </p:nvCxnSpPr>
          <p:spPr>
            <a:xfrm>
              <a:off x="333275" y="377375"/>
              <a:ext cx="0" cy="439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7" name="Google Shape;177;p24"/>
          <p:cNvSpPr txBox="1"/>
          <p:nvPr>
            <p:ph type="title"/>
          </p:nvPr>
        </p:nvSpPr>
        <p:spPr>
          <a:xfrm>
            <a:off x="713259" y="539500"/>
            <a:ext cx="40203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1" type="subTitle"/>
          </p:nvPr>
        </p:nvSpPr>
        <p:spPr>
          <a:xfrm>
            <a:off x="713225" y="1656202"/>
            <a:ext cx="40203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79" name="Google Shape;179;p24"/>
          <p:cNvSpPr/>
          <p:nvPr>
            <p:ph idx="2" type="pic"/>
          </p:nvPr>
        </p:nvSpPr>
        <p:spPr>
          <a:xfrm flipH="1">
            <a:off x="5285675" y="365760"/>
            <a:ext cx="3528900" cy="4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4"/>
          <p:cNvSpPr txBox="1"/>
          <p:nvPr/>
        </p:nvSpPr>
        <p:spPr>
          <a:xfrm>
            <a:off x="713275" y="3566498"/>
            <a:ext cx="358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0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5"/>
          <p:cNvGrpSpPr/>
          <p:nvPr/>
        </p:nvGrpSpPr>
        <p:grpSpPr>
          <a:xfrm>
            <a:off x="329313" y="-30000"/>
            <a:ext cx="8489338" cy="5203500"/>
            <a:chOff x="329313" y="-30000"/>
            <a:chExt cx="8489338" cy="5203500"/>
          </a:xfrm>
        </p:grpSpPr>
        <p:cxnSp>
          <p:nvCxnSpPr>
            <p:cNvPr id="183" name="Google Shape;183;p25"/>
            <p:cNvCxnSpPr/>
            <p:nvPr/>
          </p:nvCxnSpPr>
          <p:spPr>
            <a:xfrm rot="5400000">
              <a:off x="-2272437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" name="Google Shape;184;p25"/>
            <p:cNvCxnSpPr/>
            <p:nvPr/>
          </p:nvCxnSpPr>
          <p:spPr>
            <a:xfrm rot="5400000">
              <a:off x="6216900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6"/>
          <p:cNvGrpSpPr/>
          <p:nvPr/>
        </p:nvGrpSpPr>
        <p:grpSpPr>
          <a:xfrm>
            <a:off x="-17547" y="372550"/>
            <a:ext cx="9179094" cy="4398425"/>
            <a:chOff x="-17547" y="372550"/>
            <a:chExt cx="9179094" cy="4398425"/>
          </a:xfrm>
        </p:grpSpPr>
        <p:cxnSp>
          <p:nvCxnSpPr>
            <p:cNvPr id="187" name="Google Shape;187;p26"/>
            <p:cNvCxnSpPr/>
            <p:nvPr/>
          </p:nvCxnSpPr>
          <p:spPr>
            <a:xfrm>
              <a:off x="-17547" y="372550"/>
              <a:ext cx="9174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26"/>
            <p:cNvCxnSpPr/>
            <p:nvPr/>
          </p:nvCxnSpPr>
          <p:spPr>
            <a:xfrm>
              <a:off x="-11553" y="4770975"/>
              <a:ext cx="9173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720000" y="1101025"/>
            <a:ext cx="7704000" cy="314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7" name="Google Shape;27;p4"/>
          <p:cNvGrpSpPr/>
          <p:nvPr/>
        </p:nvGrpSpPr>
        <p:grpSpPr>
          <a:xfrm>
            <a:off x="329313" y="-30000"/>
            <a:ext cx="8485375" cy="5203500"/>
            <a:chOff x="329313" y="-30000"/>
            <a:chExt cx="8485375" cy="5203500"/>
          </a:xfrm>
        </p:grpSpPr>
        <p:cxnSp>
          <p:nvCxnSpPr>
            <p:cNvPr id="28" name="Google Shape;28;p4"/>
            <p:cNvCxnSpPr/>
            <p:nvPr/>
          </p:nvCxnSpPr>
          <p:spPr>
            <a:xfrm rot="5400000">
              <a:off x="6212938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4"/>
            <p:cNvCxnSpPr/>
            <p:nvPr/>
          </p:nvCxnSpPr>
          <p:spPr>
            <a:xfrm rot="5400000">
              <a:off x="-2272437" y="2571750"/>
              <a:ext cx="5203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4629448" y="2410620"/>
            <a:ext cx="37197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subTitle"/>
          </p:nvPr>
        </p:nvSpPr>
        <p:spPr>
          <a:xfrm>
            <a:off x="794852" y="2410626"/>
            <a:ext cx="37197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3" type="subTitle"/>
          </p:nvPr>
        </p:nvSpPr>
        <p:spPr>
          <a:xfrm>
            <a:off x="794852" y="1918025"/>
            <a:ext cx="3719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4" type="subTitle"/>
          </p:nvPr>
        </p:nvSpPr>
        <p:spPr>
          <a:xfrm>
            <a:off x="4629448" y="1918025"/>
            <a:ext cx="3719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Display"/>
              <a:buNone/>
              <a:defRPr b="1" sz="24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grpSp>
        <p:nvGrpSpPr>
          <p:cNvPr id="36" name="Google Shape;36;p5"/>
          <p:cNvGrpSpPr/>
          <p:nvPr/>
        </p:nvGrpSpPr>
        <p:grpSpPr>
          <a:xfrm>
            <a:off x="-17547" y="372550"/>
            <a:ext cx="9179094" cy="4398425"/>
            <a:chOff x="-17547" y="372550"/>
            <a:chExt cx="9179094" cy="4398425"/>
          </a:xfrm>
        </p:grpSpPr>
        <p:cxnSp>
          <p:nvCxnSpPr>
            <p:cNvPr id="37" name="Google Shape;37;p5"/>
            <p:cNvCxnSpPr/>
            <p:nvPr/>
          </p:nvCxnSpPr>
          <p:spPr>
            <a:xfrm>
              <a:off x="-17547" y="372550"/>
              <a:ext cx="9174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Google Shape;38;p5"/>
            <p:cNvCxnSpPr/>
            <p:nvPr/>
          </p:nvCxnSpPr>
          <p:spPr>
            <a:xfrm>
              <a:off x="-11553" y="4770975"/>
              <a:ext cx="9173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1" name="Google Shape;41;p6"/>
          <p:cNvGrpSpPr/>
          <p:nvPr/>
        </p:nvGrpSpPr>
        <p:grpSpPr>
          <a:xfrm>
            <a:off x="-17547" y="372550"/>
            <a:ext cx="9179094" cy="4398425"/>
            <a:chOff x="-17547" y="372550"/>
            <a:chExt cx="9179094" cy="4398425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-17547" y="372550"/>
              <a:ext cx="9174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Google Shape;43;p6"/>
            <p:cNvCxnSpPr/>
            <p:nvPr/>
          </p:nvCxnSpPr>
          <p:spPr>
            <a:xfrm>
              <a:off x="-11553" y="4770975"/>
              <a:ext cx="9173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004050" y="448050"/>
            <a:ext cx="428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4004050" y="1511700"/>
            <a:ext cx="4284900" cy="26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7"/>
          <p:cNvSpPr/>
          <p:nvPr>
            <p:ph idx="2" type="pic"/>
          </p:nvPr>
        </p:nvSpPr>
        <p:spPr>
          <a:xfrm>
            <a:off x="333275" y="366800"/>
            <a:ext cx="3528900" cy="47811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" name="Google Shape;48;p7"/>
          <p:cNvCxnSpPr/>
          <p:nvPr/>
        </p:nvCxnSpPr>
        <p:spPr>
          <a:xfrm rot="5400000">
            <a:off x="6216900" y="2571750"/>
            <a:ext cx="5203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8"/>
          <p:cNvGrpSpPr/>
          <p:nvPr/>
        </p:nvGrpSpPr>
        <p:grpSpPr>
          <a:xfrm>
            <a:off x="-4800" y="372550"/>
            <a:ext cx="9182997" cy="4402825"/>
            <a:chOff x="-4800" y="372550"/>
            <a:chExt cx="9182997" cy="4402825"/>
          </a:xfrm>
        </p:grpSpPr>
        <p:cxnSp>
          <p:nvCxnSpPr>
            <p:cNvPr id="51" name="Google Shape;51;p8"/>
            <p:cNvCxnSpPr/>
            <p:nvPr/>
          </p:nvCxnSpPr>
          <p:spPr>
            <a:xfrm>
              <a:off x="-4800" y="372550"/>
              <a:ext cx="91788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Google Shape;52;p8"/>
            <p:cNvCxnSpPr/>
            <p:nvPr/>
          </p:nvCxnSpPr>
          <p:spPr>
            <a:xfrm>
              <a:off x="1197" y="4770975"/>
              <a:ext cx="917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8"/>
            <p:cNvCxnSpPr/>
            <p:nvPr/>
          </p:nvCxnSpPr>
          <p:spPr>
            <a:xfrm>
              <a:off x="333275" y="377375"/>
              <a:ext cx="0" cy="439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" name="Google Shape;54;p8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>
            <a:off x="-23300" y="372738"/>
            <a:ext cx="9187500" cy="4398000"/>
            <a:chOff x="-23300" y="372738"/>
            <a:chExt cx="9187500" cy="4398000"/>
          </a:xfrm>
        </p:grpSpPr>
        <p:cxnSp>
          <p:nvCxnSpPr>
            <p:cNvPr id="57" name="Google Shape;57;p9"/>
            <p:cNvCxnSpPr/>
            <p:nvPr/>
          </p:nvCxnSpPr>
          <p:spPr>
            <a:xfrm rot="10800000">
              <a:off x="-19100" y="374900"/>
              <a:ext cx="9183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9"/>
            <p:cNvCxnSpPr/>
            <p:nvPr/>
          </p:nvCxnSpPr>
          <p:spPr>
            <a:xfrm rot="10800000">
              <a:off x="-23300" y="4768750"/>
              <a:ext cx="918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9"/>
            <p:cNvCxnSpPr/>
            <p:nvPr/>
          </p:nvCxnSpPr>
          <p:spPr>
            <a:xfrm>
              <a:off x="8810691" y="372738"/>
              <a:ext cx="0" cy="439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" name="Google Shape;60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>
            <p:ph idx="2" type="pic"/>
          </p:nvPr>
        </p:nvSpPr>
        <p:spPr>
          <a:xfrm>
            <a:off x="0" y="-14875"/>
            <a:ext cx="9144000" cy="5158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713225" y="3495800"/>
            <a:ext cx="6778500" cy="1108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i.org/10.1038/s41588-024-01907-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ctrTitle"/>
          </p:nvPr>
        </p:nvSpPr>
        <p:spPr>
          <a:xfrm>
            <a:off x="860700" y="1847050"/>
            <a:ext cx="3964200" cy="22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“Widespread position-dependent transcriptional regulatory sequences in Plants”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AF6E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AF6E7"/>
                </a:solidFill>
              </a:rPr>
              <a:t>Authors: Yoav Voichek, Gabriela Hristova, Almudena Molla-Morales, Detlef Weigel &amp; MAgnus Nordborg </a:t>
            </a:r>
            <a:endParaRPr sz="1200">
              <a:solidFill>
                <a:srgbClr val="FAF6E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AF6E7"/>
                </a:solidFill>
              </a:rPr>
              <a:t>Published: 12 September 2024</a:t>
            </a:r>
            <a:endParaRPr sz="1200">
              <a:solidFill>
                <a:srgbClr val="FAF6E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sp>
        <p:nvSpPr>
          <p:cNvPr id="194" name="Google Shape;194;p27"/>
          <p:cNvSpPr txBox="1"/>
          <p:nvPr>
            <p:ph idx="1" type="subTitle"/>
          </p:nvPr>
        </p:nvSpPr>
        <p:spPr>
          <a:xfrm>
            <a:off x="704350" y="4216725"/>
            <a:ext cx="3876000" cy="43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Vivi Nguyen- </a:t>
            </a:r>
            <a:r>
              <a:rPr lang="en"/>
              <a:t>Bioinformatics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/>
          <p:nvPr>
            <p:ph type="title"/>
          </p:nvPr>
        </p:nvSpPr>
        <p:spPr>
          <a:xfrm>
            <a:off x="4004050" y="448050"/>
            <a:ext cx="428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Massively Parallel Reporter Assay (MPRA)</a:t>
            </a:r>
            <a:endParaRPr/>
          </a:p>
        </p:txBody>
      </p:sp>
      <p:sp>
        <p:nvSpPr>
          <p:cNvPr id="274" name="Google Shape;274;p36"/>
          <p:cNvSpPr txBox="1"/>
          <p:nvPr>
            <p:ph idx="1" type="subTitle"/>
          </p:nvPr>
        </p:nvSpPr>
        <p:spPr>
          <a:xfrm>
            <a:off x="4004050" y="1511700"/>
            <a:ext cx="4609200" cy="26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DM Serif Display"/>
              <a:buChar char="○"/>
            </a:pPr>
            <a:r>
              <a:rPr lang="en" sz="1500">
                <a:solidFill>
                  <a:schemeClr val="accent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Designed 12,000 160-bp DNA fragments from upstream and downstream regions of Arabidopsis transcription start sites (TSS).</a:t>
            </a:r>
            <a:endParaRPr sz="1500">
              <a:solidFill>
                <a:schemeClr val="accent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DM Serif Display"/>
              <a:buChar char="○"/>
            </a:pPr>
            <a:r>
              <a:rPr lang="en" sz="1500">
                <a:solidFill>
                  <a:schemeClr val="accent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Inserted fragments into reporter constructs with GFP genes for expression analysis.</a:t>
            </a:r>
            <a:endParaRPr sz="1500">
              <a:solidFill>
                <a:schemeClr val="accent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DM Serif Display"/>
              <a:buChar char="○"/>
            </a:pPr>
            <a:r>
              <a:rPr lang="en" sz="1500">
                <a:solidFill>
                  <a:schemeClr val="accent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Analyzed transcriptional activity using RNA sequencing across four plant species: Arabidopsis, tomato, maize, and Nicotiana benthamiana.</a:t>
            </a:r>
            <a:br>
              <a:rPr lang="en" sz="1500">
                <a:solidFill>
                  <a:schemeClr val="accent4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sz="1600">
              <a:solidFill>
                <a:schemeClr val="accent4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25" y="221863"/>
            <a:ext cx="2886750" cy="46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25" y="1098851"/>
            <a:ext cx="4929750" cy="35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5719900" y="1098850"/>
            <a:ext cx="3100200" cy="3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erif Display"/>
              <a:buChar char="●"/>
            </a:pPr>
            <a:r>
              <a:rPr lang="en" sz="1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 different GFP reporter </a:t>
            </a:r>
            <a:r>
              <a:rPr lang="en" sz="1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constructs</a:t>
            </a:r>
            <a:r>
              <a:rPr lang="en" sz="1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utilized</a:t>
            </a:r>
            <a:endParaRPr sz="1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erif Display"/>
              <a:buChar char="○"/>
            </a:pPr>
            <a:r>
              <a:rPr lang="en" sz="1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46-bp Cauliflower Mosaic Virus (CaMV) 35s minimal </a:t>
            </a:r>
            <a:r>
              <a:rPr lang="en" sz="1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promoter + short synthetic 5’UTR </a:t>
            </a:r>
            <a:endParaRPr sz="1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erif Display"/>
              <a:buChar char="○"/>
            </a:pPr>
            <a:r>
              <a:rPr lang="en" sz="1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700-bp Arabidopsis TRP1 including its 5’UTR</a:t>
            </a:r>
            <a:endParaRPr sz="1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erif Display"/>
              <a:buChar char="●"/>
            </a:pPr>
            <a:r>
              <a:rPr lang="en" sz="16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Study the effect of introns on gene expressions</a:t>
            </a:r>
            <a:endParaRPr sz="16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2" name="Google Shape;282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Continuation of MPRA..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>
            <p:ph type="title"/>
          </p:nvPr>
        </p:nvSpPr>
        <p:spPr>
          <a:xfrm>
            <a:off x="645450" y="1032900"/>
            <a:ext cx="46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*</a:t>
            </a:r>
            <a:r>
              <a:rPr lang="en" sz="1500"/>
              <a:t>Reproducibility</a:t>
            </a:r>
            <a:r>
              <a:rPr lang="en" sz="1500"/>
              <a:t> was made sure throughout 3-4 repeated experiments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38" y="1928200"/>
            <a:ext cx="7872775" cy="28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8"/>
          <p:cNvSpPr txBox="1"/>
          <p:nvPr>
            <p:ph idx="1" type="body"/>
          </p:nvPr>
        </p:nvSpPr>
        <p:spPr>
          <a:xfrm>
            <a:off x="742675" y="-7"/>
            <a:ext cx="5380500" cy="1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latin typeface="DM Serif Display"/>
                <a:ea typeface="DM Serif Display"/>
                <a:cs typeface="DM Serif Display"/>
                <a:sym typeface="DM Serif Display"/>
              </a:rPr>
              <a:t>Continuation of MPRA…</a:t>
            </a:r>
            <a:endParaRPr sz="25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>
            <p:ph type="title"/>
          </p:nvPr>
        </p:nvSpPr>
        <p:spPr>
          <a:xfrm>
            <a:off x="720000" y="7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/>
              <a:t>Role of </a:t>
            </a:r>
            <a:r>
              <a:rPr lang="en" sz="2800"/>
              <a:t>IUB Q10</a:t>
            </a:r>
            <a:r>
              <a:rPr lang="en" sz="2800"/>
              <a:t> Enhancers in Results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 txBox="1"/>
          <p:nvPr>
            <p:ph idx="1" type="subTitle"/>
          </p:nvPr>
        </p:nvSpPr>
        <p:spPr>
          <a:xfrm>
            <a:off x="720000" y="815050"/>
            <a:ext cx="47820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Intronic sequences from the UBQ10 gene. Used as control to confirm the position-dependent of the plant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852825" y="1506250"/>
            <a:ext cx="36216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Fragments derived from IUBQ10 introns enhanced transcription more effectively when placed downstream of the TSS (inside the intron of the GFP reporter gene).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❏"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These sequences were less effective when positioned upstream, supporting the idea that intronic enhancers in plants are position-dependent.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97" name="Google Shape;2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944" y="815050"/>
            <a:ext cx="2645206" cy="41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title"/>
          </p:nvPr>
        </p:nvSpPr>
        <p:spPr>
          <a:xfrm>
            <a:off x="920525" y="219450"/>
            <a:ext cx="673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Dependent Enhancer Activity</a:t>
            </a:r>
            <a:endParaRPr/>
          </a:p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720000" y="900500"/>
            <a:ext cx="7704000" cy="3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Enhancer fragments showed similar activity across species, promoters, and host cell introduction methods.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875" y="1398950"/>
            <a:ext cx="3668925" cy="35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>
            <p:ph type="title"/>
          </p:nvPr>
        </p:nvSpPr>
        <p:spPr>
          <a:xfrm>
            <a:off x="563975" y="445025"/>
            <a:ext cx="786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Impact of Original Genomic Location on Activity</a:t>
            </a:r>
            <a:endParaRPr sz="2800"/>
          </a:p>
        </p:txBody>
      </p:sp>
      <p:sp>
        <p:nvSpPr>
          <p:cNvPr id="310" name="Google Shape;310;p41"/>
          <p:cNvSpPr txBox="1"/>
          <p:nvPr>
            <p:ph idx="1" type="subTitle"/>
          </p:nvPr>
        </p:nvSpPr>
        <p:spPr>
          <a:xfrm>
            <a:off x="5863175" y="1460500"/>
            <a:ext cx="2762100" cy="31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In maize, fragments placed upstream often reduced reporter expression, regardless of their genomic origin.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❏"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Despite variations in absolute expression levels due to backbone or species, the relative activity of fragments at the same position was consistent across species.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1" name="Google Shape;3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75" y="1393200"/>
            <a:ext cx="5299200" cy="330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4559050" y="448050"/>
            <a:ext cx="403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 and Position Analysis</a:t>
            </a:r>
            <a:endParaRPr/>
          </a:p>
        </p:txBody>
      </p:sp>
      <p:sp>
        <p:nvSpPr>
          <p:cNvPr id="317" name="Google Shape;317;p42"/>
          <p:cNvSpPr txBox="1"/>
          <p:nvPr>
            <p:ph idx="1" type="subTitle"/>
          </p:nvPr>
        </p:nvSpPr>
        <p:spPr>
          <a:xfrm>
            <a:off x="4559150" y="1511700"/>
            <a:ext cx="3729900" cy="26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erif Display"/>
              <a:buChar char="○"/>
            </a:pPr>
            <a:r>
              <a:rPr lang="en" sz="1700">
                <a:solidFill>
                  <a:schemeClr val="accent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</a:t>
            </a:r>
            <a:r>
              <a:rPr lang="en" sz="1800">
                <a:solidFill>
                  <a:schemeClr val="accent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ystematic modification of fragments to assess transcriptional effects.</a:t>
            </a:r>
            <a:endParaRPr sz="1800">
              <a:solidFill>
                <a:schemeClr val="accent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DM Serif Display"/>
              <a:buChar char="○"/>
            </a:pPr>
            <a:r>
              <a:rPr lang="en" sz="1800">
                <a:solidFill>
                  <a:schemeClr val="accent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GATC motifs identified and studied for their role in enhancing transcription.</a:t>
            </a:r>
            <a:br>
              <a:rPr lang="en" sz="1800">
                <a:solidFill>
                  <a:schemeClr val="accent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sz="1900">
              <a:solidFill>
                <a:schemeClr val="accent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524350" y="448050"/>
            <a:ext cx="4034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Validation Techniques</a:t>
            </a:r>
            <a:endParaRPr sz="30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19" name="Google Shape;319;p42"/>
          <p:cNvSpPr txBox="1"/>
          <p:nvPr/>
        </p:nvSpPr>
        <p:spPr>
          <a:xfrm>
            <a:off x="524350" y="1241450"/>
            <a:ext cx="3924300" cy="21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erif Display"/>
              <a:buChar char="○"/>
            </a:pPr>
            <a:r>
              <a:rPr lang="en" sz="17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Compared transcription rates via mRNA synthesis assays.</a:t>
            </a:r>
            <a:endParaRPr sz="17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erif Display"/>
              <a:buChar char="○"/>
            </a:pPr>
            <a:r>
              <a:rPr lang="en" sz="17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Tested fragment effects across different promoters, species, and transformation methods.</a:t>
            </a:r>
            <a:br>
              <a:rPr lang="en" sz="17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sz="18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3"/>
          <p:cNvSpPr txBox="1"/>
          <p:nvPr>
            <p:ph type="title"/>
          </p:nvPr>
        </p:nvSpPr>
        <p:spPr>
          <a:xfrm>
            <a:off x="713250" y="445025"/>
            <a:ext cx="46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Introducing </a:t>
            </a:r>
            <a:r>
              <a:rPr lang="en" sz="3100"/>
              <a:t>GATC Motif</a:t>
            </a:r>
            <a:endParaRPr sz="3100"/>
          </a:p>
        </p:txBody>
      </p:sp>
      <p:sp>
        <p:nvSpPr>
          <p:cNvPr id="325" name="Google Shape;325;p43"/>
          <p:cNvSpPr txBox="1"/>
          <p:nvPr>
            <p:ph idx="1" type="body"/>
          </p:nvPr>
        </p:nvSpPr>
        <p:spPr>
          <a:xfrm>
            <a:off x="713250" y="1234451"/>
            <a:ext cx="77175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DM Serif Display"/>
              <a:buChar char="○"/>
            </a:pPr>
            <a:r>
              <a:rPr lang="en" sz="1900">
                <a:latin typeface="DM Serif Display"/>
                <a:ea typeface="DM Serif Display"/>
                <a:cs typeface="DM Serif Display"/>
                <a:sym typeface="DM Serif Display"/>
              </a:rPr>
              <a:t>GATC motif identified as a key regulatory element.</a:t>
            </a:r>
            <a:endParaRPr sz="19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DM Serif Display"/>
              <a:buAutoNum type="romanLcPeriod"/>
            </a:pPr>
            <a:r>
              <a:rPr lang="en" sz="1900">
                <a:latin typeface="DM Serif Display"/>
                <a:ea typeface="DM Serif Display"/>
                <a:cs typeface="DM Serif Display"/>
                <a:sym typeface="DM Serif Display"/>
              </a:rPr>
              <a:t>GATC is the core motif, often embedded in larger sequences (e.g., YVGATCBR, where Y = C/T, V = A/C/G, B = C/G/T, R = A/G).</a:t>
            </a:r>
            <a:endParaRPr sz="19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DM Serif Display"/>
              <a:buChar char="○"/>
            </a:pPr>
            <a:r>
              <a:rPr lang="en" sz="1900">
                <a:latin typeface="DM Serif Display"/>
                <a:ea typeface="DM Serif Display"/>
                <a:cs typeface="DM Serif Display"/>
                <a:sym typeface="DM Serif Display"/>
              </a:rPr>
              <a:t>Enhancers with GATC motifs downstream of the TSS increased gene expression in a dose-dependent manner.</a:t>
            </a:r>
            <a:endParaRPr sz="19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DM Serif Display"/>
              <a:buAutoNum type="romanLcPeriod"/>
            </a:pPr>
            <a:r>
              <a:rPr lang="en" sz="1900">
                <a:latin typeface="DM Serif Display"/>
                <a:ea typeface="DM Serif Display"/>
                <a:cs typeface="DM Serif Display"/>
                <a:sym typeface="DM Serif Display"/>
              </a:rPr>
              <a:t>The more GATC motifs present in a downstream region, the stronger the transcriptional enhancement.</a:t>
            </a:r>
            <a:br>
              <a:rPr lang="en" sz="1900"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sz="20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850" y="304275"/>
            <a:ext cx="3256877" cy="28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4"/>
          <p:cNvPicPr preferRelativeResize="0"/>
          <p:nvPr/>
        </p:nvPicPr>
        <p:blipFill rotWithShape="1">
          <a:blip r:embed="rId4">
            <a:alphaModFix/>
          </a:blip>
          <a:srcRect b="0" l="2326" r="3484" t="0"/>
          <a:stretch/>
        </p:blipFill>
        <p:spPr>
          <a:xfrm>
            <a:off x="3066850" y="3339578"/>
            <a:ext cx="3164150" cy="159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4"/>
          <p:cNvPicPr preferRelativeResize="0"/>
          <p:nvPr/>
        </p:nvPicPr>
        <p:blipFill rotWithShape="1">
          <a:blip r:embed="rId5">
            <a:alphaModFix/>
          </a:blip>
          <a:srcRect b="0" l="4479" r="0" t="0"/>
          <a:stretch/>
        </p:blipFill>
        <p:spPr>
          <a:xfrm>
            <a:off x="6405825" y="304275"/>
            <a:ext cx="2347400" cy="45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4"/>
          <p:cNvSpPr txBox="1"/>
          <p:nvPr/>
        </p:nvSpPr>
        <p:spPr>
          <a:xfrm>
            <a:off x="-129875" y="766625"/>
            <a:ext cx="29415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More 6-mers were associated with promoting expression than repressing it when located downstream of the TSS.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These 6-mers likely represent binding sites for TFs that regulate transcription in downstream regions.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/>
          <p:nvPr>
            <p:ph type="title"/>
          </p:nvPr>
        </p:nvSpPr>
        <p:spPr>
          <a:xfrm>
            <a:off x="4262525" y="457775"/>
            <a:ext cx="428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GATC Motif Effects</a:t>
            </a:r>
            <a:endParaRPr/>
          </a:p>
        </p:txBody>
      </p:sp>
      <p:sp>
        <p:nvSpPr>
          <p:cNvPr id="339" name="Google Shape;339;p45"/>
          <p:cNvSpPr txBox="1"/>
          <p:nvPr>
            <p:ph idx="1" type="subTitle"/>
          </p:nvPr>
        </p:nvSpPr>
        <p:spPr>
          <a:xfrm>
            <a:off x="4441775" y="1162950"/>
            <a:ext cx="3926400" cy="28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Arial"/>
              <a:buChar char="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Synthesized 18,000 additional oligonucleotides, each a variant of fragments from the initial pool, and inserted them downstream of the TSS in two backbones.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❏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Deleted, shuffled, or mutated the core GATC sequence to GATA.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25" y="591450"/>
            <a:ext cx="3737925" cy="426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2250450" y="521775"/>
            <a:ext cx="41862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-Purpose-</a:t>
            </a:r>
            <a:endParaRPr sz="3300"/>
          </a:p>
        </p:txBody>
      </p:sp>
      <p:sp>
        <p:nvSpPr>
          <p:cNvPr id="200" name="Google Shape;200;p28"/>
          <p:cNvSpPr txBox="1"/>
          <p:nvPr>
            <p:ph idx="1" type="subTitle"/>
          </p:nvPr>
        </p:nvSpPr>
        <p:spPr>
          <a:xfrm>
            <a:off x="880950" y="1606525"/>
            <a:ext cx="7452000" cy="24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This research investigates these position-dependent enhancers, focusing specifically on the sequences downstream of the TSS, and explores how they influence gene expression across multiple plant species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As well as grasping properties of cis-regulatory sequences in plants, using massively parallel reporter assays (MPRAs) to map the roles of these sequences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75" y="504825"/>
            <a:ext cx="2991575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0875" y="504825"/>
            <a:ext cx="4509750" cy="30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6"/>
          <p:cNvSpPr txBox="1"/>
          <p:nvPr/>
        </p:nvSpPr>
        <p:spPr>
          <a:xfrm>
            <a:off x="3514600" y="3427800"/>
            <a:ext cx="47268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❏"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Focused on 841 fragments containing a GATC motif.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Char char="❏"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Removing or altering the GATC motif caused an average 50% reduction in gene expression, irrespective of mutation type.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50" y="606575"/>
            <a:ext cx="5142750" cy="31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7"/>
          <p:cNvSpPr txBox="1"/>
          <p:nvPr>
            <p:ph type="title"/>
          </p:nvPr>
        </p:nvSpPr>
        <p:spPr>
          <a:xfrm>
            <a:off x="573488" y="39354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Altering the core 4 bp of the GATC motif consistently decreased activity, emphasizing strict sequence constraints.</a:t>
            </a:r>
            <a:endParaRPr sz="3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6256200" y="606575"/>
            <a:ext cx="27123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Deep Mutational Scan</a:t>
            </a:r>
            <a:endParaRPr sz="2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Conducted deep mutational scans on 13 downstream-derived fragments, generating 736 derivatives per fragment by: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AutoNum type="arabicPeriod"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Deleting sets of ten consecutive base pairs.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AutoNum type="arabicPeriod"/>
            </a:pPr>
            <a:r>
              <a:rPr lang="en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Mutating each nucleotide to its three alternatives or deleting it.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>
            <p:ph type="title"/>
          </p:nvPr>
        </p:nvSpPr>
        <p:spPr>
          <a:xfrm>
            <a:off x="597475" y="552300"/>
            <a:ext cx="3286800" cy="18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Testing GATC Sufficiency</a:t>
            </a:r>
            <a:endParaRPr sz="1600"/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❏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Selected 221 fragments (166 downstream-derived, 55 upstream-derived) and </a:t>
            </a:r>
            <a:r>
              <a:rPr lang="en" sz="1200" u="sng">
                <a:latin typeface="Raleway"/>
                <a:ea typeface="Raleway"/>
                <a:cs typeface="Raleway"/>
                <a:sym typeface="Raleway"/>
              </a:rPr>
              <a:t>incrementally added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 1–8 GATC motifs.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"/>
              <a:buChar char="❏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Expression increased with each added GATC motif, even in upstream-derived fragments.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360" name="Google Shape;360;p48"/>
          <p:cNvSpPr txBox="1"/>
          <p:nvPr/>
        </p:nvSpPr>
        <p:spPr>
          <a:xfrm>
            <a:off x="597475" y="2798250"/>
            <a:ext cx="3366300" cy="16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Observations</a:t>
            </a:r>
            <a:endParaRPr sz="17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❏"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97% of fragments enhanced expression when at least 4 GATC motifs were added.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❏"/>
            </a:pPr>
            <a:r>
              <a:rPr lang="en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Highly active fragments saturated after one addition, while low-activity fragments remained unsaturated even after eight.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1" name="Google Shape;3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775" y="535400"/>
            <a:ext cx="4927576" cy="40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/>
          <p:nvPr>
            <p:ph type="title"/>
          </p:nvPr>
        </p:nvSpPr>
        <p:spPr>
          <a:xfrm>
            <a:off x="1979700" y="384975"/>
            <a:ext cx="5184600" cy="6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Natural Variation Analysis</a:t>
            </a:r>
            <a:endParaRPr sz="2800"/>
          </a:p>
        </p:txBody>
      </p:sp>
      <p:pic>
        <p:nvPicPr>
          <p:cNvPr id="367" name="Google Shape;36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25" y="1121475"/>
            <a:ext cx="5933825" cy="300203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9"/>
          <p:cNvSpPr txBox="1"/>
          <p:nvPr/>
        </p:nvSpPr>
        <p:spPr>
          <a:xfrm>
            <a:off x="6185650" y="1119150"/>
            <a:ext cx="27231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❏"/>
            </a:pPr>
            <a:r>
              <a:rPr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GATC motifs downstream of the TSS, particularly within 500 bp, correlated with higher gene expression.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❏"/>
            </a:pPr>
            <a:r>
              <a:rPr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Consistent with synthetic MPRA results, highlighting the motif's role in transcriptional enhancement.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GATC Motifs Transcription Across Tissues</a:t>
            </a:r>
            <a:endParaRPr/>
          </a:p>
        </p:txBody>
      </p:sp>
      <p:pic>
        <p:nvPicPr>
          <p:cNvPr id="374" name="Google Shape;37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575" y="1552725"/>
            <a:ext cx="3790325" cy="26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0"/>
          <p:cNvSpPr txBox="1"/>
          <p:nvPr/>
        </p:nvSpPr>
        <p:spPr>
          <a:xfrm>
            <a:off x="720000" y="2035875"/>
            <a:ext cx="33402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erif Display"/>
              <a:buChar char="❏"/>
            </a:pPr>
            <a:r>
              <a:rPr lang="en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GATC motif activity </a:t>
            </a:r>
            <a:r>
              <a:rPr lang="en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fluctuate</a:t>
            </a:r>
            <a:r>
              <a:rPr lang="en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threefold across tissues and stages</a:t>
            </a:r>
            <a:endParaRPr sz="1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erif Display"/>
              <a:buChar char="❏"/>
            </a:pPr>
            <a:r>
              <a:rPr lang="en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Lowest effects  was seen in  seed </a:t>
            </a:r>
            <a:r>
              <a:rPr lang="en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developmental</a:t>
            </a:r>
            <a:r>
              <a:rPr lang="en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stages</a:t>
            </a:r>
            <a:endParaRPr sz="1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erif Display"/>
              <a:buChar char="❏"/>
            </a:pPr>
            <a:r>
              <a:rPr lang="en" sz="1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Strongest effects observed in roots , in the meristem zone</a:t>
            </a:r>
            <a:endParaRPr sz="15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76" name="Google Shape;376;p50"/>
          <p:cNvSpPr txBox="1"/>
          <p:nvPr/>
        </p:nvSpPr>
        <p:spPr>
          <a:xfrm>
            <a:off x="880450" y="1106900"/>
            <a:ext cx="34317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Findings moved from leaf cells to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GATC’s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impact on other tissues &amp; stages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750" y="526663"/>
            <a:ext cx="4831900" cy="39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GATC with Vascular Plants</a:t>
            </a:r>
            <a:endParaRPr/>
          </a:p>
        </p:txBody>
      </p:sp>
      <p:pic>
        <p:nvPicPr>
          <p:cNvPr id="387" name="Google Shape;38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475" y="1243400"/>
            <a:ext cx="6022026" cy="31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from this Study </a:t>
            </a:r>
            <a:endParaRPr/>
          </a:p>
        </p:txBody>
      </p:sp>
      <p:sp>
        <p:nvSpPr>
          <p:cNvPr id="393" name="Google Shape;393;p53"/>
          <p:cNvSpPr txBox="1"/>
          <p:nvPr>
            <p:ph idx="2" type="title"/>
          </p:nvPr>
        </p:nvSpPr>
        <p:spPr>
          <a:xfrm>
            <a:off x="815225" y="1536008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94" name="Google Shape;394;p53"/>
          <p:cNvSpPr txBox="1"/>
          <p:nvPr>
            <p:ph idx="3" type="title"/>
          </p:nvPr>
        </p:nvSpPr>
        <p:spPr>
          <a:xfrm>
            <a:off x="815225" y="2946541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95" name="Google Shape;395;p53"/>
          <p:cNvSpPr txBox="1"/>
          <p:nvPr>
            <p:ph idx="4" type="title"/>
          </p:nvPr>
        </p:nvSpPr>
        <p:spPr>
          <a:xfrm>
            <a:off x="3514500" y="1536008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96" name="Google Shape;396;p53"/>
          <p:cNvSpPr txBox="1"/>
          <p:nvPr>
            <p:ph idx="5" type="title"/>
          </p:nvPr>
        </p:nvSpPr>
        <p:spPr>
          <a:xfrm>
            <a:off x="3514500" y="2946541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5</a:t>
            </a:r>
            <a:endParaRPr/>
          </a:p>
        </p:txBody>
      </p:sp>
      <p:sp>
        <p:nvSpPr>
          <p:cNvPr id="397" name="Google Shape;397;p53"/>
          <p:cNvSpPr txBox="1"/>
          <p:nvPr>
            <p:ph idx="6" type="title"/>
          </p:nvPr>
        </p:nvSpPr>
        <p:spPr>
          <a:xfrm>
            <a:off x="6213775" y="1536008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3</a:t>
            </a:r>
            <a:endParaRPr/>
          </a:p>
        </p:txBody>
      </p:sp>
      <p:sp>
        <p:nvSpPr>
          <p:cNvPr id="398" name="Google Shape;398;p53"/>
          <p:cNvSpPr txBox="1"/>
          <p:nvPr>
            <p:ph idx="1" type="subTitle"/>
          </p:nvPr>
        </p:nvSpPr>
        <p:spPr>
          <a:xfrm>
            <a:off x="502475" y="2182500"/>
            <a:ext cx="26907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Primarily leaf cells, limited on tissues &amp; stages</a:t>
            </a:r>
            <a:endParaRPr sz="1600"/>
          </a:p>
        </p:txBody>
      </p:sp>
      <p:sp>
        <p:nvSpPr>
          <p:cNvPr id="399" name="Google Shape;399;p53"/>
          <p:cNvSpPr txBox="1"/>
          <p:nvPr>
            <p:ph idx="8" type="subTitle"/>
          </p:nvPr>
        </p:nvSpPr>
        <p:spPr>
          <a:xfrm>
            <a:off x="3419250" y="218250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TSS still remain unclear</a:t>
            </a:r>
            <a:endParaRPr sz="1700"/>
          </a:p>
        </p:txBody>
      </p:sp>
      <p:sp>
        <p:nvSpPr>
          <p:cNvPr id="400" name="Google Shape;400;p53"/>
          <p:cNvSpPr txBox="1"/>
          <p:nvPr>
            <p:ph idx="9" type="subTitle"/>
          </p:nvPr>
        </p:nvSpPr>
        <p:spPr>
          <a:xfrm>
            <a:off x="6118525" y="218250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Plant-specific genome packing</a:t>
            </a:r>
            <a:endParaRPr sz="1500"/>
          </a:p>
        </p:txBody>
      </p:sp>
      <p:sp>
        <p:nvSpPr>
          <p:cNvPr id="401" name="Google Shape;401;p53"/>
          <p:cNvSpPr txBox="1"/>
          <p:nvPr>
            <p:ph idx="13" type="subTitle"/>
          </p:nvPr>
        </p:nvSpPr>
        <p:spPr>
          <a:xfrm>
            <a:off x="719975" y="359305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Non-GATC sequences</a:t>
            </a:r>
            <a:endParaRPr sz="1800"/>
          </a:p>
        </p:txBody>
      </p:sp>
      <p:sp>
        <p:nvSpPr>
          <p:cNvPr id="402" name="Google Shape;402;p53"/>
          <p:cNvSpPr txBox="1"/>
          <p:nvPr>
            <p:ph idx="14" type="subTitle"/>
          </p:nvPr>
        </p:nvSpPr>
        <p:spPr>
          <a:xfrm>
            <a:off x="3419250" y="3593050"/>
            <a:ext cx="25230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Vascular  (fern) vs Nonvascular (mosses)  Plants </a:t>
            </a:r>
            <a:endParaRPr sz="1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      -Future Outlook on this Research-</a:t>
            </a:r>
            <a:endParaRPr sz="3100"/>
          </a:p>
        </p:txBody>
      </p:sp>
      <p:sp>
        <p:nvSpPr>
          <p:cNvPr id="408" name="Google Shape;408;p54"/>
          <p:cNvSpPr txBox="1"/>
          <p:nvPr/>
        </p:nvSpPr>
        <p:spPr>
          <a:xfrm>
            <a:off x="510275" y="1156600"/>
            <a:ext cx="50346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9" name="Google Shape;409;p54"/>
          <p:cNvSpPr txBox="1"/>
          <p:nvPr>
            <p:ph idx="1" type="subTitle"/>
          </p:nvPr>
        </p:nvSpPr>
        <p:spPr>
          <a:xfrm>
            <a:off x="1152409" y="1741546"/>
            <a:ext cx="3295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We can explore more how downstream regulatory mechanisms and motifs like GATC evolved across plant lineages</a:t>
            </a:r>
            <a:endParaRPr sz="1500"/>
          </a:p>
        </p:txBody>
      </p:sp>
      <p:sp>
        <p:nvSpPr>
          <p:cNvPr id="410" name="Google Shape;410;p54"/>
          <p:cNvSpPr txBox="1"/>
          <p:nvPr>
            <p:ph idx="2" type="subTitle"/>
          </p:nvPr>
        </p:nvSpPr>
        <p:spPr>
          <a:xfrm>
            <a:off x="4695792" y="1741546"/>
            <a:ext cx="3295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Investigate how plant-specific genome </a:t>
            </a:r>
            <a:r>
              <a:rPr lang="en" sz="1600"/>
              <a:t>architecture</a:t>
            </a:r>
            <a:r>
              <a:rPr lang="en" sz="1600"/>
              <a:t> influences regulatory element function near the TSS</a:t>
            </a:r>
            <a:endParaRPr sz="1600"/>
          </a:p>
        </p:txBody>
      </p:sp>
      <p:sp>
        <p:nvSpPr>
          <p:cNvPr id="411" name="Google Shape;411;p54"/>
          <p:cNvSpPr txBox="1"/>
          <p:nvPr>
            <p:ph idx="3" type="subTitle"/>
          </p:nvPr>
        </p:nvSpPr>
        <p:spPr>
          <a:xfrm>
            <a:off x="1152409" y="3429811"/>
            <a:ext cx="3295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Utilize GATC motif insights for crop improvement by </a:t>
            </a:r>
            <a:r>
              <a:rPr lang="en" sz="1600"/>
              <a:t>engineering</a:t>
            </a:r>
            <a:r>
              <a:rPr lang="en" sz="1600"/>
              <a:t> gene expression patterns in agricultural species</a:t>
            </a:r>
            <a:endParaRPr sz="1600"/>
          </a:p>
        </p:txBody>
      </p:sp>
      <p:sp>
        <p:nvSpPr>
          <p:cNvPr id="412" name="Google Shape;412;p54"/>
          <p:cNvSpPr txBox="1"/>
          <p:nvPr>
            <p:ph idx="4" type="subTitle"/>
          </p:nvPr>
        </p:nvSpPr>
        <p:spPr>
          <a:xfrm>
            <a:off x="4695792" y="3429811"/>
            <a:ext cx="32913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Determine the precise roles of GATC motifs in different tissues and environmental conditions</a:t>
            </a:r>
            <a:endParaRPr sz="1700"/>
          </a:p>
        </p:txBody>
      </p:sp>
      <p:sp>
        <p:nvSpPr>
          <p:cNvPr id="413" name="Google Shape;413;p54"/>
          <p:cNvSpPr txBox="1"/>
          <p:nvPr>
            <p:ph idx="5" type="subTitle"/>
          </p:nvPr>
        </p:nvSpPr>
        <p:spPr>
          <a:xfrm>
            <a:off x="1152408" y="1248938"/>
            <a:ext cx="3295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Evolutionary Insights</a:t>
            </a:r>
            <a:endParaRPr/>
          </a:p>
        </p:txBody>
      </p:sp>
      <p:sp>
        <p:nvSpPr>
          <p:cNvPr id="414" name="Google Shape;414;p54"/>
          <p:cNvSpPr txBox="1"/>
          <p:nvPr>
            <p:ph idx="6" type="subTitle"/>
          </p:nvPr>
        </p:nvSpPr>
        <p:spPr>
          <a:xfrm>
            <a:off x="1152408" y="2937202"/>
            <a:ext cx="3295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Broader Applications</a:t>
            </a:r>
            <a:endParaRPr/>
          </a:p>
        </p:txBody>
      </p:sp>
      <p:sp>
        <p:nvSpPr>
          <p:cNvPr id="415" name="Google Shape;415;p54"/>
          <p:cNvSpPr txBox="1"/>
          <p:nvPr>
            <p:ph idx="7" type="subTitle"/>
          </p:nvPr>
        </p:nvSpPr>
        <p:spPr>
          <a:xfrm>
            <a:off x="4695761" y="1248938"/>
            <a:ext cx="3295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Mechanistic Studies</a:t>
            </a:r>
            <a:endParaRPr/>
          </a:p>
        </p:txBody>
      </p:sp>
      <p:sp>
        <p:nvSpPr>
          <p:cNvPr id="416" name="Google Shape;416;p54"/>
          <p:cNvSpPr txBox="1"/>
          <p:nvPr>
            <p:ph idx="8" type="subTitle"/>
          </p:nvPr>
        </p:nvSpPr>
        <p:spPr>
          <a:xfrm>
            <a:off x="4695762" y="2937202"/>
            <a:ext cx="32913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Unanswered Questions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/>
          <p:nvPr/>
        </p:nvSpPr>
        <p:spPr>
          <a:xfrm>
            <a:off x="1892775" y="1135700"/>
            <a:ext cx="48846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Thank You :) </a:t>
            </a:r>
            <a:endParaRPr sz="2400">
              <a:solidFill>
                <a:schemeClr val="dk1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rPr>
              <a:t>REferences-_</a:t>
            </a:r>
            <a:endParaRPr sz="2400">
              <a:solidFill>
                <a:schemeClr val="dk1"/>
              </a:solidFill>
              <a:latin typeface="Cinzel Decorative"/>
              <a:ea typeface="Cinzel Decorative"/>
              <a:cs typeface="Cinzel Decorative"/>
              <a:sym typeface="Cinzel Decorativ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1.Voichek, Y., Hristova, G., Mollá-Morales, A. </a:t>
            </a:r>
            <a:r>
              <a:rPr i="1" lang="en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et al.</a:t>
            </a:r>
            <a:r>
              <a:rPr lang="en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Widespread position-dependent transcriptional regulatory sequences in plants. </a:t>
            </a:r>
            <a:r>
              <a:rPr i="1" lang="en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Nat Genet</a:t>
            </a:r>
            <a:r>
              <a:rPr lang="en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56, 2238–2246 (2024). </a:t>
            </a:r>
            <a:r>
              <a:rPr lang="en" sz="1100" u="sng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https://doi.org/10.1038/s41588-024-01907-3</a:t>
            </a:r>
            <a:endParaRPr sz="1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Gallegos, J. E. &amp; Rose, A. B. An intron-derived motif strongly increases gene expression from transcribed sequences through a splicing independent mechanism in Arabidopsis thaliana. Sci. Rep. 9, 13777 (2019).</a:t>
            </a:r>
            <a:endParaRPr sz="1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Points of this Study</a:t>
            </a:r>
            <a:endParaRPr/>
          </a:p>
        </p:txBody>
      </p:sp>
      <p:sp>
        <p:nvSpPr>
          <p:cNvPr id="206" name="Google Shape;206;p29"/>
          <p:cNvSpPr txBox="1"/>
          <p:nvPr>
            <p:ph idx="2" type="title"/>
          </p:nvPr>
        </p:nvSpPr>
        <p:spPr>
          <a:xfrm>
            <a:off x="815225" y="1536008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7" name="Google Shape;207;p29"/>
          <p:cNvSpPr txBox="1"/>
          <p:nvPr>
            <p:ph idx="3" type="title"/>
          </p:nvPr>
        </p:nvSpPr>
        <p:spPr>
          <a:xfrm>
            <a:off x="815225" y="2946541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08" name="Google Shape;208;p29"/>
          <p:cNvSpPr txBox="1"/>
          <p:nvPr>
            <p:ph idx="4" type="title"/>
          </p:nvPr>
        </p:nvSpPr>
        <p:spPr>
          <a:xfrm>
            <a:off x="3514500" y="1536008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9" name="Google Shape;209;p29"/>
          <p:cNvSpPr txBox="1"/>
          <p:nvPr>
            <p:ph idx="5" type="title"/>
          </p:nvPr>
        </p:nvSpPr>
        <p:spPr>
          <a:xfrm>
            <a:off x="3514500" y="2946541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0" name="Google Shape;210;p29"/>
          <p:cNvSpPr txBox="1"/>
          <p:nvPr>
            <p:ph idx="6" type="title"/>
          </p:nvPr>
        </p:nvSpPr>
        <p:spPr>
          <a:xfrm>
            <a:off x="6213775" y="1536008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1" name="Google Shape;211;p29"/>
          <p:cNvSpPr txBox="1"/>
          <p:nvPr>
            <p:ph idx="7" type="title"/>
          </p:nvPr>
        </p:nvSpPr>
        <p:spPr>
          <a:xfrm>
            <a:off x="6213775" y="2946541"/>
            <a:ext cx="7347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12" name="Google Shape;212;p29"/>
          <p:cNvSpPr txBox="1"/>
          <p:nvPr>
            <p:ph idx="1" type="subTitle"/>
          </p:nvPr>
        </p:nvSpPr>
        <p:spPr>
          <a:xfrm>
            <a:off x="5600975" y="218250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Plant Enhancers are Position-Dependent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9"/>
          <p:cNvSpPr txBox="1"/>
          <p:nvPr>
            <p:ph idx="8" type="subTitle"/>
          </p:nvPr>
        </p:nvSpPr>
        <p:spPr>
          <a:xfrm>
            <a:off x="3419250" y="218250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GATC Motif as Key Regulatory Player</a:t>
            </a:r>
            <a:endParaRPr sz="1700"/>
          </a:p>
        </p:txBody>
      </p:sp>
      <p:sp>
        <p:nvSpPr>
          <p:cNvPr id="214" name="Google Shape;214;p29"/>
          <p:cNvSpPr txBox="1"/>
          <p:nvPr>
            <p:ph idx="9" type="subTitle"/>
          </p:nvPr>
        </p:nvSpPr>
        <p:spPr>
          <a:xfrm>
            <a:off x="415150" y="3728775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Cross- Species Consistency</a:t>
            </a:r>
            <a:endParaRPr sz="1700"/>
          </a:p>
        </p:txBody>
      </p:sp>
      <p:sp>
        <p:nvSpPr>
          <p:cNvPr id="215" name="Google Shape;215;p29"/>
          <p:cNvSpPr txBox="1"/>
          <p:nvPr>
            <p:ph idx="13" type="subTitle"/>
          </p:nvPr>
        </p:nvSpPr>
        <p:spPr>
          <a:xfrm>
            <a:off x="3120725" y="3778925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Regulation Downstream of the TSS</a:t>
            </a:r>
            <a:endParaRPr sz="1600"/>
          </a:p>
        </p:txBody>
      </p:sp>
      <p:sp>
        <p:nvSpPr>
          <p:cNvPr id="216" name="Google Shape;216;p29"/>
          <p:cNvSpPr txBox="1"/>
          <p:nvPr>
            <p:ph idx="14" type="subTitle"/>
          </p:nvPr>
        </p:nvSpPr>
        <p:spPr>
          <a:xfrm>
            <a:off x="573375" y="2318225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Intro to eQTL </a:t>
            </a:r>
            <a:endParaRPr/>
          </a:p>
        </p:txBody>
      </p:sp>
      <p:sp>
        <p:nvSpPr>
          <p:cNvPr id="217" name="Google Shape;217;p29"/>
          <p:cNvSpPr txBox="1"/>
          <p:nvPr>
            <p:ph idx="15" type="subTitle"/>
          </p:nvPr>
        </p:nvSpPr>
        <p:spPr>
          <a:xfrm>
            <a:off x="6118525" y="3593050"/>
            <a:ext cx="23055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Outlook &amp; Limitations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eQTL</a:t>
            </a:r>
            <a:endParaRPr/>
          </a:p>
        </p:txBody>
      </p:sp>
      <p:sp>
        <p:nvSpPr>
          <p:cNvPr id="223" name="Google Shape;223;p30"/>
          <p:cNvSpPr txBox="1"/>
          <p:nvPr>
            <p:ph idx="1" type="subTitle"/>
          </p:nvPr>
        </p:nvSpPr>
        <p:spPr>
          <a:xfrm>
            <a:off x="3371950" y="1298725"/>
            <a:ext cx="500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M Serif Display"/>
              <a:buChar char="●"/>
            </a:pPr>
            <a:r>
              <a:rPr lang="en" sz="1600">
                <a:latin typeface="DM Serif Display"/>
                <a:ea typeface="DM Serif Display"/>
                <a:cs typeface="DM Serif Display"/>
                <a:sym typeface="DM Serif Display"/>
              </a:rPr>
              <a:t>eQTL (expression Quantitative Trait Loci): Genomic regions where genetic variation affects gene expression.</a:t>
            </a:r>
            <a:endParaRPr sz="16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M Serif Display"/>
              <a:buChar char="●"/>
            </a:pPr>
            <a:r>
              <a:rPr lang="en" sz="1600">
                <a:latin typeface="DM Serif Display"/>
                <a:ea typeface="DM Serif Display"/>
                <a:cs typeface="DM Serif Display"/>
                <a:sym typeface="DM Serif Display"/>
              </a:rPr>
              <a:t>Helps identify regulatory elements influencing gene activity. </a:t>
            </a:r>
            <a:endParaRPr sz="1600"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M Serif Display"/>
              <a:buChar char="●"/>
            </a:pPr>
            <a:r>
              <a:rPr lang="en" sz="1600">
                <a:latin typeface="DM Serif Display"/>
                <a:ea typeface="DM Serif Display"/>
                <a:cs typeface="DM Serif Display"/>
                <a:sym typeface="DM Serif Display"/>
              </a:rPr>
              <a:t>On or Off gene</a:t>
            </a:r>
            <a:endParaRPr sz="16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4" name="Google Shape;224;p30"/>
          <p:cNvSpPr txBox="1"/>
          <p:nvPr>
            <p:ph idx="3" type="subTitle"/>
          </p:nvPr>
        </p:nvSpPr>
        <p:spPr>
          <a:xfrm>
            <a:off x="3423150" y="3192163"/>
            <a:ext cx="50043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erif Display"/>
                <a:ea typeface="DM Serif Display"/>
                <a:cs typeface="DM Serif Display"/>
                <a:sym typeface="DM Serif Display"/>
              </a:rPr>
              <a:t>Downstream eQTL highlight unique transcriptional regulation in plants, distinct from animals.</a:t>
            </a:r>
            <a:endParaRPr sz="1700"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5" name="Google Shape;225;p30"/>
          <p:cNvSpPr txBox="1"/>
          <p:nvPr>
            <p:ph idx="4" type="subTitle"/>
          </p:nvPr>
        </p:nvSpPr>
        <p:spPr>
          <a:xfrm>
            <a:off x="716550" y="1619675"/>
            <a:ext cx="27066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226" name="Google Shape;226;p30"/>
          <p:cNvSpPr txBox="1"/>
          <p:nvPr>
            <p:ph idx="6" type="subTitle"/>
          </p:nvPr>
        </p:nvSpPr>
        <p:spPr>
          <a:xfrm>
            <a:off x="717600" y="3151188"/>
            <a:ext cx="2704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Finding from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Arabidopsis eQTL Analysis Findings</a:t>
            </a:r>
            <a:endParaRPr sz="2900"/>
          </a:p>
        </p:txBody>
      </p:sp>
      <p:sp>
        <p:nvSpPr>
          <p:cNvPr id="232" name="Google Shape;232;p31"/>
          <p:cNvSpPr txBox="1"/>
          <p:nvPr>
            <p:ph idx="6" type="subTitle"/>
          </p:nvPr>
        </p:nvSpPr>
        <p:spPr>
          <a:xfrm>
            <a:off x="1152408" y="2937202"/>
            <a:ext cx="3295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mRNA Stability vs Transcription Regulation</a:t>
            </a:r>
            <a:endParaRPr sz="1700" u="sng"/>
          </a:p>
        </p:txBody>
      </p:sp>
      <p:sp>
        <p:nvSpPr>
          <p:cNvPr id="233" name="Google Shape;233;p31"/>
          <p:cNvSpPr txBox="1"/>
          <p:nvPr>
            <p:ph idx="5" type="subTitle"/>
          </p:nvPr>
        </p:nvSpPr>
        <p:spPr>
          <a:xfrm>
            <a:off x="1205908" y="1133325"/>
            <a:ext cx="3295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eQTL Enrichment</a:t>
            </a:r>
            <a:endParaRPr u="sng"/>
          </a:p>
        </p:txBody>
      </p:sp>
      <p:sp>
        <p:nvSpPr>
          <p:cNvPr id="234" name="Google Shape;234;p31"/>
          <p:cNvSpPr txBox="1"/>
          <p:nvPr>
            <p:ph idx="3" type="subTitle"/>
          </p:nvPr>
        </p:nvSpPr>
        <p:spPr>
          <a:xfrm>
            <a:off x="1152409" y="3429811"/>
            <a:ext cx="3295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Unlike in humans, where eQTL often correspond to mRNA stability regions, in Arabidopsis, eQTL downstream of the TSS appear to regulate transcription directly rather than mRNA stability.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31"/>
          <p:cNvSpPr txBox="1"/>
          <p:nvPr>
            <p:ph idx="1" type="subTitle"/>
          </p:nvPr>
        </p:nvSpPr>
        <p:spPr>
          <a:xfrm>
            <a:off x="1152409" y="1625934"/>
            <a:ext cx="32958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Found a similar proportion of eQTL downstream of the TSS as upstream, challenging the traditional assumption that most regulatory elements are upstream.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31"/>
          <p:cNvSpPr txBox="1"/>
          <p:nvPr>
            <p:ph idx="2" type="subTitle"/>
          </p:nvPr>
        </p:nvSpPr>
        <p:spPr>
          <a:xfrm>
            <a:off x="4501700" y="1522163"/>
            <a:ext cx="35115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Raleway"/>
                <a:ea typeface="Raleway"/>
                <a:cs typeface="Raleway"/>
                <a:sym typeface="Raleway"/>
              </a:rPr>
              <a:t>Downstream eQTL regions were associated with histone enrichment (e.g., H3.1 and H3.3) and TF binding sites, confirming their role in transcription regulation.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"/>
          <p:cNvSpPr txBox="1"/>
          <p:nvPr>
            <p:ph idx="4" type="subTitle"/>
          </p:nvPr>
        </p:nvSpPr>
        <p:spPr>
          <a:xfrm>
            <a:off x="4695792" y="3429811"/>
            <a:ext cx="32913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The enrichment of eQTL downstream of the TSS was consistent across multiple Arabidopsis gene expression datasets.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31"/>
          <p:cNvSpPr txBox="1"/>
          <p:nvPr>
            <p:ph idx="7" type="subTitle"/>
          </p:nvPr>
        </p:nvSpPr>
        <p:spPr>
          <a:xfrm>
            <a:off x="4531549" y="1075513"/>
            <a:ext cx="36198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Chromatic &amp; TF Involvement</a:t>
            </a:r>
            <a:endParaRPr u="sng"/>
          </a:p>
        </p:txBody>
      </p:sp>
      <p:sp>
        <p:nvSpPr>
          <p:cNvPr id="239" name="Google Shape;239;p31"/>
          <p:cNvSpPr txBox="1"/>
          <p:nvPr>
            <p:ph idx="8" type="subTitle"/>
          </p:nvPr>
        </p:nvSpPr>
        <p:spPr>
          <a:xfrm>
            <a:off x="4695798" y="2883700"/>
            <a:ext cx="37245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Conserved Pattern Across Data Sets</a:t>
            </a:r>
            <a:endParaRPr sz="17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00" y="912275"/>
            <a:ext cx="3948825" cy="33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2"/>
          <p:cNvSpPr txBox="1"/>
          <p:nvPr>
            <p:ph type="title"/>
          </p:nvPr>
        </p:nvSpPr>
        <p:spPr>
          <a:xfrm>
            <a:off x="4768875" y="912275"/>
            <a:ext cx="3403800" cy="85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eQTL enrichment found downstream of TSS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825850"/>
            <a:ext cx="5464875" cy="4317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 txBox="1"/>
          <p:nvPr>
            <p:ph type="title"/>
          </p:nvPr>
        </p:nvSpPr>
        <p:spPr>
          <a:xfrm>
            <a:off x="720000" y="1698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mRNA Stability vs Transcription Regulation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3"/>
          <p:cNvSpPr txBox="1"/>
          <p:nvPr>
            <p:ph idx="1" type="subTitle"/>
          </p:nvPr>
        </p:nvSpPr>
        <p:spPr>
          <a:xfrm>
            <a:off x="6307675" y="825850"/>
            <a:ext cx="2381400" cy="37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❏"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[Hypothesis]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If eQTL variants affect mRNA stability, they should be </a:t>
            </a:r>
            <a:r>
              <a:rPr lang="en" sz="1400" u="sng">
                <a:latin typeface="Raleway"/>
                <a:ea typeface="Raleway"/>
                <a:cs typeface="Raleway"/>
                <a:sym typeface="Raleway"/>
              </a:rPr>
              <a:t>more frequent in exons than introns, 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as introns are removed by splicing.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❏"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Unlike human eQTL, Arabidopsis eQTL showed no preference for exons over introns.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025" y="825850"/>
            <a:ext cx="5308750" cy="41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4"/>
          <p:cNvSpPr txBox="1"/>
          <p:nvPr>
            <p:ph type="title"/>
          </p:nvPr>
        </p:nvSpPr>
        <p:spPr>
          <a:xfrm>
            <a:off x="720000" y="1698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mRNA Stability vs Transcription Regulation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4"/>
          <p:cNvSpPr txBox="1"/>
          <p:nvPr>
            <p:ph idx="1" type="subTitle"/>
          </p:nvPr>
        </p:nvSpPr>
        <p:spPr>
          <a:xfrm>
            <a:off x="6307675" y="825850"/>
            <a:ext cx="2381400" cy="37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eQTL were more frequent: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Just downstream of the TSS for genes with longer TSS-to-ATG distances (including 5′ UTRs and introns).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Just upstream of the TSS for genes with shorter TSS-to-ATG distances.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650" y="1566425"/>
            <a:ext cx="3139200" cy="289266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Chromatic &amp; TF Involvement</a:t>
            </a:r>
            <a:endParaRPr/>
          </a:p>
        </p:txBody>
      </p:sp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824" y="1566425"/>
            <a:ext cx="3301000" cy="28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/>
        </p:nvSpPr>
        <p:spPr>
          <a:xfrm>
            <a:off x="833925" y="1204625"/>
            <a:ext cx="3139200" cy="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DNA 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Affinity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Purification Seq, In Vitro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4608825" y="1143875"/>
            <a:ext cx="33009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 Vivo </a:t>
            </a: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Immunoprecipitation</a:t>
            </a:r>
            <a:r>
              <a:rPr lang="en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endParaRPr>
              <a:solidFill>
                <a:schemeClr val="dk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ge Green Palette Portfolio by Slidesgo">
  <a:themeElements>
    <a:clrScheme name="Simple Light">
      <a:dk1>
        <a:srgbClr val="FFFFFF"/>
      </a:dk1>
      <a:lt1>
        <a:srgbClr val="2B3B2B"/>
      </a:lt1>
      <a:dk2>
        <a:srgbClr val="405848"/>
      </a:dk2>
      <a:lt2>
        <a:srgbClr val="53A66F"/>
      </a:lt2>
      <a:accent1>
        <a:srgbClr val="85A690"/>
      </a:accent1>
      <a:accent2>
        <a:srgbClr val="C2F2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