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41" r:id="rId5"/>
    <p:sldId id="263" r:id="rId6"/>
    <p:sldId id="326" r:id="rId7"/>
    <p:sldId id="257" r:id="rId8"/>
    <p:sldId id="342" r:id="rId9"/>
    <p:sldId id="343" r:id="rId10"/>
    <p:sldId id="352" r:id="rId11"/>
    <p:sldId id="264" r:id="rId12"/>
    <p:sldId id="344" r:id="rId13"/>
    <p:sldId id="351" r:id="rId14"/>
    <p:sldId id="340" r:id="rId15"/>
    <p:sldId id="350" r:id="rId16"/>
    <p:sldId id="353" r:id="rId17"/>
    <p:sldId id="346" r:id="rId18"/>
    <p:sldId id="348" r:id="rId19"/>
    <p:sldId id="354" r:id="rId20"/>
    <p:sldId id="349" r:id="rId21"/>
    <p:sldId id="345" r:id="rId22"/>
    <p:sldId id="355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5683A-1612-2434-E043-6D67B050C299}" v="1131" dt="2024-11-18T14:18:25.265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816"/>
        <p:guide orient="horz" pos="38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s41586-023-06369-x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s41586-023-06369-x#Sec2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ell.com/trends/molecular-medicine/fulltext/S1471-4914(20)30157-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8E26-FA5A-5EBC-1771-684FF1FC1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86" y="875271"/>
            <a:ext cx="10859118" cy="3027405"/>
          </a:xfrm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 Nova"/>
                <a:cs typeface="Posterama"/>
              </a:rPr>
              <a:t>Sub-1.4 cm</a:t>
            </a:r>
            <a:r>
              <a:rPr lang="en-US" b="1" baseline="30000">
                <a:solidFill>
                  <a:srgbClr val="000000"/>
                </a:solidFill>
                <a:latin typeface="Arial Nova"/>
                <a:cs typeface="Posterama"/>
              </a:rPr>
              <a:t>3</a:t>
            </a:r>
            <a:r>
              <a:rPr lang="en-US" b="1">
                <a:solidFill>
                  <a:srgbClr val="000000"/>
                </a:solidFill>
                <a:latin typeface="Arial Nova"/>
                <a:cs typeface="Posterama"/>
              </a:rPr>
              <a:t> capsule for detecting labile inflammatory biomarkers in situ</a:t>
            </a:r>
            <a:endParaRPr lang="en-US" b="1">
              <a:latin typeface="Arial Nov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4EB1A-FDE4-54CC-79DD-662387EF5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55" y="4679174"/>
            <a:ext cx="8158232" cy="1964724"/>
          </a:xfrm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>
                <a:latin typeface="Arial Nova"/>
              </a:rPr>
              <a:t>Presentation by: Thais Ortiz Rodriguez 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Arial Nova"/>
              </a:rPr>
              <a:t>Reference Article: </a:t>
            </a:r>
            <a:r>
              <a:rPr lang="en-US" sz="2000" dirty="0">
                <a:solidFill>
                  <a:srgbClr val="000000"/>
                </a:solidFill>
                <a:latin typeface="Arial Nova"/>
                <a:ea typeface="+mn-lt"/>
                <a:cs typeface="+mn-lt"/>
                <a:hlinkClick r:id="rId2"/>
              </a:rPr>
              <a:t>https://doi.org/10.1038/s41586-023-06369-x</a:t>
            </a:r>
            <a:endParaRPr lang="en-US" sz="2000">
              <a:solidFill>
                <a:srgbClr val="000000"/>
              </a:solidFill>
              <a:latin typeface="Arial Nova"/>
              <a:ea typeface="+mn-lt"/>
              <a:cs typeface="+mn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 Nova"/>
              </a:rPr>
              <a:t>Authors: Inda-Webb, M.E., Jimenez, M., Liu, Q. et al.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 Nova"/>
              </a:rPr>
              <a:t>Published in: Nature, Vol 620, 10 August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11E3-06E4-5D73-64D2-6EC83322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274" y="277407"/>
            <a:ext cx="9601200" cy="914400"/>
          </a:xfrm>
        </p:spPr>
        <p:txBody>
          <a:bodyPr/>
          <a:lstStyle/>
          <a:p>
            <a:r>
              <a:rPr lang="en-US" sz="2800" b="1" dirty="0">
                <a:ea typeface="+mj-lt"/>
                <a:cs typeface="+mj-lt"/>
              </a:rPr>
              <a:t>Validation and Sensitivity of NO Biosensors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603AB-D376-073A-3664-E0468290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54" y="1191315"/>
            <a:ext cx="4981572" cy="2898494"/>
          </a:xfrm>
          <a:prstGeom prst="rect">
            <a:avLst/>
          </a:prstGeom>
        </p:spPr>
      </p:pic>
      <p:pic>
        <p:nvPicPr>
          <p:cNvPr id="5" name="Picture 4" descr="A graph of sensor and sensor concentration&#10;&#10;Description automatically generated">
            <a:extLst>
              <a:ext uri="{FF2B5EF4-FFF2-40B4-BE49-F238E27FC236}">
                <a16:creationId xmlns:a16="http://schemas.microsoft.com/office/drawing/2014/main" id="{21CA5A74-BE8D-D662-8E56-732F1F30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416" y="1194670"/>
            <a:ext cx="4044775" cy="2898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F240A-8FAC-77A1-4105-07097B4CEFDB}"/>
              </a:ext>
            </a:extLst>
          </p:cNvPr>
          <p:cNvSpPr txBox="1"/>
          <p:nvPr/>
        </p:nvSpPr>
        <p:spPr>
          <a:xfrm>
            <a:off x="918603" y="4194955"/>
            <a:ext cx="448904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Panel d: Cross-Reactivity of NO Sensor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The </a:t>
            </a:r>
            <a:r>
              <a:rPr lang="en-US" sz="1400" b="1" dirty="0">
                <a:ea typeface="+mn-lt"/>
                <a:cs typeface="+mn-lt"/>
              </a:rPr>
              <a:t>NO sensor 2</a:t>
            </a:r>
            <a:r>
              <a:rPr lang="en-US" sz="1400" dirty="0">
                <a:ea typeface="+mn-lt"/>
                <a:cs typeface="+mn-lt"/>
              </a:rPr>
              <a:t> demonstrates high specificity to nitric oxide (NO), with GFP expression increasing significantly at higher NO concentrations.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Cross-reactivity tests show minimal GFP expression in response to other reactive species: hydrogen peroxide (H₂O₂), tetrathionate (TT), and thiosulfate (TS).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Results were obtained from flow cytometry, with </a:t>
            </a:r>
            <a:r>
              <a:rPr lang="en-US" sz="1400" b="1" dirty="0">
                <a:ea typeface="+mn-lt"/>
                <a:cs typeface="+mn-lt"/>
              </a:rPr>
              <a:t>n = 10,000 events per replicate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4B112-1252-5A85-2141-CA1B52E634EE}"/>
              </a:ext>
            </a:extLst>
          </p:cNvPr>
          <p:cNvSpPr txBox="1"/>
          <p:nvPr/>
        </p:nvSpPr>
        <p:spPr>
          <a:xfrm>
            <a:off x="5800583" y="4190136"/>
            <a:ext cx="5125654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Panel e: Sensitivity of NO Biosensors to Disease Stages</a:t>
            </a:r>
            <a:endParaRPr lang="en-US" sz="1400" dirty="0"/>
          </a:p>
          <a:p>
            <a:pPr marL="285750" indent="-285750">
              <a:buFont typeface="Arial,Sans-Serif"/>
              <a:buChar char="•"/>
            </a:pPr>
            <a:r>
              <a:rPr lang="en-US" sz="1400" dirty="0"/>
              <a:t>The three NO biosensors (Sensor 1, 2, 3) exhibit distinct GFP activation thresholds corresponding to specific NO concentrations: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400" b="1" dirty="0"/>
              <a:t>Sensor 1</a:t>
            </a:r>
            <a:r>
              <a:rPr lang="en-US" sz="1400" dirty="0"/>
              <a:t>: Detects low NO levels (~15 µM) associated with mild inflammation.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400" b="1" dirty="0"/>
              <a:t>Sensor 2</a:t>
            </a:r>
            <a:r>
              <a:rPr lang="en-US" sz="1400" dirty="0"/>
              <a:t>: Detects moderate NO levels (~30 µM).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400" b="1" dirty="0"/>
              <a:t>Sensor 3</a:t>
            </a:r>
            <a:r>
              <a:rPr lang="en-US" sz="1400" dirty="0"/>
              <a:t>: Detects high NO levels (~80 µM) indicative of severe inflammation.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dirty="0"/>
              <a:t>Each point represents the mean GFP-positive percentage across three biological replicates.</a:t>
            </a:r>
          </a:p>
          <a:p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39FA-84F2-3624-49D6-32B9E036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8" y="-3277"/>
            <a:ext cx="10650638" cy="875881"/>
          </a:xfrm>
          <a:noFill/>
        </p:spPr>
        <p:txBody>
          <a:bodyPr bIns="0" anchor="ctr" anchorCtr="0"/>
          <a:lstStyle/>
          <a:p>
            <a:r>
              <a:rPr lang="en-US" sz="2400" b="1" dirty="0">
                <a:ea typeface="+mj-lt"/>
                <a:cs typeface="+mj-lt"/>
              </a:rPr>
              <a:t>Validation of H2o2 ROS Memory System</a:t>
            </a:r>
            <a:endParaRPr lang="en-US" sz="2400" b="1" dirty="0"/>
          </a:p>
        </p:txBody>
      </p:sp>
      <p:pic>
        <p:nvPicPr>
          <p:cNvPr id="3" name="Picture 2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8BDB8B30-A9C3-33A5-5956-0E8121FD4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4" y="1022693"/>
            <a:ext cx="4011593" cy="2493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1CF6AA-9F9B-6B34-B648-1104634CB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43" y="759662"/>
            <a:ext cx="3835320" cy="2765265"/>
          </a:xfrm>
          <a:prstGeom prst="rect">
            <a:avLst/>
          </a:prstGeom>
        </p:spPr>
      </p:pic>
      <p:pic>
        <p:nvPicPr>
          <p:cNvPr id="5" name="Picture 4" descr="A diagram of a positive cell&#10;&#10;Description automatically generated">
            <a:extLst>
              <a:ext uri="{FF2B5EF4-FFF2-40B4-BE49-F238E27FC236}">
                <a16:creationId xmlns:a16="http://schemas.microsoft.com/office/drawing/2014/main" id="{4C39D65A-F71D-18A5-1806-50F16B52B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495" y="861231"/>
            <a:ext cx="4431296" cy="2655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5BAB7-9A33-B586-3FAD-F12443D73E77}"/>
              </a:ext>
            </a:extLst>
          </p:cNvPr>
          <p:cNvSpPr txBox="1"/>
          <p:nvPr/>
        </p:nvSpPr>
        <p:spPr>
          <a:xfrm>
            <a:off x="226579" y="3650100"/>
            <a:ext cx="355342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+mn-lt"/>
                <a:cs typeface="+mn-lt"/>
              </a:rPr>
              <a:t>Validation of ROS Sensor Circuit (H₂O₂ Detection)</a:t>
            </a:r>
            <a:r>
              <a:rPr lang="en-US" sz="1400" dirty="0">
                <a:ea typeface="+mn-lt"/>
                <a:cs typeface="+mn-lt"/>
              </a:rPr>
              <a:t>:</a:t>
            </a:r>
            <a:endParaRPr lang="en-US" sz="1400"/>
          </a:p>
          <a:p>
            <a:r>
              <a:rPr lang="en-US" sz="1400" dirty="0">
                <a:ea typeface="+mn-lt"/>
                <a:cs typeface="+mn-lt"/>
              </a:rPr>
              <a:t>The recombinant genetic circuit uses the </a:t>
            </a:r>
            <a:r>
              <a:rPr lang="en-US" sz="1400" b="1" err="1">
                <a:ea typeface="+mn-lt"/>
                <a:cs typeface="+mn-lt"/>
              </a:rPr>
              <a:t>OxyR</a:t>
            </a:r>
            <a:r>
              <a:rPr lang="en-US" sz="1400" b="1" dirty="0">
                <a:ea typeface="+mn-lt"/>
                <a:cs typeface="+mn-lt"/>
              </a:rPr>
              <a:t> transcription factor</a:t>
            </a:r>
            <a:r>
              <a:rPr lang="en-US" sz="1400" dirty="0">
                <a:ea typeface="+mn-lt"/>
                <a:cs typeface="+mn-lt"/>
              </a:rPr>
              <a:t>, which is oxidized and activated in the presence of </a:t>
            </a:r>
            <a:r>
              <a:rPr lang="en-US" sz="1400" b="1" dirty="0">
                <a:ea typeface="+mn-lt"/>
                <a:cs typeface="+mn-lt"/>
              </a:rPr>
              <a:t>hydrogen peroxide (H₂O₂)</a:t>
            </a:r>
            <a:r>
              <a:rPr lang="en-US" sz="1400" dirty="0">
                <a:ea typeface="+mn-lt"/>
                <a:cs typeface="+mn-lt"/>
              </a:rPr>
              <a:t>. Activation of the </a:t>
            </a:r>
            <a:r>
              <a:rPr lang="en-US" sz="1400" b="1" err="1">
                <a:ea typeface="+mn-lt"/>
                <a:cs typeface="+mn-lt"/>
              </a:rPr>
              <a:t>oxySp</a:t>
            </a:r>
            <a:r>
              <a:rPr lang="en-US" sz="1400" b="1" dirty="0">
                <a:ea typeface="+mn-lt"/>
                <a:cs typeface="+mn-lt"/>
              </a:rPr>
              <a:t> promoter</a:t>
            </a:r>
            <a:r>
              <a:rPr lang="en-US" sz="1400" dirty="0">
                <a:ea typeface="+mn-lt"/>
                <a:cs typeface="+mn-lt"/>
              </a:rPr>
              <a:t> drives expression of the </a:t>
            </a:r>
            <a:r>
              <a:rPr lang="en-US" sz="1400" b="1" dirty="0">
                <a:ea typeface="+mn-lt"/>
                <a:cs typeface="+mn-lt"/>
              </a:rPr>
              <a:t>bxb1 recombinase</a:t>
            </a:r>
            <a:r>
              <a:rPr lang="en-US" sz="1400" dirty="0">
                <a:ea typeface="+mn-lt"/>
                <a:cs typeface="+mn-lt"/>
              </a:rPr>
              <a:t>, which flips the </a:t>
            </a:r>
            <a:r>
              <a:rPr lang="en-US" sz="1400" b="1" dirty="0">
                <a:ea typeface="+mn-lt"/>
                <a:cs typeface="+mn-lt"/>
              </a:rPr>
              <a:t>GFP expression cassette</a:t>
            </a:r>
            <a:r>
              <a:rPr lang="en-US" sz="1400" dirty="0">
                <a:ea typeface="+mn-lt"/>
                <a:cs typeface="+mn-lt"/>
              </a:rPr>
              <a:t>, enabling GFP production. This ROS memory system was validated in vitro to detect increasing peroxide concentrations.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DC9DF-94F3-2081-F674-B39F612DB24C}"/>
              </a:ext>
            </a:extLst>
          </p:cNvPr>
          <p:cNvSpPr txBox="1"/>
          <p:nvPr/>
        </p:nvSpPr>
        <p:spPr>
          <a:xfrm>
            <a:off x="4351749" y="3741737"/>
            <a:ext cx="371740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+mn-lt"/>
                <a:cs typeface="+mn-lt"/>
              </a:rPr>
              <a:t>Dose-Response Curve of ROS Memory System</a:t>
            </a:r>
            <a:r>
              <a:rPr lang="en-US" sz="1400" dirty="0">
                <a:ea typeface="+mn-lt"/>
                <a:cs typeface="+mn-lt"/>
              </a:rPr>
              <a:t>:</a:t>
            </a:r>
            <a:endParaRPr lang="en-US" sz="1400"/>
          </a:p>
          <a:p>
            <a:r>
              <a:rPr lang="en-US" sz="1400" dirty="0">
                <a:ea typeface="+mn-lt"/>
                <a:cs typeface="+mn-lt"/>
              </a:rPr>
              <a:t>The graph shows the percentage of </a:t>
            </a:r>
            <a:r>
              <a:rPr lang="en-US" sz="1400" b="1" dirty="0">
                <a:ea typeface="+mn-lt"/>
                <a:cs typeface="+mn-lt"/>
              </a:rPr>
              <a:t>GFP-positive cells</a:t>
            </a:r>
            <a:r>
              <a:rPr lang="en-US" sz="1400" dirty="0">
                <a:ea typeface="+mn-lt"/>
                <a:cs typeface="+mn-lt"/>
              </a:rPr>
              <a:t> detected at varying concentrations of H₂O₂. GFP expression increases sharply as peroxide levels rise, confirming the specificity and sensitivity of the sensor. Data points represent mean values from three biological replicates, with </a:t>
            </a:r>
            <a:r>
              <a:rPr lang="en-US" sz="1400" b="1" dirty="0">
                <a:ea typeface="+mn-lt"/>
                <a:cs typeface="+mn-lt"/>
              </a:rPr>
              <a:t>error bars showing SEM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C45D1-675B-1F6F-293A-256E143CDD6C}"/>
              </a:ext>
            </a:extLst>
          </p:cNvPr>
          <p:cNvSpPr txBox="1"/>
          <p:nvPr/>
        </p:nvSpPr>
        <p:spPr>
          <a:xfrm>
            <a:off x="8426120" y="3650119"/>
            <a:ext cx="3534136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+mn-lt"/>
                <a:cs typeface="+mn-lt"/>
              </a:rPr>
              <a:t>In Vivo Validation of ROS Memory System in Mice</a:t>
            </a:r>
            <a:r>
              <a:rPr lang="en-US" sz="1400" dirty="0">
                <a:ea typeface="+mn-lt"/>
                <a:cs typeface="+mn-lt"/>
              </a:rPr>
              <a:t>: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DSS-treated mice showed significantly higher percentages of </a:t>
            </a:r>
            <a:r>
              <a:rPr lang="en-US" sz="1400" b="1" dirty="0">
                <a:ea typeface="+mn-lt"/>
                <a:cs typeface="+mn-lt"/>
              </a:rPr>
              <a:t>GFP-positive cells</a:t>
            </a:r>
            <a:r>
              <a:rPr lang="en-US" sz="1400" dirty="0">
                <a:ea typeface="+mn-lt"/>
                <a:cs typeface="+mn-lt"/>
              </a:rPr>
              <a:t> compared to controls, confirming that the ROS sensor detects inflammation-associated H₂O₂ in the gut. Stool samples were collected and analyzed via flow cytometry 6 hours post-gavage.</a:t>
            </a:r>
            <a:endParaRPr lang="en-US" sz="14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2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3291-4DCD-1781-F1F3-11D7B07F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730" y="431736"/>
            <a:ext cx="10671858" cy="914400"/>
          </a:xfrm>
        </p:spPr>
        <p:txBody>
          <a:bodyPr/>
          <a:lstStyle/>
          <a:p>
            <a:r>
              <a:rPr lang="en-US" sz="2400" b="1" dirty="0">
                <a:ea typeface="+mj-lt"/>
                <a:cs typeface="+mj-lt"/>
              </a:rPr>
              <a:t>Validation of Tetrathionate and Thiosulfate Biosensors</a:t>
            </a:r>
            <a:endParaRPr lang="en-US" sz="2400" b="1" dirty="0"/>
          </a:p>
        </p:txBody>
      </p:sp>
      <p:pic>
        <p:nvPicPr>
          <p:cNvPr id="4" name="Picture 3" descr="A diagram of a memory system&#10;&#10;Description automatically generated">
            <a:extLst>
              <a:ext uri="{FF2B5EF4-FFF2-40B4-BE49-F238E27FC236}">
                <a16:creationId xmlns:a16="http://schemas.microsoft.com/office/drawing/2014/main" id="{1892C5FC-2AC6-E666-2390-392F2274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39" y="1909980"/>
            <a:ext cx="5223433" cy="3940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6BA2AD-D6CE-061D-6C78-1B9C775BE8F0}"/>
              </a:ext>
            </a:extLst>
          </p:cNvPr>
          <p:cNvSpPr txBox="1"/>
          <p:nvPr/>
        </p:nvSpPr>
        <p:spPr>
          <a:xfrm>
            <a:off x="204813" y="1506822"/>
            <a:ext cx="676540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a. Genetic Circuit Design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</a:t>
            </a:r>
            <a:r>
              <a:rPr lang="en-US" b="1" dirty="0">
                <a:ea typeface="+mn-lt"/>
                <a:cs typeface="+mn-lt"/>
              </a:rPr>
              <a:t>TT and TS sensors</a:t>
            </a:r>
            <a:r>
              <a:rPr lang="en-US" dirty="0">
                <a:ea typeface="+mn-lt"/>
                <a:cs typeface="+mn-lt"/>
              </a:rPr>
              <a:t> were designed to detect tetrathionate and thiosulfate in the gut environment.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circuits use the </a:t>
            </a:r>
            <a:r>
              <a:rPr lang="en-US" b="1" dirty="0">
                <a:ea typeface="+mn-lt"/>
                <a:cs typeface="+mn-lt"/>
              </a:rPr>
              <a:t>bxb1 recombinase</a:t>
            </a:r>
            <a:r>
              <a:rPr lang="en-US" dirty="0">
                <a:ea typeface="+mn-lt"/>
                <a:cs typeface="+mn-lt"/>
              </a:rPr>
              <a:t>, which is activated upon target detection via transcription factors (</a:t>
            </a:r>
            <a:r>
              <a:rPr lang="en-US" b="1" dirty="0" err="1">
                <a:ea typeface="+mn-lt"/>
                <a:cs typeface="+mn-lt"/>
              </a:rPr>
              <a:t>TtrR</a:t>
            </a:r>
            <a:r>
              <a:rPr lang="en-US" b="1" dirty="0">
                <a:ea typeface="+mn-lt"/>
                <a:cs typeface="+mn-lt"/>
              </a:rPr>
              <a:t> and </a:t>
            </a:r>
            <a:r>
              <a:rPr lang="en-US" b="1" dirty="0" err="1">
                <a:ea typeface="+mn-lt"/>
                <a:cs typeface="+mn-lt"/>
              </a:rPr>
              <a:t>ThsR</a:t>
            </a:r>
            <a:r>
              <a:rPr lang="en-US" dirty="0">
                <a:ea typeface="+mn-lt"/>
                <a:cs typeface="+mn-lt"/>
              </a:rPr>
              <a:t>) regulated by specific promoters (</a:t>
            </a:r>
            <a:r>
              <a:rPr lang="en-US" b="1" dirty="0" err="1">
                <a:ea typeface="+mn-lt"/>
                <a:cs typeface="+mn-lt"/>
              </a:rPr>
              <a:t>PttrB</a:t>
            </a:r>
            <a:r>
              <a:rPr lang="en-US" b="1" dirty="0">
                <a:ea typeface="+mn-lt"/>
                <a:cs typeface="+mn-lt"/>
              </a:rPr>
              <a:t> and </a:t>
            </a:r>
            <a:r>
              <a:rPr lang="en-US" b="1" dirty="0" err="1">
                <a:ea typeface="+mn-lt"/>
                <a:cs typeface="+mn-lt"/>
              </a:rPr>
              <a:t>PphsA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Recombinase-mediated flipping of the GFP expression cassette (flanked by </a:t>
            </a:r>
            <a:r>
              <a:rPr lang="en-US" dirty="0" err="1">
                <a:ea typeface="+mn-lt"/>
                <a:cs typeface="+mn-lt"/>
              </a:rPr>
              <a:t>attB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dirty="0" err="1">
                <a:ea typeface="+mn-lt"/>
                <a:cs typeface="+mn-lt"/>
              </a:rPr>
              <a:t>attP</a:t>
            </a:r>
            <a:r>
              <a:rPr lang="en-US" dirty="0">
                <a:ea typeface="+mn-lt"/>
                <a:cs typeface="+mn-lt"/>
              </a:rPr>
              <a:t> sites) results in GFP production as a readout.</a:t>
            </a:r>
            <a:endParaRPr lang="en-US" dirty="0"/>
          </a:p>
          <a:p>
            <a:pPr algn="l"/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Dose-Response Curves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Tetrathionate Memory System</a:t>
            </a:r>
            <a:r>
              <a:rPr lang="en-US" dirty="0">
                <a:ea typeface="+mn-lt"/>
                <a:cs typeface="+mn-lt"/>
              </a:rPr>
              <a:t>: Shows increasing GFP-positive cells as tetrathionate concentration rises, with activation starting at ~10 µM and peaking at 100 µM.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Thiosulfate Memory System</a:t>
            </a:r>
            <a:r>
              <a:rPr lang="en-US" dirty="0">
                <a:ea typeface="+mn-lt"/>
                <a:cs typeface="+mn-lt"/>
              </a:rPr>
              <a:t>: Similar activation pattern observed, with a broader response range peaking at ~10,000 µM.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Data represent the mean of three biological replicates, with standard error of the mean (SEM) shown.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90A2C5-B3F3-7D77-22C3-EAEEBAFCEA66}"/>
              </a:ext>
            </a:extLst>
          </p:cNvPr>
          <p:cNvSpPr txBox="1"/>
          <p:nvPr/>
        </p:nvSpPr>
        <p:spPr>
          <a:xfrm>
            <a:off x="708943" y="1099471"/>
            <a:ext cx="10517528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/>
          </a:p>
          <a:p>
            <a:r>
              <a:rPr lang="en-US" b="1" dirty="0">
                <a:ea typeface="+mn-lt"/>
                <a:cs typeface="+mn-lt"/>
              </a:rPr>
              <a:t>Approval</a:t>
            </a:r>
            <a:r>
              <a:rPr lang="en-US" dirty="0">
                <a:ea typeface="+mn-lt"/>
                <a:cs typeface="+mn-lt"/>
              </a:rPr>
              <a:t>: Conducted under the Massachusetts Institute of Technology's Committee on Animal Care guidelines.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Subjects</a:t>
            </a:r>
            <a:r>
              <a:rPr lang="en-US" dirty="0">
                <a:ea typeface="+mn-lt"/>
                <a:cs typeface="+mn-lt"/>
              </a:rPr>
              <a:t>: Male C57BL/6J mice (8–10 weeks old, Jackson Labs).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Housing Conditions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12/12 light cycle, 30–70% humidity, 21 ± 1 °C.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Acclimated for 1 week before experiments.</a:t>
            </a:r>
            <a:endParaRPr lang="en-US" dirty="0"/>
          </a:p>
          <a:p>
            <a:pPr lvl="1"/>
            <a:r>
              <a:rPr lang="en-US" b="1" dirty="0"/>
              <a:t>Bacterial Inoculation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Preparation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 i="1" dirty="0">
                <a:ea typeface="+mn-lt"/>
                <a:cs typeface="+mn-lt"/>
              </a:rPr>
              <a:t>E. coli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Nissle</a:t>
            </a:r>
            <a:r>
              <a:rPr lang="en-US" dirty="0">
                <a:ea typeface="+mn-lt"/>
                <a:cs typeface="+mn-lt"/>
              </a:rPr>
              <a:t> 1917 cultured overnight, centrifuged, and resuspended in 20% sucrose.</a:t>
            </a:r>
            <a:endParaRPr lang="en-US"/>
          </a:p>
          <a:p>
            <a:r>
              <a:rPr lang="en-US" b="1" dirty="0">
                <a:ea typeface="+mn-lt"/>
                <a:cs typeface="+mn-lt"/>
              </a:rPr>
              <a:t>Administration</a:t>
            </a:r>
            <a:r>
              <a:rPr lang="en-US" dirty="0">
                <a:ea typeface="+mn-lt"/>
                <a:cs typeface="+mn-lt"/>
              </a:rPr>
              <a:t>: 200 µl of culture (~10⁸ CFU) delivered via oral gavage.</a:t>
            </a:r>
            <a:endParaRPr lang="en-US" dirty="0"/>
          </a:p>
          <a:p>
            <a:r>
              <a:rPr lang="en-US" b="1" dirty="0"/>
              <a:t>Sample Collection and Processing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ea typeface="+mn-lt"/>
                <a:cs typeface="+mn-lt"/>
              </a:rPr>
              <a:t>Faecal</a:t>
            </a:r>
            <a:r>
              <a:rPr lang="en-US" b="1" dirty="0">
                <a:ea typeface="+mn-lt"/>
                <a:cs typeface="+mn-lt"/>
              </a:rPr>
              <a:t> Sampling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Collected 6 hours post-gavage, homogenized in PBS, and centrifuged to remove debris.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Culturing and Assay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Supernatant cultured in media with antibiotics, incubated aerobically at 37 °C for 16–18 h, then analyzed via flow cytometry.</a:t>
            </a:r>
            <a:endParaRPr lang="en-US" dirty="0"/>
          </a:p>
          <a:p>
            <a:pPr lvl="1"/>
            <a:r>
              <a:rPr lang="en-US" b="1" dirty="0"/>
              <a:t>Media and Antibiotics</a:t>
            </a:r>
            <a:r>
              <a:rPr lang="en-US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Media supplemented with antibiotics (e.g., kanamycin, carbenicillin, chloramphenicol) for selective growth.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FCF16-AB2D-73FA-950C-81AEC68F3E47}"/>
              </a:ext>
            </a:extLst>
          </p:cNvPr>
          <p:cNvSpPr txBox="1"/>
          <p:nvPr/>
        </p:nvSpPr>
        <p:spPr>
          <a:xfrm>
            <a:off x="1239374" y="581047"/>
            <a:ext cx="99870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posterama"/>
                <a:cs typeface="posterama"/>
              </a:rPr>
              <a:t>EXPERIMENTAL SET UP OF MICE EXPERIMENTS</a:t>
            </a:r>
          </a:p>
        </p:txBody>
      </p:sp>
    </p:spTree>
    <p:extLst>
      <p:ext uri="{BB962C8B-B14F-4D97-AF65-F5344CB8AC3E}">
        <p14:creationId xmlns:p14="http://schemas.microsoft.com/office/powerpoint/2010/main" val="172120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8C11-4E43-7E81-7545-83F81DABC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6437"/>
            <a:ext cx="10515600" cy="72864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ova"/>
                <a:cs typeface="Posterama"/>
              </a:rPr>
              <a:t>PIG no biosensor IN VIVO RESULTS</a:t>
            </a:r>
            <a:endParaRPr lang="en-US" sz="3200" b="1" dirty="0">
              <a:latin typeface="Arial Nov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AE061-D15A-D3E2-903D-7995480C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4" y="876435"/>
            <a:ext cx="4274761" cy="2387606"/>
          </a:xfrm>
          <a:prstGeom prst="rect">
            <a:avLst/>
          </a:prstGeom>
        </p:spPr>
      </p:pic>
      <p:pic>
        <p:nvPicPr>
          <p:cNvPr id="8" name="Picture 7" descr="A graph showing the results of a test&#10;&#10;Description automatically generated">
            <a:extLst>
              <a:ext uri="{FF2B5EF4-FFF2-40B4-BE49-F238E27FC236}">
                <a16:creationId xmlns:a16="http://schemas.microsoft.com/office/drawing/2014/main" id="{C7C23352-7D11-4B94-3125-113DF6179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97" y="877355"/>
            <a:ext cx="3524495" cy="2395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135521-2F0E-38CE-E573-C8BA24922290}"/>
              </a:ext>
            </a:extLst>
          </p:cNvPr>
          <p:cNvSpPr txBox="1"/>
          <p:nvPr/>
        </p:nvSpPr>
        <p:spPr>
          <a:xfrm>
            <a:off x="186598" y="3608807"/>
            <a:ext cx="1165277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Response to DETA-NO in Intestinal Compartments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Bacterial NO sensors 1, 2, and 3 were tested in pig intestines with separate compartments for control (negative or 0 mM DETA-NO) and treated conditions (0.6 mM and 6 mM DETA-NO).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Results showed significant GFP expression corresponding to NO concentrations, confirming that the sensors accurately detect NO at defined thresholds.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3113E-4F85-22B4-BF6D-3E29DBDDEFD4}"/>
              </a:ext>
            </a:extLst>
          </p:cNvPr>
          <p:cNvSpPr txBox="1"/>
          <p:nvPr/>
        </p:nvSpPr>
        <p:spPr>
          <a:xfrm>
            <a:off x="313418" y="5087013"/>
            <a:ext cx="1152066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Ischaemia</a:t>
            </a:r>
            <a:r>
              <a:rPr lang="en-US" b="1" dirty="0"/>
              <a:t>-Reperfusion Model of Inflammation</a:t>
            </a:r>
            <a:r>
              <a:rPr lang="en-US" dirty="0"/>
              <a:t>: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Intestinal sections in pigs were subjected to </a:t>
            </a:r>
            <a:r>
              <a:rPr lang="en-US" dirty="0" err="1"/>
              <a:t>ischaemia</a:t>
            </a:r>
            <a:r>
              <a:rPr lang="en-US" dirty="0"/>
              <a:t>-reperfusion injury to induce inflammation.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NO Sensor 1 showed significantly higher GFP-positive cells in inflamed sections compared to healthy controls, validating its use in detecting inflammation-induced NO.</a:t>
            </a:r>
          </a:p>
          <a:p>
            <a:pPr marL="285750" indent="-285750">
              <a:buFont typeface="Arial,Sans-Serif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1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03FC-6D10-DE4A-917F-B22FBFDE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742" y="190596"/>
            <a:ext cx="9302188" cy="914400"/>
          </a:xfrm>
        </p:spPr>
        <p:txBody>
          <a:bodyPr/>
          <a:lstStyle/>
          <a:p>
            <a:r>
              <a:rPr lang="en-US" sz="2800" b="1" dirty="0">
                <a:ea typeface="+mj-lt"/>
                <a:cs typeface="+mj-lt"/>
              </a:rPr>
              <a:t>In Situ Validation of Tetrathionate Biosensor in Pigs</a:t>
            </a:r>
            <a:endParaRPr lang="en-US" sz="2800" b="1" dirty="0"/>
          </a:p>
        </p:txBody>
      </p:sp>
      <p:pic>
        <p:nvPicPr>
          <p:cNvPr id="5" name="Picture 4" descr="A diagram of a blood vessel&#10;&#10;Description automatically generated">
            <a:extLst>
              <a:ext uri="{FF2B5EF4-FFF2-40B4-BE49-F238E27FC236}">
                <a16:creationId xmlns:a16="http://schemas.microsoft.com/office/drawing/2014/main" id="{FD17F5FB-825E-BF8D-2D1C-BDEDB684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09" y="1096072"/>
            <a:ext cx="6668584" cy="2341973"/>
          </a:xfrm>
          <a:prstGeom prst="rect">
            <a:avLst/>
          </a:prstGeom>
        </p:spPr>
      </p:pic>
      <p:pic>
        <p:nvPicPr>
          <p:cNvPr id="6" name="Picture 5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07B99987-94E6-D526-E89C-67AE44B77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97" y="3872567"/>
            <a:ext cx="6816204" cy="2491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1D5843-38A6-FD18-CED6-68CC5E477E5C}"/>
              </a:ext>
            </a:extLst>
          </p:cNvPr>
          <p:cNvSpPr txBox="1"/>
          <p:nvPr/>
        </p:nvSpPr>
        <p:spPr>
          <a:xfrm>
            <a:off x="470128" y="1301894"/>
            <a:ext cx="5058135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>
                <a:ea typeface="+mn-lt"/>
                <a:cs typeface="+mn-lt"/>
              </a:rPr>
              <a:t>(a)</a:t>
            </a:r>
            <a:r>
              <a:rPr lang="en-US" sz="1400" dirty="0">
                <a:ea typeface="+mn-lt"/>
                <a:cs typeface="+mn-lt"/>
              </a:rPr>
              <a:t>: Yorkshire pig intestinal compartmentalization. Devices containing bacterial biosensors were inserted into the lumen of the small intestine through a small incision, and the intestine was divided into test sections using clamps.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ea typeface="+mn-lt"/>
                <a:cs typeface="+mn-lt"/>
              </a:rPr>
              <a:t>(b)</a:t>
            </a:r>
            <a:r>
              <a:rPr lang="en-US" sz="1400" dirty="0">
                <a:ea typeface="+mn-lt"/>
                <a:cs typeface="+mn-lt"/>
              </a:rPr>
              <a:t>: Schematic of compartmentalization with test conditions: one compartment injected with </a:t>
            </a:r>
            <a:r>
              <a:rPr lang="en-US" sz="1400" b="1" dirty="0">
                <a:ea typeface="+mn-lt"/>
                <a:cs typeface="+mn-lt"/>
              </a:rPr>
              <a:t>tetrathionate (100 mM)</a:t>
            </a:r>
            <a:r>
              <a:rPr lang="en-US" sz="1400" dirty="0">
                <a:ea typeface="+mn-lt"/>
                <a:cs typeface="+mn-lt"/>
              </a:rPr>
              <a:t> as the experimental analyte and another with buffer as a control.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ea typeface="+mn-lt"/>
                <a:cs typeface="+mn-lt"/>
              </a:rPr>
              <a:t>(c)</a:t>
            </a:r>
            <a:r>
              <a:rPr lang="en-US" sz="1400" dirty="0">
                <a:ea typeface="+mn-lt"/>
                <a:cs typeface="+mn-lt"/>
              </a:rPr>
              <a:t>: Intestinal compartments were maintained inside the abdominal cavity at 37°C, and wireless signals from the biosensors were transmitted to an external receiver connected to a laptop or smartphone.</a:t>
            </a:r>
            <a:endParaRPr lang="en-US" sz="1400" dirty="0"/>
          </a:p>
          <a:p>
            <a:r>
              <a:rPr lang="en-US" sz="1400" b="1" dirty="0">
                <a:ea typeface="+mn-lt"/>
                <a:cs typeface="+mn-lt"/>
              </a:rPr>
              <a:t>Kinetics of the Tetrathionate Sensor in Intestinal Compartments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The biosensor in the tetrathionate-treated compartment exhibited a distinct and increasing signal over time, compared to the minimal response in the buffer control compartment.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Results represent the mean of independent experiments across multiple pigs (n = 5 for tetrathionate; n = 3 for buffer).</a:t>
            </a:r>
            <a:endParaRPr lang="en-US" sz="1400" dirty="0"/>
          </a:p>
          <a:p>
            <a:pPr marL="285750" indent="-285750" algn="l">
              <a:buFont typeface="Arial"/>
              <a:buChar char="•"/>
            </a:pPr>
            <a:endParaRPr lang="en-US" sz="1400" dirty="0"/>
          </a:p>
          <a:p>
            <a:r>
              <a:rPr lang="en-US" sz="1400" b="1" dirty="0">
                <a:ea typeface="+mn-lt"/>
                <a:cs typeface="+mn-lt"/>
              </a:rPr>
              <a:t>Receiver Operating Characteristic (ROC) Curve for Tetrathionate Sensing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The ROC curve highlights the device's sensitivity and specificity in detecting tetrathionate after 60 minutes.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The </a:t>
            </a:r>
            <a:r>
              <a:rPr lang="en-US" sz="1400" b="1" dirty="0">
                <a:ea typeface="+mn-lt"/>
                <a:cs typeface="+mn-lt"/>
              </a:rPr>
              <a:t>tetrathionate sensor</a:t>
            </a:r>
            <a:r>
              <a:rPr lang="en-US" sz="1400" dirty="0">
                <a:ea typeface="+mn-lt"/>
                <a:cs typeface="+mn-lt"/>
              </a:rPr>
              <a:t> (blue) demonstrates high sensitivity, with a clear separation from the null sensor (gray), indicating robust and accurate detection.</a:t>
            </a:r>
            <a:endParaRPr lang="en-US" dirty="0"/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6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1D45EB-0EA2-CA3E-8C70-FF043FCF032C}"/>
              </a:ext>
            </a:extLst>
          </p:cNvPr>
          <p:cNvSpPr txBox="1"/>
          <p:nvPr/>
        </p:nvSpPr>
        <p:spPr>
          <a:xfrm>
            <a:off x="820865" y="398136"/>
            <a:ext cx="11368455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/>
          </a:p>
          <a:p>
            <a:r>
              <a:rPr lang="en-US" b="1" dirty="0">
                <a:ea typeface="+mn-lt"/>
                <a:cs typeface="+mn-lt"/>
              </a:rPr>
              <a:t>Approval</a:t>
            </a:r>
            <a:r>
              <a:rPr lang="en-US" dirty="0">
                <a:ea typeface="+mn-lt"/>
                <a:cs typeface="+mn-lt"/>
              </a:rPr>
              <a:t>: Conducted under the Massachusetts Institute of Technology's Committee on Animal Care.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Subjects</a:t>
            </a:r>
            <a:r>
              <a:rPr lang="en-US" dirty="0">
                <a:ea typeface="+mn-lt"/>
                <a:cs typeface="+mn-lt"/>
              </a:rPr>
              <a:t>: Female Yorkshire pigs (50–95 kg), randomly selected and housed under conventional conditions.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Preparation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Clear liquid diet for 24 h prior to experiments.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Morning feed withheld on the day of the experiment.</a:t>
            </a:r>
            <a:endParaRPr lang="en-US" dirty="0"/>
          </a:p>
          <a:p>
            <a:pPr lvl="1"/>
            <a:r>
              <a:rPr lang="en-US" b="1" dirty="0"/>
              <a:t>Procedure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Sedation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Telazol</a:t>
            </a:r>
            <a:r>
              <a:rPr lang="en-US" dirty="0">
                <a:ea typeface="+mn-lt"/>
                <a:cs typeface="+mn-lt"/>
              </a:rPr>
              <a:t> (5 mg kg⁻¹), xylazine (2 mg kg⁻¹), and atropine (0.04 mg kg⁻¹).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Jejunum Access</a:t>
            </a:r>
            <a:r>
              <a:rPr lang="en-US" dirty="0">
                <a:ea typeface="+mn-lt"/>
                <a:cs typeface="+mn-lt"/>
              </a:rPr>
              <a:t>: Midline laparotomy with lumen sectioned into test compartments using clamps.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Inflammation Model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Ischaemia</a:t>
            </a:r>
            <a:r>
              <a:rPr lang="en-US" dirty="0">
                <a:ea typeface="+mn-lt"/>
                <a:cs typeface="+mn-lt"/>
              </a:rPr>
              <a:t>-reperfusion injury induced via mesentery clamping for 2 h, followed by 1 h reperfusion.</a:t>
            </a:r>
            <a:endParaRPr lang="en-US"/>
          </a:p>
          <a:p>
            <a:r>
              <a:rPr lang="en-US" b="1" dirty="0"/>
              <a:t>Experimentation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Bacterial Studies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Cultured bacteria injected into target sections or healthy sections with analytes (e.g., DETA–NO, H₂O₂).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Cells retrieved by flushing intestinal sections with PBS.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Capsule Testing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Bacteria-loaded capsules inserted into intestinal sections.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Tetrathionate (100 mM) introduced, and data collected wirelessly via 915 MHz radio.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Devices manually retrieved post-experiment.</a:t>
            </a:r>
            <a:endParaRPr lang="en-US" dirty="0"/>
          </a:p>
          <a:p>
            <a:pPr lvl="1"/>
            <a:r>
              <a:rPr lang="en-US" b="1" dirty="0"/>
              <a:t>Control and Results</a:t>
            </a:r>
            <a:r>
              <a:rPr lang="en-US" dirty="0"/>
              <a:t>:</a:t>
            </a:r>
          </a:p>
          <a:p>
            <a:r>
              <a:rPr lang="en-US" b="1" dirty="0">
                <a:ea typeface="+mn-lt"/>
                <a:cs typeface="+mn-lt"/>
              </a:rPr>
              <a:t>Setup</a:t>
            </a:r>
            <a:r>
              <a:rPr lang="en-US" dirty="0">
                <a:ea typeface="+mn-lt"/>
                <a:cs typeface="+mn-lt"/>
              </a:rPr>
              <a:t>: Each pig (n=3) had two intestinal sections: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One with analyte injection.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One as a negative control.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21DC5-8396-4945-0F0C-F3A8BE437A3F}"/>
              </a:ext>
            </a:extLst>
          </p:cNvPr>
          <p:cNvSpPr txBox="1"/>
          <p:nvPr/>
        </p:nvSpPr>
        <p:spPr>
          <a:xfrm>
            <a:off x="494237" y="120545"/>
            <a:ext cx="46626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posterama"/>
                <a:cs typeface="posterama"/>
              </a:rPr>
              <a:t>PIG EXPERIMENTAL SET UP</a:t>
            </a:r>
          </a:p>
        </p:txBody>
      </p:sp>
    </p:spTree>
    <p:extLst>
      <p:ext uri="{BB962C8B-B14F-4D97-AF65-F5344CB8AC3E}">
        <p14:creationId xmlns:p14="http://schemas.microsoft.com/office/powerpoint/2010/main" val="390035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C94CE-B415-1D6F-5290-0108CD011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194" y="669093"/>
            <a:ext cx="8046720" cy="91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 dirty="0">
                <a:latin typeface="posterama"/>
                <a:ea typeface="+mn-lt"/>
                <a:cs typeface="+mn-lt"/>
              </a:rPr>
              <a:t>Effectiveness of Enteric Protection in Preserving Bacterial Viability and Luminescence</a:t>
            </a:r>
            <a:endParaRPr lang="en-US" b="1" dirty="0">
              <a:latin typeface="posterama"/>
            </a:endParaRPr>
          </a:p>
        </p:txBody>
      </p:sp>
      <p:pic>
        <p:nvPicPr>
          <p:cNvPr id="5" name="Picture 4" descr="A collage of images of different sizes of objects&#10;&#10;Description automatically generated">
            <a:extLst>
              <a:ext uri="{FF2B5EF4-FFF2-40B4-BE49-F238E27FC236}">
                <a16:creationId xmlns:a16="http://schemas.microsoft.com/office/drawing/2014/main" id="{7F7C669F-BB26-D4F3-D739-48DCB011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407" y="1429642"/>
            <a:ext cx="4703832" cy="30261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FB6649-1C0F-47B3-B7F6-54A8E42024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104" t="-673" b="8013"/>
          <a:stretch/>
        </p:blipFill>
        <p:spPr>
          <a:xfrm>
            <a:off x="1500935" y="1425398"/>
            <a:ext cx="3765057" cy="303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8E449-6E30-2347-99C7-9EB3EE803EBB}"/>
              </a:ext>
            </a:extLst>
          </p:cNvPr>
          <p:cNvSpPr txBox="1"/>
          <p:nvPr/>
        </p:nvSpPr>
        <p:spPr>
          <a:xfrm>
            <a:off x="247240" y="4455279"/>
            <a:ext cx="11699460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Panel c: Luminescence as a Measure of Viable Bacterial Signal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Encapsulated bacteria maintained luminescence levels above the </a:t>
            </a:r>
            <a:r>
              <a:rPr lang="en-US" sz="1400" b="1" dirty="0">
                <a:ea typeface="+mn-lt"/>
                <a:cs typeface="+mn-lt"/>
              </a:rPr>
              <a:t>limit of detection (LOD)</a:t>
            </a:r>
            <a:r>
              <a:rPr lang="en-US" sz="1400" dirty="0">
                <a:ea typeface="+mn-lt"/>
                <a:cs typeface="+mn-lt"/>
              </a:rPr>
              <a:t> after SIF-only and SGF+SIF treatments when protected by enteric film.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Unprotected capsules failed to sustain measurable luminescence after exposure to SGF+SIF.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Luminescence values were normalized to set the LOD = 1 for consistent analysis.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Panel d: Imaging of Luminescence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Brightfield and luminescence images were used to quantify bacterial viability.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Chambers with enteric-protected casings showed a consistent luminescent signal post-exposure, correlating with higher CFU values.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Images were quantified using </a:t>
            </a:r>
            <a:r>
              <a:rPr lang="en-US" sz="1400" err="1">
                <a:ea typeface="+mn-lt"/>
                <a:cs typeface="+mn-lt"/>
              </a:rPr>
              <a:t>BioRad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ChemiDoc</a:t>
            </a:r>
            <a:r>
              <a:rPr lang="en-US" sz="1400" dirty="0">
                <a:ea typeface="+mn-lt"/>
                <a:cs typeface="+mn-lt"/>
              </a:rPr>
              <a:t> and ImageJ (FIJI).</a:t>
            </a:r>
            <a:endParaRPr lang="en-US" sz="14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2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53E1-8B6D-1C6F-4DFC-E7439E1E4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871"/>
            <a:ext cx="10515600" cy="927432"/>
          </a:xfrm>
        </p:spPr>
        <p:txBody>
          <a:bodyPr>
            <a:normAutofit/>
          </a:bodyPr>
          <a:lstStyle/>
          <a:p>
            <a:r>
              <a:rPr lang="en-US" sz="3200" b="1">
                <a:latin typeface="Arial Nova"/>
                <a:cs typeface="Posterama"/>
              </a:rPr>
              <a:t>Challenges and limitations</a:t>
            </a:r>
            <a:endParaRPr lang="en-US" sz="3200" b="1">
              <a:latin typeface="Arial Nov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97BB9-A313-86B3-EF47-2537E6392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943" y="1096706"/>
            <a:ext cx="11538030" cy="5482680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 algn="l"/>
            <a:r>
              <a:rPr lang="en-US" b="1" dirty="0"/>
              <a:t>Power Consumption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Challenge</a:t>
            </a:r>
            <a:r>
              <a:rPr lang="en-US" dirty="0">
                <a:ea typeface="+mn-lt"/>
                <a:cs typeface="+mn-lt"/>
              </a:rPr>
              <a:t>: The capsule requires </a:t>
            </a:r>
            <a:r>
              <a:rPr lang="en-US" b="1" dirty="0">
                <a:ea typeface="+mn-lt"/>
                <a:cs typeface="+mn-lt"/>
              </a:rPr>
              <a:t>low power consumption</a:t>
            </a:r>
            <a:r>
              <a:rPr lang="en-US" dirty="0">
                <a:ea typeface="+mn-lt"/>
                <a:cs typeface="+mn-lt"/>
              </a:rPr>
              <a:t> to function continuously for real-time monitoring over extended periods.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Impact</a:t>
            </a:r>
            <a:r>
              <a:rPr lang="en-US" dirty="0">
                <a:ea typeface="+mn-lt"/>
                <a:cs typeface="+mn-lt"/>
              </a:rPr>
              <a:t>: Minimizing power use is critical for prolonged operation without significantly increasing the capsule’s size or compromising its functionality.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Solution</a:t>
            </a:r>
            <a:r>
              <a:rPr lang="en-US" dirty="0">
                <a:ea typeface="+mn-lt"/>
                <a:cs typeface="+mn-lt"/>
              </a:rPr>
              <a:t>: Optimization of electronic components and energy-efficient wireless communication systems is needed.</a:t>
            </a:r>
            <a:endParaRPr lang="en-US" dirty="0"/>
          </a:p>
          <a:p>
            <a:pPr algn="l"/>
            <a:r>
              <a:rPr lang="en-US" b="1" dirty="0"/>
              <a:t>2. Durability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Challenge</a:t>
            </a:r>
            <a:r>
              <a:rPr lang="en-US" dirty="0">
                <a:ea typeface="+mn-lt"/>
                <a:cs typeface="+mn-lt"/>
              </a:rPr>
              <a:t>: The capsule must </a:t>
            </a:r>
            <a:r>
              <a:rPr lang="en-US" b="1" dirty="0">
                <a:ea typeface="+mn-lt"/>
                <a:cs typeface="+mn-lt"/>
              </a:rPr>
              <a:t>withstand the harsh conditions</a:t>
            </a:r>
            <a:r>
              <a:rPr lang="en-US" dirty="0">
                <a:ea typeface="+mn-lt"/>
                <a:cs typeface="+mn-lt"/>
              </a:rPr>
              <a:t> of the gastrointestinal (GI) tract, including:</a:t>
            </a:r>
            <a:endParaRPr lang="en-US" dirty="0"/>
          </a:p>
          <a:p>
            <a:pPr marL="742950" lvl="1" indent="-285750" algn="l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Variability in pH (from stomach acid to intestinal fluid).</a:t>
            </a:r>
            <a:endParaRPr lang="en-US" dirty="0"/>
          </a:p>
          <a:p>
            <a:pPr marL="742950" lvl="1" indent="-285750" algn="l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Digestive enzymes and mechanical forces during peristalsis.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Impact</a:t>
            </a:r>
            <a:r>
              <a:rPr lang="en-US" dirty="0">
                <a:ea typeface="+mn-lt"/>
                <a:cs typeface="+mn-lt"/>
              </a:rPr>
              <a:t>: Ensuring durability is essential for consistent performance during its transit through the GI tract.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Solution</a:t>
            </a:r>
            <a:r>
              <a:rPr lang="en-US" dirty="0">
                <a:ea typeface="+mn-lt"/>
                <a:cs typeface="+mn-lt"/>
              </a:rPr>
              <a:t>: Development of biocompatible and robust materials to protect the biosensors and electronic components.</a:t>
            </a:r>
            <a:endParaRPr lang="en-US" dirty="0"/>
          </a:p>
          <a:p>
            <a:pPr algn="l"/>
            <a:r>
              <a:rPr lang="en-US" b="1" dirty="0"/>
              <a:t>Sequencing Challenges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Challenge</a:t>
            </a:r>
            <a:r>
              <a:rPr lang="en-US" dirty="0">
                <a:ea typeface="+mn-lt"/>
                <a:cs typeface="+mn-lt"/>
              </a:rPr>
              <a:t>: The engineered bacteria may </a:t>
            </a:r>
            <a:r>
              <a:rPr lang="en-US" b="1" dirty="0">
                <a:ea typeface="+mn-lt"/>
                <a:cs typeface="+mn-lt"/>
              </a:rPr>
              <a:t>mutate over time</a:t>
            </a:r>
            <a:r>
              <a:rPr lang="en-US" dirty="0">
                <a:ea typeface="+mn-lt"/>
                <a:cs typeface="+mn-lt"/>
              </a:rPr>
              <a:t>, potentially losing functionality or specificity.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Impact</a:t>
            </a:r>
            <a:r>
              <a:rPr lang="en-US" dirty="0">
                <a:ea typeface="+mn-lt"/>
                <a:cs typeface="+mn-lt"/>
              </a:rPr>
              <a:t>: Long-term reliability of the biosensors could be compromised, affecting the accuracy of biomarker detection.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Solution</a:t>
            </a:r>
            <a:r>
              <a:rPr lang="en-US" dirty="0">
                <a:ea typeface="+mn-lt"/>
                <a:cs typeface="+mn-lt"/>
              </a:rPr>
              <a:t>: Periodic </a:t>
            </a:r>
            <a:r>
              <a:rPr lang="en-US" b="1" dirty="0">
                <a:ea typeface="+mn-lt"/>
                <a:cs typeface="+mn-lt"/>
              </a:rPr>
              <a:t>genetic sequencing (e.g., Sanger or NGS)</a:t>
            </a:r>
            <a:r>
              <a:rPr lang="en-US" dirty="0">
                <a:ea typeface="+mn-lt"/>
                <a:cs typeface="+mn-lt"/>
              </a:rPr>
              <a:t> may be required to confirm the stability of the bacterial genetic circuits.</a:t>
            </a:r>
            <a:endParaRPr lang="en-US" dirty="0"/>
          </a:p>
          <a:p>
            <a:pPr algn="l">
              <a:buFont typeface="Arial"/>
            </a:pPr>
            <a:endParaRPr lang="en-US" dirty="0"/>
          </a:p>
          <a:p>
            <a:pPr algn="l"/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4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6C3A-0A21-1A72-FF48-77D643B99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206" y="409937"/>
            <a:ext cx="10241280" cy="897038"/>
          </a:xfrm>
        </p:spPr>
        <p:txBody>
          <a:bodyPr/>
          <a:lstStyle/>
          <a:p>
            <a:r>
              <a:rPr lang="en-US" sz="2800" b="1" dirty="0">
                <a:ea typeface="+mj-lt"/>
                <a:cs typeface="+mj-lt"/>
              </a:rPr>
              <a:t>Future Directions and Applications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B33C3-9EF3-379D-224B-B7C16AA4C59B}"/>
              </a:ext>
            </a:extLst>
          </p:cNvPr>
          <p:cNvSpPr txBox="1"/>
          <p:nvPr/>
        </p:nvSpPr>
        <p:spPr>
          <a:xfrm>
            <a:off x="1241621" y="1482712"/>
            <a:ext cx="1009312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Expanding Biomarker Detection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Goal</a:t>
            </a:r>
            <a:r>
              <a:rPr lang="en-US" dirty="0">
                <a:ea typeface="+mn-lt"/>
                <a:cs typeface="+mn-lt"/>
              </a:rPr>
              <a:t>: Enhance the biosensor system to detect a broader range of biomarkers associated with gastrointestinal (GI) health, including: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Other inflammation-related molecules (e.g., cytokines).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Microbiome-derived metabolites relevant to diseases like cancer or metabolic disorders.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Approach</a:t>
            </a:r>
            <a:r>
              <a:rPr lang="en-US" dirty="0">
                <a:ea typeface="+mn-lt"/>
                <a:cs typeface="+mn-lt"/>
              </a:rPr>
              <a:t>: Integrate additional genetic circuits for multi-analyte detection within the same capsule.</a:t>
            </a:r>
            <a:endParaRPr lang="en-US" dirty="0"/>
          </a:p>
          <a:p>
            <a:endParaRPr lang="en-US"/>
          </a:p>
          <a:p>
            <a:endParaRPr lang="en-US"/>
          </a:p>
          <a:p>
            <a:r>
              <a:rPr lang="en-US" b="1" dirty="0"/>
              <a:t>Human Clinical Trials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Objective</a:t>
            </a:r>
            <a:r>
              <a:rPr lang="en-US" dirty="0">
                <a:ea typeface="+mn-lt"/>
                <a:cs typeface="+mn-lt"/>
              </a:rPr>
              <a:t>: Test the safety, reliability, and efficacy of the capsule in human subjects.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Focus Areas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Validate capsule performance in diverse populations with conditions like inflammatory bowel disease (IBD).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Optimize capsule retrieval and data interpretation processes for real-world usage.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5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90" y="409050"/>
            <a:ext cx="3218070" cy="669235"/>
          </a:xfrm>
          <a:noFill/>
        </p:spPr>
        <p:txBody>
          <a:bodyPr/>
          <a:lstStyle/>
          <a:p>
            <a:r>
              <a:rPr lang="en-US" b="1">
                <a:latin typeface="Arial Nova"/>
                <a:cs typeface="Posterama"/>
              </a:rPr>
              <a:t>Abstract</a:t>
            </a:r>
            <a:endParaRPr lang="en-US">
              <a:latin typeface="Arial Nov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76B68-DA56-F84A-D259-59E125D4A013}"/>
              </a:ext>
            </a:extLst>
          </p:cNvPr>
          <p:cNvSpPr txBox="1"/>
          <p:nvPr/>
        </p:nvSpPr>
        <p:spPr>
          <a:xfrm>
            <a:off x="358831" y="1421525"/>
            <a:ext cx="1169946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Daytona Condensed Light"/>
                <a:ea typeface="+mn-lt"/>
                <a:cs typeface="+mn-lt"/>
              </a:rPr>
              <a:t>Short-lived molecules like nitric oxide and hydrogen sulfide in the gastrointestinal (GI) tract play important roles in signaling inflammation but are hard to detect due to their reactivity.</a:t>
            </a:r>
            <a:endParaRPr lang="en-US">
              <a:latin typeface="Daytona Condensed Light"/>
            </a:endParaRP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Daytona Condensed Light"/>
                <a:ea typeface="+mn-lt"/>
                <a:cs typeface="+mn-lt"/>
              </a:rPr>
              <a:t>A tiny, ingestible device was developed that uses genetically engineered bacteria as biosensors to detect these molecules by emitting light in response to inflammation. </a:t>
            </a:r>
          </a:p>
          <a:p>
            <a:endParaRPr lang="en-US">
              <a:latin typeface="Daytona Condensed Ligh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Daytona Condensed Light"/>
                <a:ea typeface="+mn-lt"/>
                <a:cs typeface="+mn-lt"/>
              </a:rPr>
              <a:t>This light signal is then converted to a wireless message by electronic circuits in the device. Tested in animal models, the device fits into a capsule small enough to swallow and communicates wirelessly. </a:t>
            </a:r>
          </a:p>
          <a:p>
            <a:endParaRPr lang="en-US">
              <a:latin typeface="Daytona Condensed Ligh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Daytona Condensed Light"/>
                <a:ea typeface="+mn-lt"/>
                <a:cs typeface="+mn-lt"/>
              </a:rPr>
              <a:t>This technology could enable earlier diagnosis and better monitoring of conditions like inflammatory bowel disease (IBD), while also supporting remote, personalized patient care.</a:t>
            </a:r>
            <a:endParaRPr lang="en-US">
              <a:latin typeface="Daytona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hite DNA structure">
            <a:extLst>
              <a:ext uri="{FF2B5EF4-FFF2-40B4-BE49-F238E27FC236}">
                <a16:creationId xmlns:a16="http://schemas.microsoft.com/office/drawing/2014/main" id="{DC23EB2B-2285-3C42-31D8-4D87E34CF2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" r="5"/>
          <a:stretch/>
        </p:blipFill>
        <p:spPr>
          <a:xfrm>
            <a:off x="242957" y="1039589"/>
            <a:ext cx="11750260" cy="562916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66090-249B-DADD-3EA0-00B79B357059}"/>
              </a:ext>
            </a:extLst>
          </p:cNvPr>
          <p:cNvSpPr txBox="1"/>
          <p:nvPr/>
        </p:nvSpPr>
        <p:spPr>
          <a:xfrm>
            <a:off x="400143" y="44845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References: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A9212-2A4D-B2E5-BE57-F22B9CD4F773}"/>
              </a:ext>
            </a:extLst>
          </p:cNvPr>
          <p:cNvSpPr txBox="1"/>
          <p:nvPr/>
        </p:nvSpPr>
        <p:spPr>
          <a:xfrm>
            <a:off x="397725" y="1398330"/>
            <a:ext cx="1131810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Inda-Webb, M. E., et al. “Sub-1.4 Cm3 Capsule for Detecting Labile Inflammatory Biomarkers in Situ.” </a:t>
            </a:r>
            <a:r>
              <a:rPr lang="en-US" i="1" dirty="0">
                <a:ea typeface="+mn-lt"/>
                <a:cs typeface="+mn-lt"/>
              </a:rPr>
              <a:t>Nature News</a:t>
            </a:r>
            <a:r>
              <a:rPr lang="en-US" dirty="0">
                <a:ea typeface="+mn-lt"/>
                <a:cs typeface="+mn-lt"/>
              </a:rPr>
              <a:t>, Nature Publishing Group, 26 July 2023, </a:t>
            </a:r>
            <a:r>
              <a:rPr lang="en-US" dirty="0">
                <a:ea typeface="+mn-lt"/>
                <a:cs typeface="+mn-lt"/>
                <a:hlinkClick r:id="rId3"/>
              </a:rPr>
              <a:t>www.nature.com/articles/s41586-023-06369-x#Sec22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 i="1" dirty="0">
              <a:ea typeface="+mn-lt"/>
              <a:cs typeface="+mn-lt"/>
            </a:endParaRPr>
          </a:p>
          <a:p>
            <a:endParaRPr lang="en-US" i="1" dirty="0">
              <a:ea typeface="+mn-lt"/>
              <a:cs typeface="+mn-lt"/>
            </a:endParaRPr>
          </a:p>
          <a:p>
            <a:r>
              <a:rPr lang="en-US" i="1" dirty="0">
                <a:ea typeface="+mn-lt"/>
                <a:cs typeface="+mn-lt"/>
              </a:rPr>
              <a:t>Oxidative Stress and Redox-Modulating Therapeutics in Inflammatory Bowel Disease: Trends in Molecular Medicine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>
                <a:ea typeface="+mn-lt"/>
                <a:cs typeface="+mn-lt"/>
                <a:hlinkClick r:id="rId4"/>
              </a:rPr>
              <a:t>www.cell.com/trends/molecular-medicine/fulltext/S1471-4914(20)30157-X</a:t>
            </a:r>
            <a:r>
              <a:rPr lang="en-US" dirty="0">
                <a:ea typeface="+mn-lt"/>
                <a:cs typeface="+mn-lt"/>
              </a:rPr>
              <a:t>. Accessed 18 Nov. 2024. 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17" y="302150"/>
            <a:ext cx="9820656" cy="914400"/>
          </a:xfrm>
        </p:spPr>
        <p:txBody>
          <a:bodyPr anchor="t">
            <a:normAutofit/>
          </a:bodyPr>
          <a:lstStyle/>
          <a:p>
            <a:r>
              <a:rPr lang="en-US" b="1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943" y="941788"/>
            <a:ext cx="4914348" cy="580460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Background on Gastrointestinal Inflammation: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US" b="0" dirty="0"/>
              <a:t>Gastrointestinal (GI) inflammation is a common feature in diseases like Inflammatory Bowel Disease (IBD), and ulcerative colitis.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US" b="0" dirty="0"/>
              <a:t>Inflammation in the GI tract can disrupt digestion, nutrient absorption, and immune function, often leading to chronic pain and discomfort.</a:t>
            </a:r>
          </a:p>
          <a:p>
            <a:pPr marL="0" indent="0">
              <a:buNone/>
            </a:pPr>
            <a:r>
              <a:rPr lang="en-US" dirty="0"/>
              <a:t>Importance of Labile Biomarkers: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US" b="0" dirty="0"/>
              <a:t>Labile biomarkers, like nitric oxide (NO) and reactive oxygen species (ROS), are produced during inflammatory responses. These molecules are indicators of active inflammation.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US" b="0" dirty="0"/>
              <a:t>Detecting these biomarkers is crucial for understanding the severity and progression of GI diseases.</a:t>
            </a:r>
          </a:p>
          <a:p>
            <a:pPr marL="0" indent="0">
              <a:buNone/>
            </a:pPr>
            <a:r>
              <a:rPr lang="en-US" dirty="0"/>
              <a:t>Challenges in Biomarker Detection: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US" b="0" dirty="0"/>
              <a:t>Labile biomarkers are highly reactive and short-lived, meaning they degrade quickly and are difficult to measure accurately.</a:t>
            </a:r>
          </a:p>
          <a:p>
            <a:pPr>
              <a:buFont typeface="Arial" panose="02070309020205020404" pitchFamily="49" charset="0"/>
              <a:buChar char="•"/>
            </a:pPr>
            <a:endParaRPr lang="en-US" sz="1100"/>
          </a:p>
        </p:txBody>
      </p:sp>
      <p:pic>
        <p:nvPicPr>
          <p:cNvPr id="7" name="Picture 6" descr="A red and blue circle with black letters and a black text&#10;&#10;Description automatically generated">
            <a:extLst>
              <a:ext uri="{FF2B5EF4-FFF2-40B4-BE49-F238E27FC236}">
                <a16:creationId xmlns:a16="http://schemas.microsoft.com/office/drawing/2014/main" id="{45A320E6-8DF5-6EEE-8C16-5ADBC3F0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272" y="4614171"/>
            <a:ext cx="1692414" cy="1307135"/>
          </a:xfrm>
          <a:prstGeom prst="rect">
            <a:avLst/>
          </a:prstGeom>
        </p:spPr>
      </p:pic>
      <p:pic>
        <p:nvPicPr>
          <p:cNvPr id="5" name="Picture 4" descr="A black number with a white background&#10;&#10;Description automatically generated">
            <a:extLst>
              <a:ext uri="{FF2B5EF4-FFF2-40B4-BE49-F238E27FC236}">
                <a16:creationId xmlns:a16="http://schemas.microsoft.com/office/drawing/2014/main" id="{48D4D575-0DE5-6AF7-18EC-C05EC24AC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65" y="4644665"/>
            <a:ext cx="2252871" cy="925886"/>
          </a:xfrm>
          <a:prstGeom prst="rect">
            <a:avLst/>
          </a:prstGeom>
        </p:spPr>
      </p:pic>
      <p:pic>
        <p:nvPicPr>
          <p:cNvPr id="9" name="Picture 8" descr="A diagram of a cell&#10;&#10;Description automatically generated">
            <a:extLst>
              <a:ext uri="{FF2B5EF4-FFF2-40B4-BE49-F238E27FC236}">
                <a16:creationId xmlns:a16="http://schemas.microsoft.com/office/drawing/2014/main" id="{23AFA506-266F-9E0B-86BD-32B6BD4C5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70" y="304449"/>
            <a:ext cx="6383131" cy="3333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582" y="756478"/>
            <a:ext cx="10241280" cy="585305"/>
          </a:xfrm>
          <a:noFill/>
        </p:spPr>
        <p:txBody>
          <a:bodyPr anchor="b" anchorCtr="0"/>
          <a:lstStyle/>
          <a:p>
            <a:r>
              <a:rPr lang="en-US" sz="3200" b="1">
                <a:latin typeface="Arial Nova"/>
                <a:cs typeface="Posterama"/>
              </a:rPr>
              <a:t>Research Motivation and objectives</a:t>
            </a:r>
            <a:endParaRPr lang="en-US" sz="3200" b="1">
              <a:latin typeface="Arial Nov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079" y="1694600"/>
            <a:ext cx="7284722" cy="4713356"/>
          </a:xfrm>
          <a:noFill/>
        </p:spPr>
        <p:txBody>
          <a:bodyPr vert="horz" lIns="0" tIns="0" rIns="0" bIns="0" rtlCol="0" anchor="t">
            <a:normAutofit lnSpcReduction="10000"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Current Limitations in GI Inflammation Detection</a:t>
            </a:r>
            <a:r>
              <a:rPr lang="en-US">
                <a:ea typeface="+mn-lt"/>
                <a:cs typeface="+mn-lt"/>
              </a:rPr>
              <a:t>:</a:t>
            </a:r>
            <a:endParaRPr lang="en-US"/>
          </a:p>
          <a:p>
            <a:pPr marL="742950" lvl="1" indent="-285750" algn="l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Endoscopy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stool analysis</a:t>
            </a:r>
            <a:r>
              <a:rPr lang="en-US">
                <a:ea typeface="+mn-lt"/>
                <a:cs typeface="+mn-lt"/>
              </a:rPr>
              <a:t>, are often invasive, uncomfortable, and provide only snapshot information.</a:t>
            </a:r>
            <a:endParaRPr lang="en-US"/>
          </a:p>
          <a:p>
            <a:pPr marL="742950" lvl="1" indent="-285750" algn="l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These methods can miss critical, </a:t>
            </a:r>
            <a:r>
              <a:rPr lang="en-US" b="1">
                <a:ea typeface="+mn-lt"/>
                <a:cs typeface="+mn-lt"/>
              </a:rPr>
              <a:t>short-lived inflammation markers</a:t>
            </a:r>
            <a:r>
              <a:rPr lang="en-US">
                <a:ea typeface="+mn-lt"/>
                <a:cs typeface="+mn-lt"/>
              </a:rPr>
              <a:t> like nitric oxide (NO) and hydrogen sulfide (H₂S), which are key indicators of inflammatory conditions but degrade quickly in the body.</a:t>
            </a:r>
            <a:endParaRPr lang="en-US"/>
          </a:p>
          <a:p>
            <a:pPr algn="l"/>
            <a:r>
              <a:rPr lang="en-US" b="1">
                <a:ea typeface="+mn-lt"/>
                <a:cs typeface="+mn-lt"/>
              </a:rPr>
              <a:t>Research Objectives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Goal</a:t>
            </a:r>
            <a:r>
              <a:rPr lang="en-US">
                <a:ea typeface="+mn-lt"/>
                <a:cs typeface="+mn-lt"/>
              </a:rPr>
              <a:t>: Develop a </a:t>
            </a:r>
            <a:r>
              <a:rPr lang="en-US" b="1">
                <a:ea typeface="+mn-lt"/>
                <a:cs typeface="+mn-lt"/>
              </a:rPr>
              <a:t>tiny, ingestible capsule</a:t>
            </a:r>
            <a:r>
              <a:rPr lang="en-US">
                <a:ea typeface="+mn-lt"/>
                <a:cs typeface="+mn-lt"/>
              </a:rPr>
              <a:t> that continuously detects inflammation-related biomarkers in the gastrointestinal tract in real-time.</a:t>
            </a:r>
            <a:endParaRPr lang="en-US"/>
          </a:p>
          <a:p>
            <a:pPr marL="742950" lvl="1" indent="-285750" algn="l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Real-Time Monitoring</a:t>
            </a:r>
            <a:r>
              <a:rPr lang="en-US">
                <a:ea typeface="+mn-lt"/>
                <a:cs typeface="+mn-lt"/>
              </a:rPr>
              <a:t>: Allow for continuous, non-invasive tracking of disease progression, providing a fuller picture of inflammation levels over time.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3" descr="Upper GI Endoscopy – Adirondack Gastrointestinal &amp; Colorectal Surgery">
            <a:extLst>
              <a:ext uri="{FF2B5EF4-FFF2-40B4-BE49-F238E27FC236}">
                <a16:creationId xmlns:a16="http://schemas.microsoft.com/office/drawing/2014/main" id="{71F799B2-A5DB-A2AB-854A-98B514CE0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714" y="1712473"/>
            <a:ext cx="1780593" cy="17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6A5E-434F-3CA5-D120-C0DD72CA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42604"/>
            <a:ext cx="9821955" cy="914400"/>
          </a:xfrm>
        </p:spPr>
        <p:txBody>
          <a:bodyPr anchor="t">
            <a:normAutofit/>
          </a:bodyPr>
          <a:lstStyle/>
          <a:p>
            <a:r>
              <a:rPr lang="en-US" b="1"/>
              <a:t>Device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C56DF-CF1A-CE17-4270-EE0149B5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461" y="1005945"/>
            <a:ext cx="11327746" cy="562561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Core Components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 b="1"/>
              <a:t>Bacterial Biosensors</a:t>
            </a:r>
            <a:r>
              <a:rPr lang="en-US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/>
              <a:t>The capsule contains genetically engineered </a:t>
            </a:r>
            <a:r>
              <a:rPr lang="en-US" sz="1800" i="1"/>
              <a:t>E. coli</a:t>
            </a:r>
            <a:r>
              <a:rPr lang="en-US" sz="1800"/>
              <a:t> </a:t>
            </a:r>
            <a:r>
              <a:rPr lang="en-US" sz="1800" err="1"/>
              <a:t>Nissle</a:t>
            </a:r>
            <a:r>
              <a:rPr lang="en-US" sz="1800"/>
              <a:t> 1917, a safe probiotic strain known for its stability in the GI tract.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/>
              <a:t>These bacteria are modified to produce luminescence (light) when they detect specific inflammation markers, such as NO and H₂S.</a:t>
            </a:r>
          </a:p>
          <a:p>
            <a:pPr marL="0" indent="0">
              <a:buNone/>
            </a:pPr>
            <a:r>
              <a:rPr lang="en-US" b="1"/>
              <a:t>Low-Power Electronics</a:t>
            </a:r>
            <a:r>
              <a:rPr lang="en-US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/>
              <a:t>Photodetectors within the capsule sense the light emitted by the bacteria when biomarkers are detected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/>
              <a:t>A custom-designed readout chip converts this luminescent response into an electronic signal.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/>
              <a:t>Wireless transmission circuitry then sends this data to an external device, such as a smartphone or computer, for real-time monitoring by healthcare providers.</a:t>
            </a:r>
          </a:p>
          <a:p>
            <a:endParaRPr lang="en-US" sz="1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29F57-2251-46F4-5856-E4E5C94F28EE}"/>
              </a:ext>
            </a:extLst>
          </p:cNvPr>
          <p:cNvSpPr txBox="1"/>
          <p:nvPr/>
        </p:nvSpPr>
        <p:spPr>
          <a:xfrm>
            <a:off x="518118" y="4267551"/>
            <a:ext cx="110488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The device is a compact, 1.4 cubic centimeter (cm³) capsule designed for safe ingestion. Its small size is comparable to a soft gel capsule or a pea, making it easy to swallow and safe for use in the gastrointestinal tract.</a:t>
            </a:r>
            <a:endParaRPr lang="en-US"/>
          </a:p>
        </p:txBody>
      </p:sp>
      <p:pic>
        <p:nvPicPr>
          <p:cNvPr id="6" name="Picture 5" descr="A close-up of a seal&#10;&#10;Description automatically generated">
            <a:extLst>
              <a:ext uri="{FF2B5EF4-FFF2-40B4-BE49-F238E27FC236}">
                <a16:creationId xmlns:a16="http://schemas.microsoft.com/office/drawing/2014/main" id="{32463F40-BA93-6DDC-39BC-B28DC9E51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98488" y="4383294"/>
            <a:ext cx="1727891" cy="24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1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0221-08D4-0811-E93B-E19EE68EE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" y="698610"/>
            <a:ext cx="11984382" cy="1015780"/>
          </a:xfrm>
        </p:spPr>
        <p:txBody>
          <a:bodyPr/>
          <a:lstStyle/>
          <a:p>
            <a:r>
              <a:rPr lang="en-US" sz="2400" b="1" dirty="0">
                <a:latin typeface="Arial Nova"/>
                <a:cs typeface="Posterama"/>
              </a:rPr>
              <a:t>Bacterial biosensors: </a:t>
            </a:r>
            <a:r>
              <a:rPr lang="en-US" sz="2400" b="1" dirty="0">
                <a:latin typeface="Arial Nova"/>
                <a:ea typeface="+mj-lt"/>
                <a:cs typeface="+mj-lt"/>
              </a:rPr>
              <a:t>Why E. coli </a:t>
            </a:r>
            <a:r>
              <a:rPr lang="en-US" sz="2400" b="1" err="1">
                <a:latin typeface="Arial Nova"/>
                <a:ea typeface="+mj-lt"/>
                <a:cs typeface="+mj-lt"/>
              </a:rPr>
              <a:t>Nissle</a:t>
            </a:r>
            <a:r>
              <a:rPr lang="en-US" sz="2400" b="1" dirty="0">
                <a:latin typeface="Arial Nova"/>
                <a:ea typeface="+mj-lt"/>
                <a:cs typeface="+mj-lt"/>
              </a:rPr>
              <a:t> 1917?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ABB7E-032F-7056-8FD8-571EE5384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78" y="2245227"/>
            <a:ext cx="6639340" cy="4134678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 algn="l">
              <a:buFont typeface="Arial" panose="02070309020205020404" pitchFamily="49" charset="0"/>
              <a:buChar char="•"/>
            </a:pPr>
            <a:r>
              <a:rPr lang="en-US" sz="1800" i="1" dirty="0">
                <a:ea typeface="+mn-lt"/>
                <a:cs typeface="+mn-lt"/>
              </a:rPr>
              <a:t>E. coli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Nissle</a:t>
            </a:r>
            <a:r>
              <a:rPr lang="en-US" sz="1800" dirty="0">
                <a:ea typeface="+mn-lt"/>
                <a:cs typeface="+mn-lt"/>
              </a:rPr>
              <a:t> 1917 is a </a:t>
            </a:r>
            <a:r>
              <a:rPr lang="en-US" sz="1800" b="1" dirty="0">
                <a:ea typeface="+mn-lt"/>
                <a:cs typeface="+mn-lt"/>
              </a:rPr>
              <a:t>non-pathogenic probiotic strain</a:t>
            </a:r>
            <a:r>
              <a:rPr lang="en-US" sz="1800" dirty="0">
                <a:ea typeface="+mn-lt"/>
                <a:cs typeface="+mn-lt"/>
              </a:rPr>
              <a:t> known for its beneficial properties and ability to survive in the GI environment without causing harm.</a:t>
            </a:r>
            <a:endParaRPr lang="en-US" sz="1800" dirty="0"/>
          </a:p>
          <a:p>
            <a:pPr marL="342900" indent="-342900" algn="l">
              <a:buFont typeface="Arial" panose="02070309020205020404" pitchFamily="49" charset="0"/>
              <a:buChar char="•"/>
            </a:pPr>
            <a:endParaRPr lang="en-US" sz="1800">
              <a:ea typeface="+mn-lt"/>
              <a:cs typeface="+mn-lt"/>
            </a:endParaRPr>
          </a:p>
          <a:p>
            <a:pPr marL="342900" indent="-342900" algn="l">
              <a:buFont typeface="Arial" panose="02070309020205020404" pitchFamily="49" charset="0"/>
              <a:buChar char="•"/>
            </a:pPr>
            <a:r>
              <a:rPr lang="en-US" sz="1800" dirty="0">
                <a:ea typeface="+mn-lt"/>
                <a:cs typeface="+mn-lt"/>
              </a:rPr>
              <a:t>While some strains of </a:t>
            </a:r>
            <a:r>
              <a:rPr lang="en-US" sz="1800" i="1" dirty="0">
                <a:ea typeface="+mn-lt"/>
                <a:cs typeface="+mn-lt"/>
              </a:rPr>
              <a:t>E. coli</a:t>
            </a:r>
            <a:r>
              <a:rPr lang="en-US" sz="1800" dirty="0">
                <a:ea typeface="+mn-lt"/>
                <a:cs typeface="+mn-lt"/>
              </a:rPr>
              <a:t> (like </a:t>
            </a:r>
            <a:r>
              <a:rPr lang="en-US" sz="1800" i="1" dirty="0">
                <a:ea typeface="+mn-lt"/>
                <a:cs typeface="+mn-lt"/>
              </a:rPr>
              <a:t>E. coli</a:t>
            </a:r>
            <a:r>
              <a:rPr lang="en-US" sz="1800" dirty="0">
                <a:ea typeface="+mn-lt"/>
                <a:cs typeface="+mn-lt"/>
              </a:rPr>
              <a:t> O157) are associated with foodborne illnesses, </a:t>
            </a:r>
            <a:r>
              <a:rPr lang="en-US" sz="1800" dirty="0" err="1">
                <a:ea typeface="+mn-lt"/>
                <a:cs typeface="+mn-lt"/>
              </a:rPr>
              <a:t>Nissle</a:t>
            </a:r>
            <a:r>
              <a:rPr lang="en-US" sz="1800" dirty="0">
                <a:ea typeface="+mn-lt"/>
                <a:cs typeface="+mn-lt"/>
              </a:rPr>
              <a:t> 1917 is different. It is a </a:t>
            </a:r>
            <a:r>
              <a:rPr lang="en-US" sz="1800" b="1" dirty="0">
                <a:ea typeface="+mn-lt"/>
                <a:cs typeface="+mn-lt"/>
              </a:rPr>
              <a:t>benign strain</a:t>
            </a:r>
            <a:r>
              <a:rPr lang="en-US" sz="1800" dirty="0">
                <a:ea typeface="+mn-lt"/>
                <a:cs typeface="+mn-lt"/>
              </a:rPr>
              <a:t> used in probiotics and does not produce toxins.</a:t>
            </a:r>
          </a:p>
          <a:p>
            <a:pPr marL="342900" indent="-342900" algn="l">
              <a:buFont typeface="Arial" panose="02070309020205020404" pitchFamily="49" charset="0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 marL="342900" indent="-342900" algn="l">
              <a:buFont typeface="Arial" panose="02070309020205020404" pitchFamily="49" charset="0"/>
              <a:buChar char="•"/>
            </a:pPr>
            <a:r>
              <a:rPr lang="en-US" sz="1800" b="1" dirty="0">
                <a:ea typeface="+mn-lt"/>
                <a:cs typeface="+mn-lt"/>
              </a:rPr>
              <a:t>16S rRNA sequencing</a:t>
            </a:r>
            <a:r>
              <a:rPr lang="en-US" sz="1800" dirty="0">
                <a:ea typeface="+mn-lt"/>
                <a:cs typeface="+mn-lt"/>
              </a:rPr>
              <a:t> used verify its identity and ensure no contamination with harmful strains.</a:t>
            </a:r>
          </a:p>
        </p:txBody>
      </p:sp>
      <p:pic>
        <p:nvPicPr>
          <p:cNvPr id="5" name="Picture 4" descr="Probiotico Escherichia Coli Nissle 1917">
            <a:extLst>
              <a:ext uri="{FF2B5EF4-FFF2-40B4-BE49-F238E27FC236}">
                <a16:creationId xmlns:a16="http://schemas.microsoft.com/office/drawing/2014/main" id="{A5A18E0E-54AF-4CA2-E84C-77E6FD17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069" y="1710306"/>
            <a:ext cx="3401835" cy="2719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861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D328-1623-612F-492C-346F15FF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Plasmid Construction and Circuit Characterization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3A7DE-413F-E5F0-7841-1F23ACD01500}"/>
              </a:ext>
            </a:extLst>
          </p:cNvPr>
          <p:cNvSpPr txBox="1"/>
          <p:nvPr/>
        </p:nvSpPr>
        <p:spPr>
          <a:xfrm>
            <a:off x="1147593" y="2010638"/>
            <a:ext cx="851124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/>
          </a:p>
          <a:p>
            <a:r>
              <a:rPr lang="en-US" b="1" dirty="0"/>
              <a:t>Plasmid Construction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Method</a:t>
            </a:r>
            <a:r>
              <a:rPr lang="en-US" dirty="0">
                <a:ea typeface="+mn-lt"/>
                <a:cs typeface="+mn-lt"/>
              </a:rPr>
              <a:t>: Plasmids assembled using </a:t>
            </a:r>
            <a:r>
              <a:rPr lang="en-US" b="1" dirty="0">
                <a:ea typeface="+mn-lt"/>
                <a:cs typeface="+mn-lt"/>
              </a:rPr>
              <a:t>Gibson Assembly</a:t>
            </a:r>
            <a:r>
              <a:rPr lang="en-US" dirty="0">
                <a:ea typeface="+mn-lt"/>
                <a:cs typeface="+mn-lt"/>
              </a:rPr>
              <a:t> with PCR fragments and DNA from IDT </a:t>
            </a:r>
            <a:r>
              <a:rPr lang="en-US" dirty="0" err="1">
                <a:ea typeface="+mn-lt"/>
                <a:cs typeface="+mn-lt"/>
              </a:rPr>
              <a:t>gBlocks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Addgene</a:t>
            </a:r>
            <a:r>
              <a:rPr lang="en-US" dirty="0">
                <a:ea typeface="+mn-lt"/>
                <a:cs typeface="+mn-lt"/>
              </a:rPr>
              <a:t> (Supplementary Table 1).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Validation</a:t>
            </a:r>
            <a:r>
              <a:rPr lang="en-US" dirty="0">
                <a:ea typeface="+mn-lt"/>
                <a:cs typeface="+mn-lt"/>
              </a:rPr>
              <a:t>: Introduced into </a:t>
            </a:r>
            <a:r>
              <a:rPr lang="en-US" i="1" dirty="0">
                <a:ea typeface="+mn-lt"/>
                <a:cs typeface="+mn-lt"/>
              </a:rPr>
              <a:t>E. coli</a:t>
            </a:r>
            <a:r>
              <a:rPr lang="en-US" dirty="0">
                <a:ea typeface="+mn-lt"/>
                <a:cs typeface="+mn-lt"/>
              </a:rPr>
              <a:t> E. </a:t>
            </a:r>
            <a:r>
              <a:rPr lang="en-US" dirty="0" err="1">
                <a:ea typeface="+mn-lt"/>
                <a:cs typeface="+mn-lt"/>
              </a:rPr>
              <a:t>cloni</a:t>
            </a:r>
            <a:r>
              <a:rPr lang="en-US" dirty="0">
                <a:ea typeface="+mn-lt"/>
                <a:cs typeface="+mn-lt"/>
              </a:rPr>
              <a:t> 10G and confirmed via </a:t>
            </a:r>
            <a:r>
              <a:rPr lang="en-US" b="1" dirty="0">
                <a:ea typeface="+mn-lt"/>
                <a:cs typeface="+mn-lt"/>
              </a:rPr>
              <a:t>Sanger sequencing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Circuit Testing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Culturing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Aerobic: Incubated in </a:t>
            </a:r>
            <a:r>
              <a:rPr lang="en-US" b="1" dirty="0">
                <a:ea typeface="+mn-lt"/>
                <a:cs typeface="+mn-lt"/>
              </a:rPr>
              <a:t>Hi-Def Azure Media</a:t>
            </a:r>
            <a:r>
              <a:rPr lang="en-US" dirty="0">
                <a:ea typeface="+mn-lt"/>
                <a:cs typeface="+mn-lt"/>
              </a:rPr>
              <a:t> with inducers (e.g., H₂O₂, DETA-NO).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Anaerobic: Manipulated in a </a:t>
            </a:r>
            <a:r>
              <a:rPr lang="en-US" b="1" dirty="0">
                <a:ea typeface="+mn-lt"/>
                <a:cs typeface="+mn-lt"/>
              </a:rPr>
              <a:t>Coy chamber</a:t>
            </a:r>
            <a:r>
              <a:rPr lang="en-US" dirty="0">
                <a:ea typeface="+mn-lt"/>
                <a:cs typeface="+mn-lt"/>
              </a:rPr>
              <a:t> under N₂, H₂, and CO₂ gas mix.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Measurement</a:t>
            </a:r>
            <a:r>
              <a:rPr lang="en-US" dirty="0">
                <a:ea typeface="+mn-lt"/>
                <a:cs typeface="+mn-lt"/>
              </a:rPr>
              <a:t>: GFP expression evaluated via </a:t>
            </a:r>
            <a:r>
              <a:rPr lang="en-US" b="1" dirty="0">
                <a:ea typeface="+mn-lt"/>
                <a:cs typeface="+mn-lt"/>
              </a:rPr>
              <a:t>optical density (OD600)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flow cytometry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b="1" dirty="0"/>
              <a:t>Flow Cytometry Analysis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Process</a:t>
            </a:r>
            <a:r>
              <a:rPr lang="en-US" dirty="0">
                <a:ea typeface="+mn-lt"/>
                <a:cs typeface="+mn-lt"/>
              </a:rPr>
              <a:t>: Gated for single cells, excluding debris, using GFP fluorescence (FITC detector).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Software</a:t>
            </a:r>
            <a:r>
              <a:rPr lang="en-US" dirty="0">
                <a:ea typeface="+mn-lt"/>
                <a:cs typeface="+mn-lt"/>
              </a:rPr>
              <a:t>: Data analyzed with </a:t>
            </a:r>
            <a:r>
              <a:rPr lang="en-US" b="1" dirty="0">
                <a:ea typeface="+mn-lt"/>
                <a:cs typeface="+mn-lt"/>
              </a:rPr>
              <a:t>BD </a:t>
            </a:r>
            <a:r>
              <a:rPr lang="en-US" b="1" dirty="0" err="1">
                <a:ea typeface="+mn-lt"/>
                <a:cs typeface="+mn-lt"/>
              </a:rPr>
              <a:t>FACSDiva</a:t>
            </a:r>
            <a:r>
              <a:rPr lang="en-US" b="1" dirty="0">
                <a:ea typeface="+mn-lt"/>
                <a:cs typeface="+mn-lt"/>
              </a:rPr>
              <a:t> 9.0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 err="1">
                <a:ea typeface="+mn-lt"/>
                <a:cs typeface="+mn-lt"/>
              </a:rPr>
              <a:t>FlowJo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7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50" y="346324"/>
            <a:ext cx="10815868" cy="914400"/>
          </a:xfrm>
          <a:noFill/>
        </p:spPr>
        <p:txBody>
          <a:bodyPr anchor="t" anchorCtr="0"/>
          <a:lstStyle/>
          <a:p>
            <a:r>
              <a:rPr lang="en-US" sz="2400" b="1" dirty="0">
                <a:solidFill>
                  <a:srgbClr val="222222"/>
                </a:solidFill>
                <a:ea typeface="+mj-lt"/>
                <a:cs typeface="+mj-lt"/>
              </a:rPr>
              <a:t>General platform for developing a miniaturized capsule for real-time detection of labile mediators of disease in the gut.</a:t>
            </a:r>
            <a:endParaRPr lang="en-US" sz="2400" dirty="0"/>
          </a:p>
        </p:txBody>
      </p:sp>
      <p:pic>
        <p:nvPicPr>
          <p:cNvPr id="6" name="Picture 5" descr="A diagram of a cell phone&#10;&#10;Description automatically generated">
            <a:extLst>
              <a:ext uri="{FF2B5EF4-FFF2-40B4-BE49-F238E27FC236}">
                <a16:creationId xmlns:a16="http://schemas.microsoft.com/office/drawing/2014/main" id="{67E6569D-91B6-B655-9CF1-C507AC4D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19" y="1380002"/>
            <a:ext cx="6516730" cy="3289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8370D-C95E-1222-2F76-1EEE98C45DCE}"/>
              </a:ext>
            </a:extLst>
          </p:cNvPr>
          <p:cNvSpPr txBox="1"/>
          <p:nvPr/>
        </p:nvSpPr>
        <p:spPr>
          <a:xfrm>
            <a:off x="134325" y="1377962"/>
            <a:ext cx="5419493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Engineered Bacteria and Device Design</a:t>
            </a:r>
            <a:endParaRPr lang="en-US" sz="1600" dirty="0"/>
          </a:p>
          <a:p>
            <a:r>
              <a:rPr lang="en-US" sz="1600" b="1" dirty="0">
                <a:ea typeface="+mn-lt"/>
                <a:cs typeface="+mn-lt"/>
              </a:rPr>
              <a:t>Probiotic Engineering</a:t>
            </a:r>
            <a:r>
              <a:rPr lang="en-US" sz="1600" dirty="0">
                <a:ea typeface="+mn-lt"/>
                <a:cs typeface="+mn-lt"/>
              </a:rPr>
              <a:t>: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i="1" dirty="0">
                <a:ea typeface="+mn-lt"/>
                <a:cs typeface="+mn-lt"/>
              </a:rPr>
              <a:t>E. coli</a:t>
            </a:r>
            <a:r>
              <a:rPr lang="en-US" sz="1600" dirty="0">
                <a:ea typeface="+mn-lt"/>
                <a:cs typeface="+mn-lt"/>
              </a:rPr>
              <a:t> engineered to detect multiple biomarkers of </a:t>
            </a:r>
            <a:r>
              <a:rPr lang="en-US" sz="1600" b="1" dirty="0">
                <a:ea typeface="+mn-lt"/>
                <a:cs typeface="+mn-lt"/>
              </a:rPr>
              <a:t>Inflammatory Bowel Disease (IBD)</a:t>
            </a:r>
            <a:r>
              <a:rPr lang="en-US" sz="1600" dirty="0">
                <a:ea typeface="+mn-lt"/>
                <a:cs typeface="+mn-lt"/>
              </a:rPr>
              <a:t> using a </a:t>
            </a:r>
            <a:r>
              <a:rPr lang="en-US" sz="1600" b="1" dirty="0">
                <a:ea typeface="+mn-lt"/>
                <a:cs typeface="+mn-lt"/>
              </a:rPr>
              <a:t>recombinase-based genetic memory system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Validated in </a:t>
            </a:r>
            <a:r>
              <a:rPr lang="en-US" sz="1600" b="1" dirty="0">
                <a:ea typeface="+mn-lt"/>
                <a:cs typeface="+mn-lt"/>
              </a:rPr>
              <a:t>animal models</a:t>
            </a:r>
            <a:r>
              <a:rPr lang="en-US" sz="1600" dirty="0">
                <a:ea typeface="+mn-lt"/>
                <a:cs typeface="+mn-lt"/>
              </a:rPr>
              <a:t> (mice and pigs) to ensure sensitivity and specificity to metabolites like nitric oxide (NO), hydrogen peroxide (H₂O₂), thiosulfate, and tetrathionate.</a:t>
            </a:r>
            <a:endParaRPr lang="en-US" sz="1600" dirty="0"/>
          </a:p>
          <a:p>
            <a:r>
              <a:rPr lang="en-US" sz="1600" b="1" dirty="0">
                <a:ea typeface="+mn-lt"/>
                <a:cs typeface="+mn-lt"/>
              </a:rPr>
              <a:t>Capsule Design</a:t>
            </a:r>
            <a:r>
              <a:rPr lang="en-US" sz="1600" dirty="0">
                <a:ea typeface="+mn-lt"/>
                <a:cs typeface="+mn-lt"/>
              </a:rPr>
              <a:t>: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Dimensions</a:t>
            </a:r>
            <a:r>
              <a:rPr lang="en-US" sz="1600" dirty="0">
                <a:ea typeface="+mn-lt"/>
                <a:cs typeface="+mn-lt"/>
              </a:rPr>
              <a:t>: 8.5 mm height × 14.25 mm diameter.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Protects bacteria during passage through acidic environments, such as the stomach.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Miniaturized electronics interface with biosensing bacteria, capturing luminescent signals and converting them into wireless data.</a:t>
            </a:r>
            <a:endParaRPr lang="en-US" sz="1600" dirty="0"/>
          </a:p>
          <a:p>
            <a:r>
              <a:rPr lang="en-US" sz="1600" b="1" dirty="0"/>
              <a:t>Applications for Diagnosis and Monitoring</a:t>
            </a:r>
            <a:endParaRPr lang="en-US" sz="1600" dirty="0"/>
          </a:p>
          <a:p>
            <a:pPr marL="285750" indent="-285750">
              <a:buFont typeface="Arial,Sans-Serif"/>
              <a:buChar char="•"/>
            </a:pPr>
            <a:r>
              <a:rPr lang="en-US" sz="1600" b="1" dirty="0"/>
              <a:t>Immediate Follow-Up</a:t>
            </a:r>
            <a:r>
              <a:rPr lang="en-US" sz="1600" dirty="0"/>
              <a:t>: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/>
              <a:t>Enables remote detection of biomarkers after treatments or during disease progression.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/>
              <a:t>Tracks response to therapies, such as anti-inflammatory drugs or dietary interventions.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60D0F-3CB3-D5AB-0C64-7AE77189980E}"/>
              </a:ext>
            </a:extLst>
          </p:cNvPr>
          <p:cNvSpPr txBox="1"/>
          <p:nvPr/>
        </p:nvSpPr>
        <p:spPr>
          <a:xfrm>
            <a:off x="5680150" y="4533728"/>
            <a:ext cx="6293004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b="1" dirty="0"/>
          </a:p>
          <a:p>
            <a:r>
              <a:rPr lang="en-US" sz="1600" b="1" dirty="0">
                <a:ea typeface="+mn-lt"/>
                <a:cs typeface="+mn-lt"/>
              </a:rPr>
              <a:t>Long-Term Gut Monitoring</a:t>
            </a:r>
            <a:r>
              <a:rPr lang="en-US" sz="1600" dirty="0">
                <a:ea typeface="+mn-lt"/>
                <a:cs typeface="+mn-lt"/>
              </a:rPr>
              <a:t>: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Monitors microbiome development from infancy to adulthood, observing shifts between </a:t>
            </a:r>
            <a:r>
              <a:rPr lang="en-US" sz="1600" b="1" dirty="0">
                <a:ea typeface="+mn-lt"/>
                <a:cs typeface="+mn-lt"/>
              </a:rPr>
              <a:t>healthy and diseased states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Prevention and Treatment</a:t>
            </a:r>
            <a:r>
              <a:rPr lang="en-US" sz="1600" dirty="0">
                <a:ea typeface="+mn-lt"/>
                <a:cs typeface="+mn-lt"/>
              </a:rPr>
              <a:t>: Early detection of microbiome disturbances allows:</a:t>
            </a:r>
            <a:endParaRPr lang="en-US" sz="1600" dirty="0"/>
          </a:p>
          <a:p>
            <a:pPr marL="1200150" lvl="2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Preventive actions to resist unhealthy states (blocked red arrow).</a:t>
            </a:r>
            <a:endParaRPr lang="en-US" sz="1600" dirty="0"/>
          </a:p>
          <a:p>
            <a:pPr marL="1200150" lvl="2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Effective treatment plans to restore health (green arrows).</a:t>
            </a:r>
            <a:endParaRPr lang="en-US" sz="16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9A2C-5A14-93A9-9736-5EDA2EFB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11" y="248470"/>
            <a:ext cx="9902141" cy="626962"/>
          </a:xfrm>
        </p:spPr>
        <p:txBody>
          <a:bodyPr anchor="t"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Validation of NO Biosensor in Mice</a:t>
            </a:r>
          </a:p>
        </p:txBody>
      </p:sp>
      <p:pic>
        <p:nvPicPr>
          <p:cNvPr id="4" name="Picture 3" descr="A diagram of a mouse&#10;&#10;Description automatically generated">
            <a:extLst>
              <a:ext uri="{FF2B5EF4-FFF2-40B4-BE49-F238E27FC236}">
                <a16:creationId xmlns:a16="http://schemas.microsoft.com/office/drawing/2014/main" id="{5C51A9D3-EF4A-4140-569C-5F5971A3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6" y="643367"/>
            <a:ext cx="9382344" cy="3156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BA12ED-0240-EC28-56FC-56DEC831FB6E}"/>
              </a:ext>
            </a:extLst>
          </p:cNvPr>
          <p:cNvSpPr txBox="1"/>
          <p:nvPr/>
        </p:nvSpPr>
        <p:spPr>
          <a:xfrm>
            <a:off x="361560" y="3795258"/>
            <a:ext cx="387173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In Vitro NO Sensor Specificity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Mechanism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b="1" dirty="0" err="1">
                <a:ea typeface="+mn-lt"/>
                <a:cs typeface="+mn-lt"/>
              </a:rPr>
              <a:t>NorR</a:t>
            </a:r>
            <a:r>
              <a:rPr lang="en-US" dirty="0">
                <a:ea typeface="+mn-lt"/>
                <a:cs typeface="+mn-lt"/>
              </a:rPr>
              <a:t> binds to the </a:t>
            </a:r>
            <a:r>
              <a:rPr lang="en-US" b="1" dirty="0" err="1">
                <a:ea typeface="+mn-lt"/>
                <a:cs typeface="+mn-lt"/>
              </a:rPr>
              <a:t>PnorV</a:t>
            </a:r>
            <a:r>
              <a:rPr lang="en-US" b="1" dirty="0">
                <a:ea typeface="+mn-lt"/>
                <a:cs typeface="+mn-lt"/>
              </a:rPr>
              <a:t> promoter</a:t>
            </a:r>
            <a:r>
              <a:rPr lang="en-US" dirty="0">
                <a:ea typeface="+mn-lt"/>
                <a:cs typeface="+mn-lt"/>
              </a:rPr>
              <a:t> in response to nitric oxide (NO), activating transcription of the </a:t>
            </a:r>
            <a:r>
              <a:rPr lang="en-US" b="1" dirty="0">
                <a:ea typeface="+mn-lt"/>
                <a:cs typeface="+mn-lt"/>
              </a:rPr>
              <a:t>bxb1 recombinase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recombinase flips the </a:t>
            </a:r>
            <a:r>
              <a:rPr lang="en-US" b="1" dirty="0" err="1">
                <a:ea typeface="+mn-lt"/>
                <a:cs typeface="+mn-lt"/>
              </a:rPr>
              <a:t>gfp</a:t>
            </a:r>
            <a:r>
              <a:rPr lang="en-US" b="1" dirty="0">
                <a:ea typeface="+mn-lt"/>
                <a:cs typeface="+mn-lt"/>
              </a:rPr>
              <a:t> expression cassette</a:t>
            </a:r>
            <a:r>
              <a:rPr lang="en-US" dirty="0">
                <a:ea typeface="+mn-lt"/>
                <a:cs typeface="+mn-lt"/>
              </a:rPr>
              <a:t>, leading to GFP production.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93874-7A30-4AE0-55C6-78F5F0A21C30}"/>
              </a:ext>
            </a:extLst>
          </p:cNvPr>
          <p:cNvSpPr txBox="1"/>
          <p:nvPr/>
        </p:nvSpPr>
        <p:spPr>
          <a:xfrm>
            <a:off x="4822755" y="3936990"/>
            <a:ext cx="656284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Results</a:t>
            </a:r>
            <a:r>
              <a:rPr lang="en-US"/>
              <a:t>: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GFP expression increases with NO concentration (red curve).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/>
              <a:t>The system is highly specific to NO; other reactive nitrogen species (RNS, or NOx) do not activate it (gray curve)</a:t>
            </a:r>
            <a:endParaRPr lang="en-US" dirty="0"/>
          </a:p>
          <a:p>
            <a:r>
              <a:rPr lang="en-US" b="1"/>
              <a:t>Analysis</a:t>
            </a:r>
            <a:r>
              <a:rPr lang="en-US"/>
              <a:t>: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/>
              <a:t>GFP-positive cells quantified via </a:t>
            </a:r>
            <a:r>
              <a:rPr lang="en-US" b="1" dirty="0"/>
              <a:t>flow cytometry</a:t>
            </a:r>
            <a:r>
              <a:rPr lang="en-US" dirty="0"/>
              <a:t> across NO concentrations.</a:t>
            </a:r>
          </a:p>
          <a:p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856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9A734A7-6096-47AA-9737-CDF62701A00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</vt:lpstr>
      <vt:lpstr>Sub-1.4 cm3 capsule for detecting labile inflammatory biomarkers in situ</vt:lpstr>
      <vt:lpstr>Abstract</vt:lpstr>
      <vt:lpstr>Introduction</vt:lpstr>
      <vt:lpstr>Research Motivation and objectives</vt:lpstr>
      <vt:lpstr>Device overview</vt:lpstr>
      <vt:lpstr>Bacterial biosensors: Why E. coli Nissle 1917?</vt:lpstr>
      <vt:lpstr>Plasmid Construction and Circuit Characterization</vt:lpstr>
      <vt:lpstr>General platform for developing a miniaturized capsule for real-time detection of labile mediators of disease in the gut.</vt:lpstr>
      <vt:lpstr>Validation of NO Biosensor in Mice</vt:lpstr>
      <vt:lpstr>Validation and Sensitivity of NO Biosensors</vt:lpstr>
      <vt:lpstr>Validation of H2o2 ROS Memory System</vt:lpstr>
      <vt:lpstr>Validation of Tetrathionate and Thiosulfate Biosensors</vt:lpstr>
      <vt:lpstr>PowerPoint Presentation</vt:lpstr>
      <vt:lpstr>PIG no biosensor IN VIVO RESULTS</vt:lpstr>
      <vt:lpstr>In Situ Validation of Tetrathionate Biosensor in Pigs</vt:lpstr>
      <vt:lpstr>PowerPoint Presentation</vt:lpstr>
      <vt:lpstr>PowerPoint Presentation</vt:lpstr>
      <vt:lpstr>Challenges and limitations</vt:lpstr>
      <vt:lpstr>Future Directions and Applications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413</cp:revision>
  <dcterms:created xsi:type="dcterms:W3CDTF">2024-10-19T03:44:41Z</dcterms:created>
  <dcterms:modified xsi:type="dcterms:W3CDTF">2024-11-18T14:20:21Z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