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Lobster"/>
      <p:regular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Lat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.fntdata"/><Relationship Id="rId20" Type="http://schemas.openxmlformats.org/officeDocument/2006/relationships/slide" Target="slides/slide15.xml"/><Relationship Id="rId42" Type="http://schemas.openxmlformats.org/officeDocument/2006/relationships/font" Target="fonts/Lato-boldItalic.fntdata"/><Relationship Id="rId41" Type="http://schemas.openxmlformats.org/officeDocument/2006/relationships/font" Target="fonts/Lato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7.xml"/><Relationship Id="rId34" Type="http://schemas.openxmlformats.org/officeDocument/2006/relationships/font" Target="fonts/Lobster-regular.fntdata"/><Relationship Id="rId15" Type="http://schemas.openxmlformats.org/officeDocument/2006/relationships/slide" Target="slides/slide10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bold.fntdata"/><Relationship Id="rId17" Type="http://schemas.openxmlformats.org/officeDocument/2006/relationships/slide" Target="slides/slide12.xml"/><Relationship Id="rId39" Type="http://schemas.openxmlformats.org/officeDocument/2006/relationships/font" Target="fonts/Lato-regular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f87997393_0_7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f87997393_0_7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15f0e6fa7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15f0e6fa7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 big enough of difference to indicate drug resistance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5f0e6fa7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15f0e6fa7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previously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characterized drug-tolerance mutants in Mtb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prolonged the MDK99 by more than 4 days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15f0e6fa7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15f0e6fa7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5f0e6fa7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15f0e6fa7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5f0e6fa7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15f0e6fa7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15f0e6fa78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15f0e6fa78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15f0e6fa7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15f0e6fa7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15f0e6fa7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15f0e6fa7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15f0e6fa7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15f0e6fa7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160a12ed6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160a12ed6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5f0e6fa7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15f0e6fa7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160a12ed6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160a12ed6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160a12ed6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160a12ed6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160a12ed6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160a12ed6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15f0e6fa7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15f0e6fa7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f87997393_0_1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f87997393_0_1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5f0e6fa7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15f0e6fa7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15f0e6fa7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15f0e6fa7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5f0e6fa7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15f0e6fa7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5f0e6fa7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15f0e6fa7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5f0e6fa7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15f0e6fa7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5f0e6fa7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15f0e6fa7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15f0e6fa78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15f0e6fa78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Google Shape;10;p2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Google Shape;11;p2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1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11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Google Shape;141;p1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1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1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11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Google Shape;16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1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Google Shape;167;p1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Google Shape;169;p12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2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Google Shape;171;p12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Google Shape;17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13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Google Shape;175;p13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Google Shape;177;p13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Google Shape;17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Google Shape;179;p1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Google Shape;185;p1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1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1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14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4" name="Google Shape;204;p1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Google Shape;20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Google Shape;206;p14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Google Shape;213;p16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Google Shape;214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Google Shape;215;p16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Google Shape;217;p1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1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Google Shape;222;p1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Google Shape;19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Google Shape;37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Google Shape;39;p3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Google Shape;45;p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5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Google Shape;71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Google Shape;74;p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6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Google Shape;85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Google Shape;87;p6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Google Shape;8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Google Shape;91;p7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7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7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Google Shape;97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Google Shape;99;p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7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Google Shape;107;p8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Google Shape;108;p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Google Shape;110;p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8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Google Shape;112;p8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Google Shape;11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9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9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9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Google Shape;119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Google Shape;120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Google Shape;12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>
            <a:hlinkClick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0">
            <a:hlinkClick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">
            <a:hlinkClick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0">
            <a:hlinkClick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Google Shape;129;p1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Google Shape;130;p1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0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Google Shape;132;p1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Google Shape;133;p1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 txBox="1"/>
          <p:nvPr>
            <p:ph type="ctrTitle"/>
          </p:nvPr>
        </p:nvSpPr>
        <p:spPr>
          <a:xfrm>
            <a:off x="4126500" y="99285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-GB" sz="2800">
                <a:latin typeface="Roboto"/>
                <a:ea typeface="Roboto"/>
                <a:cs typeface="Roboto"/>
                <a:sym typeface="Roboto"/>
              </a:rPr>
              <a:t>Tuberculosis treatment failure associated with evolution of antibiotic resilience</a:t>
            </a:r>
            <a:endParaRPr b="1" sz="2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7"/>
          <p:cNvSpPr txBox="1"/>
          <p:nvPr>
            <p:ph idx="1" type="subTitle"/>
          </p:nvPr>
        </p:nvSpPr>
        <p:spPr>
          <a:xfrm>
            <a:off x="7577400" y="4296375"/>
            <a:ext cx="3470700" cy="10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550">
                <a:latin typeface="Roboto"/>
                <a:ea typeface="Roboto"/>
                <a:cs typeface="Roboto"/>
                <a:sym typeface="Roboto"/>
              </a:rPr>
              <a:t>Science</a:t>
            </a:r>
            <a:endParaRPr b="1" i="1" sz="15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>
                <a:latin typeface="Roboto"/>
                <a:ea typeface="Roboto"/>
                <a:cs typeface="Roboto"/>
                <a:sym typeface="Roboto"/>
              </a:rPr>
              <a:t>8 Dec 2022</a:t>
            </a:r>
            <a:endParaRPr sz="155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6"/>
          <p:cNvPicPr preferRelativeResize="0"/>
          <p:nvPr/>
        </p:nvPicPr>
        <p:blipFill rotWithShape="1">
          <a:blip r:embed="rId3">
            <a:alphaModFix/>
          </a:blip>
          <a:srcRect b="23124" l="13742" r="58032" t="35582"/>
          <a:stretch/>
        </p:blipFill>
        <p:spPr>
          <a:xfrm>
            <a:off x="2447088" y="823146"/>
            <a:ext cx="4249824" cy="349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 txBox="1"/>
          <p:nvPr/>
        </p:nvSpPr>
        <p:spPr>
          <a:xfrm>
            <a:off x="1259550" y="772450"/>
            <a:ext cx="66249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ResR and Drug Tolerance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1" name="Google Shape;291;p27"/>
          <p:cNvSpPr txBox="1"/>
          <p:nvPr/>
        </p:nvSpPr>
        <p:spPr>
          <a:xfrm>
            <a:off x="298550" y="1919225"/>
            <a:ext cx="30000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Time-kill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analyses for the eight antibiotics using drug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concentrations 100-fold MIC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H</a:t>
            </a:r>
            <a:r>
              <a:rPr lang="en-GB" sz="1500">
                <a:solidFill>
                  <a:schemeClr val="lt1"/>
                </a:solidFill>
              </a:rPr>
              <a:t>ow long it took to kill 99% of the bacteria (MDK99)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292" name="Google Shape;292;p27"/>
          <p:cNvPicPr preferRelativeResize="0"/>
          <p:nvPr/>
        </p:nvPicPr>
        <p:blipFill rotWithShape="1">
          <a:blip r:embed="rId3">
            <a:alphaModFix/>
          </a:blip>
          <a:srcRect b="23122" l="41613" r="15849" t="35025"/>
          <a:stretch/>
        </p:blipFill>
        <p:spPr>
          <a:xfrm>
            <a:off x="3686799" y="1464275"/>
            <a:ext cx="5135026" cy="284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"/>
          <p:cNvSpPr txBox="1"/>
          <p:nvPr/>
        </p:nvSpPr>
        <p:spPr>
          <a:xfrm>
            <a:off x="1995025" y="435975"/>
            <a:ext cx="5885700" cy="9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971450" y="1942900"/>
            <a:ext cx="8245500" cy="19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On drug-free media after antibiotic exposure, resR mutants formed visible colonies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significantly earlier than the wild type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resR mutants reduced the time to colony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formation by 20 to 50% for all eight drugs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tested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9"/>
          <p:cNvPicPr preferRelativeResize="0"/>
          <p:nvPr/>
        </p:nvPicPr>
        <p:blipFill rotWithShape="1">
          <a:blip r:embed="rId3">
            <a:alphaModFix/>
          </a:blip>
          <a:srcRect b="14813" l="15964" r="16275" t="22604"/>
          <a:stretch/>
        </p:blipFill>
        <p:spPr>
          <a:xfrm>
            <a:off x="1412175" y="765963"/>
            <a:ext cx="6951826" cy="361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"/>
          <p:cNvSpPr txBox="1"/>
          <p:nvPr/>
        </p:nvSpPr>
        <p:spPr>
          <a:xfrm>
            <a:off x="818525" y="1966825"/>
            <a:ext cx="3000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E</a:t>
            </a:r>
            <a:r>
              <a:rPr lang="en-GB">
                <a:solidFill>
                  <a:schemeClr val="lt1"/>
                </a:solidFill>
              </a:rPr>
              <a:t>xpansion rate of visible colonies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did not differ between WT and mutant cells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ResR optimizes </a:t>
            </a:r>
            <a:r>
              <a:rPr lang="en-GB">
                <a:solidFill>
                  <a:schemeClr val="lt1"/>
                </a:solidFill>
              </a:rPr>
              <a:t>post-antibiotic effect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9" name="Google Shape;309;p30"/>
          <p:cNvSpPr txBox="1"/>
          <p:nvPr/>
        </p:nvSpPr>
        <p:spPr>
          <a:xfrm>
            <a:off x="1222625" y="55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A</a:t>
            </a:r>
            <a:r>
              <a:rPr lang="en-GB" sz="1800">
                <a:solidFill>
                  <a:schemeClr val="lt1"/>
                </a:solidFill>
              </a:rPr>
              <a:t>ntibiotic resilience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10" name="Google Shape;310;p30"/>
          <p:cNvPicPr preferRelativeResize="0"/>
          <p:nvPr/>
        </p:nvPicPr>
        <p:blipFill rotWithShape="1">
          <a:blip r:embed="rId3">
            <a:alphaModFix/>
          </a:blip>
          <a:srcRect b="35326" l="40250" r="22973" t="20376"/>
          <a:stretch/>
        </p:blipFill>
        <p:spPr>
          <a:xfrm>
            <a:off x="3818525" y="1246300"/>
            <a:ext cx="4804800" cy="325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1"/>
          <p:cNvPicPr preferRelativeResize="0"/>
          <p:nvPr/>
        </p:nvPicPr>
        <p:blipFill rotWithShape="1">
          <a:blip r:embed="rId3">
            <a:alphaModFix/>
          </a:blip>
          <a:srcRect b="7546" l="40022" r="23872" t="65021"/>
          <a:stretch/>
        </p:blipFill>
        <p:spPr>
          <a:xfrm>
            <a:off x="1625425" y="1516425"/>
            <a:ext cx="6486600" cy="277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"/>
          <p:cNvSpPr txBox="1"/>
          <p:nvPr/>
        </p:nvSpPr>
        <p:spPr>
          <a:xfrm>
            <a:off x="853000" y="1336350"/>
            <a:ext cx="3000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Fluorescently</a:t>
            </a:r>
            <a:r>
              <a:rPr lang="en-GB">
                <a:solidFill>
                  <a:schemeClr val="lt1"/>
                </a:solidFill>
              </a:rPr>
              <a:t> labeled D-amino acids in peptidoglycan, cell poles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During the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recovery period, resR mutants showed significantly more new cell wall synthesis than the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wild-type cells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21" name="Google Shape;321;p32"/>
          <p:cNvPicPr preferRelativeResize="0"/>
          <p:nvPr/>
        </p:nvPicPr>
        <p:blipFill rotWithShape="1">
          <a:blip r:embed="rId3">
            <a:alphaModFix/>
          </a:blip>
          <a:srcRect b="8451" l="18411" r="51079" t="20586"/>
          <a:stretch/>
        </p:blipFill>
        <p:spPr>
          <a:xfrm>
            <a:off x="4657300" y="622237"/>
            <a:ext cx="3209098" cy="419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3"/>
          <p:cNvPicPr preferRelativeResize="0"/>
          <p:nvPr/>
        </p:nvPicPr>
        <p:blipFill rotWithShape="1">
          <a:blip r:embed="rId3">
            <a:alphaModFix/>
          </a:blip>
          <a:srcRect b="47226" l="49350" r="21397" t="21043"/>
          <a:stretch/>
        </p:blipFill>
        <p:spPr>
          <a:xfrm>
            <a:off x="1753350" y="927962"/>
            <a:ext cx="5388024" cy="328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4"/>
          <p:cNvSpPr txBox="1"/>
          <p:nvPr/>
        </p:nvSpPr>
        <p:spPr>
          <a:xfrm>
            <a:off x="1410525" y="412250"/>
            <a:ext cx="3593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I</a:t>
            </a:r>
            <a:r>
              <a:rPr lang="en-GB" sz="1500">
                <a:solidFill>
                  <a:schemeClr val="lt1"/>
                </a:solidFill>
              </a:rPr>
              <a:t>n vitro whole-genome DNA binding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</a:rPr>
              <a:t>and deep sequencing assay (IDAP-Seq)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332" name="Google Shape;332;p34"/>
          <p:cNvPicPr preferRelativeResize="0"/>
          <p:nvPr/>
        </p:nvPicPr>
        <p:blipFill rotWithShape="1">
          <a:blip r:embed="rId3">
            <a:alphaModFix/>
          </a:blip>
          <a:srcRect b="56685" l="26371" r="35704" t="18981"/>
          <a:stretch/>
        </p:blipFill>
        <p:spPr>
          <a:xfrm>
            <a:off x="849665" y="1914475"/>
            <a:ext cx="7444675" cy="26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4"/>
          <p:cNvSpPr txBox="1"/>
          <p:nvPr/>
        </p:nvSpPr>
        <p:spPr>
          <a:xfrm>
            <a:off x="1410525" y="10587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whiB2-fbiA found to be under positive selection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5"/>
          <p:cNvPicPr preferRelativeResize="0"/>
          <p:nvPr/>
        </p:nvPicPr>
        <p:blipFill rotWithShape="1">
          <a:blip r:embed="rId3">
            <a:alphaModFix/>
          </a:blip>
          <a:srcRect b="6281" l="28190" r="46142" t="68691"/>
          <a:stretch/>
        </p:blipFill>
        <p:spPr>
          <a:xfrm>
            <a:off x="1753350" y="979763"/>
            <a:ext cx="5999352" cy="318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/>
          <p:nvPr/>
        </p:nvSpPr>
        <p:spPr>
          <a:xfrm>
            <a:off x="2977350" y="1761425"/>
            <a:ext cx="3189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>
            <a:off x="1383400" y="1065900"/>
            <a:ext cx="5868000" cy="32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Function of Antibiotics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-"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Cell wall synthesis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-"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Protein/nucleic acid 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-"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Cell membrane/metabolic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Bactericidal vs bacteristatic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Revolutionary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5227400" y="3447150"/>
            <a:ext cx="3940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6"/>
          <p:cNvSpPr txBox="1"/>
          <p:nvPr>
            <p:ph type="title"/>
          </p:nvPr>
        </p:nvSpPr>
        <p:spPr>
          <a:xfrm>
            <a:off x="1615000" y="365325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N</a:t>
            </a:r>
            <a:r>
              <a:rPr lang="en-GB" sz="2000"/>
              <a:t>atural selection</a:t>
            </a:r>
            <a:endParaRPr sz="2000"/>
          </a:p>
        </p:txBody>
      </p:sp>
      <p:pic>
        <p:nvPicPr>
          <p:cNvPr id="344" name="Google Shape;344;p36"/>
          <p:cNvPicPr preferRelativeResize="0"/>
          <p:nvPr/>
        </p:nvPicPr>
        <p:blipFill rotWithShape="1">
          <a:blip r:embed="rId3">
            <a:alphaModFix/>
          </a:blip>
          <a:srcRect b="19484" l="21939" r="33647" t="44293"/>
          <a:stretch/>
        </p:blipFill>
        <p:spPr>
          <a:xfrm>
            <a:off x="1615000" y="905100"/>
            <a:ext cx="6521525" cy="2991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6"/>
          <p:cNvSpPr txBox="1"/>
          <p:nvPr/>
        </p:nvSpPr>
        <p:spPr>
          <a:xfrm>
            <a:off x="2757975" y="4094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WhiB2- cell growth and division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/>
          <p:nvPr>
            <p:ph idx="1" type="body"/>
          </p:nvPr>
        </p:nvSpPr>
        <p:spPr>
          <a:xfrm>
            <a:off x="4643075" y="3493700"/>
            <a:ext cx="42507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Transcriptional changes of whiB2 in M. smegmatis strains: wild-type (WT), resR point mutant (T77A), CRISPR-i knock-down of resR (KD), merodiploid overexpression of wild-type resR (OE) or T77A mutant form (OE-T77A).</a:t>
            </a:r>
            <a:endParaRPr/>
          </a:p>
        </p:txBody>
      </p:sp>
      <p:pic>
        <p:nvPicPr>
          <p:cNvPr id="351" name="Google Shape;351;p37"/>
          <p:cNvPicPr preferRelativeResize="0"/>
          <p:nvPr/>
        </p:nvPicPr>
        <p:blipFill rotWithShape="1">
          <a:blip r:embed="rId3">
            <a:alphaModFix/>
          </a:blip>
          <a:srcRect b="32069" l="56383" r="19564" t="34268"/>
          <a:stretch/>
        </p:blipFill>
        <p:spPr>
          <a:xfrm>
            <a:off x="4572000" y="367300"/>
            <a:ext cx="3971400" cy="31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7"/>
          <p:cNvSpPr txBox="1"/>
          <p:nvPr/>
        </p:nvSpPr>
        <p:spPr>
          <a:xfrm>
            <a:off x="838775" y="217512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ResR acts as an activator of whiB2 expression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/>
          <p:nvPr>
            <p:ph idx="1" type="body"/>
          </p:nvPr>
        </p:nvSpPr>
        <p:spPr>
          <a:xfrm>
            <a:off x="842575" y="1631375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resR, whiB2-fbiA, and whiA mutants are associated with acquisition of canonical drug resistance and treatment failure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500"/>
              <a:t>REMoxTB trial</a:t>
            </a:r>
            <a:endParaRPr sz="1500"/>
          </a:p>
        </p:txBody>
      </p:sp>
      <p:pic>
        <p:nvPicPr>
          <p:cNvPr id="358" name="Google Shape;358;p38"/>
          <p:cNvPicPr preferRelativeResize="0"/>
          <p:nvPr/>
        </p:nvPicPr>
        <p:blipFill rotWithShape="1">
          <a:blip r:embed="rId3">
            <a:alphaModFix/>
          </a:blip>
          <a:srcRect b="27541" l="20306" r="64328" t="40407"/>
          <a:stretch/>
        </p:blipFill>
        <p:spPr>
          <a:xfrm>
            <a:off x="5008922" y="1081150"/>
            <a:ext cx="2430998" cy="2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 txBox="1"/>
          <p:nvPr/>
        </p:nvSpPr>
        <p:spPr>
          <a:xfrm>
            <a:off x="2296200" y="559025"/>
            <a:ext cx="30000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</a:rPr>
              <a:t>Closing Thoughts and Future Directions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364" name="Google Shape;364;p39"/>
          <p:cNvSpPr txBox="1"/>
          <p:nvPr/>
        </p:nvSpPr>
        <p:spPr>
          <a:xfrm>
            <a:off x="1119625" y="1910775"/>
            <a:ext cx="6701400" cy="23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Importance of temporal dynamics 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Current tests focus on resistance, not resilience 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Need for novel therapeutic strategies that account for both 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0"/>
          <p:cNvSpPr txBox="1"/>
          <p:nvPr>
            <p:ph type="title"/>
          </p:nvPr>
        </p:nvSpPr>
        <p:spPr>
          <a:xfrm>
            <a:off x="3117450" y="945275"/>
            <a:ext cx="30633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sp>
        <p:nvSpPr>
          <p:cNvPr id="370" name="Google Shape;370;p40"/>
          <p:cNvSpPr txBox="1"/>
          <p:nvPr>
            <p:ph idx="1" type="body"/>
          </p:nvPr>
        </p:nvSpPr>
        <p:spPr>
          <a:xfrm>
            <a:off x="1784325" y="2179675"/>
            <a:ext cx="5385600" cy="24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       References: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2700" lvl="0" marL="3556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Liu Q;Zhu J;Dulberger CL;Stanley S;Wilson S;Chung ES;Wang X;Culviner P;Liu YJ;Hicks ND;Babunovic GH;Giffen SR;Aldridge BB;Garner EC;Rubin EJ;Chao MC;Fortune SM; (2022, December 8). </a:t>
            </a:r>
            <a:r>
              <a:rPr i="1" lang="en-GB" sz="1100">
                <a:latin typeface="Arial"/>
                <a:ea typeface="Arial"/>
                <a:cs typeface="Arial"/>
                <a:sym typeface="Arial"/>
              </a:rPr>
              <a:t>Tuberculosis treatment failure associated with evolution of antibiotic resilience</a:t>
            </a:r>
            <a:r>
              <a:rPr lang="en-GB" sz="1100">
                <a:latin typeface="Arial"/>
                <a:ea typeface="Arial"/>
                <a:cs typeface="Arial"/>
                <a:sym typeface="Arial"/>
              </a:rPr>
              <a:t>. Science (New York, N.Y.). https://pubmed.ncbi.nlm.nih.gov/36480634/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12700" lvl="0" marL="355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CDC - Drug-Resistant TB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 txBox="1"/>
          <p:nvPr/>
        </p:nvSpPr>
        <p:spPr>
          <a:xfrm>
            <a:off x="1859650" y="827775"/>
            <a:ext cx="730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Antibiotic Resistance</a:t>
            </a:r>
            <a:endParaRPr sz="2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2" name="Google Shape;242;p19"/>
          <p:cNvSpPr txBox="1"/>
          <p:nvPr/>
        </p:nvSpPr>
        <p:spPr>
          <a:xfrm>
            <a:off x="1213300" y="1984375"/>
            <a:ext cx="7483800" cy="23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-"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Mutations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-"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Β-lactamase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-"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Alteration of target site 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-"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Efflux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ato"/>
              <a:buChar char="-"/>
            </a:pPr>
            <a:r>
              <a:rPr lang="en-GB" sz="19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HGT</a:t>
            </a:r>
            <a:endParaRPr sz="19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"/>
          <p:cNvSpPr txBox="1"/>
          <p:nvPr/>
        </p:nvSpPr>
        <p:spPr>
          <a:xfrm>
            <a:off x="1408950" y="1797275"/>
            <a:ext cx="71949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200" u="sng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Myco</a:t>
            </a:r>
            <a:r>
              <a:rPr i="1" lang="en-GB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bacterium tuberculosis (Mtb)</a:t>
            </a:r>
            <a:endParaRPr i="1"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Latent/ Active</a:t>
            </a:r>
            <a:endParaRPr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Streptomycin, Isoniazid</a:t>
            </a:r>
            <a:endParaRPr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Extensively Drug-Resistant TB (XDR-TB) is worse than Multidrug-Resistant TB (MDR-TB)</a:t>
            </a:r>
            <a:endParaRPr sz="2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20"/>
          <p:cNvSpPr txBox="1"/>
          <p:nvPr/>
        </p:nvSpPr>
        <p:spPr>
          <a:xfrm>
            <a:off x="1408950" y="1116875"/>
            <a:ext cx="61572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Global Impact of Antibiotic Resistance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"/>
          <p:cNvSpPr txBox="1"/>
          <p:nvPr/>
        </p:nvSpPr>
        <p:spPr>
          <a:xfrm>
            <a:off x="1808625" y="912800"/>
            <a:ext cx="7359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21"/>
          <p:cNvSpPr txBox="1"/>
          <p:nvPr/>
        </p:nvSpPr>
        <p:spPr>
          <a:xfrm>
            <a:off x="2063750" y="1099900"/>
            <a:ext cx="61233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21"/>
          <p:cNvSpPr txBox="1"/>
          <p:nvPr/>
        </p:nvSpPr>
        <p:spPr>
          <a:xfrm>
            <a:off x="1196275" y="912800"/>
            <a:ext cx="75123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Antibiotic Resistance vs </a:t>
            </a:r>
            <a:r>
              <a:rPr lang="en-GB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Resilience</a:t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Research Focus: The study explores how M. tuberculosis (TB) shows antibiotic resilience through specific genetic mutations.</a:t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2"/>
          <p:cNvPicPr preferRelativeResize="0"/>
          <p:nvPr/>
        </p:nvPicPr>
        <p:blipFill rotWithShape="1">
          <a:blip r:embed="rId3">
            <a:alphaModFix/>
          </a:blip>
          <a:srcRect b="57065" l="14375" r="14602" t="21756"/>
          <a:stretch/>
        </p:blipFill>
        <p:spPr>
          <a:xfrm>
            <a:off x="887227" y="2846926"/>
            <a:ext cx="7760875" cy="130175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2"/>
          <p:cNvSpPr txBox="1"/>
          <p:nvPr/>
        </p:nvSpPr>
        <p:spPr>
          <a:xfrm>
            <a:off x="1799175" y="941925"/>
            <a:ext cx="5476800" cy="11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Bacteria evolve within the patient, leading to new mutations, which can be tracked using deep sequencing 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</a:rPr>
              <a:t>Parallel evolution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3"/>
          <p:cNvPicPr preferRelativeResize="0"/>
          <p:nvPr/>
        </p:nvPicPr>
        <p:blipFill rotWithShape="1">
          <a:blip r:embed="rId3">
            <a:alphaModFix/>
          </a:blip>
          <a:srcRect b="7005" l="14372" r="11045" t="41479"/>
          <a:stretch/>
        </p:blipFill>
        <p:spPr>
          <a:xfrm>
            <a:off x="952500" y="1780403"/>
            <a:ext cx="7239000" cy="2812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3"/>
          <p:cNvSpPr txBox="1"/>
          <p:nvPr/>
        </p:nvSpPr>
        <p:spPr>
          <a:xfrm>
            <a:off x="1561050" y="576800"/>
            <a:ext cx="43497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Genome sequencing data from 51,229 TB samples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Ratio of protein-changing mutations to non-protein-changing mutations (dN/dS)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23"/>
          <p:cNvSpPr txBox="1"/>
          <p:nvPr/>
        </p:nvSpPr>
        <p:spPr>
          <a:xfrm>
            <a:off x="6118000" y="713950"/>
            <a:ext cx="28140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Genes and IGRs linked to drug resistance were highly mutated and showed positive selection.</a:t>
            </a:r>
            <a:endParaRPr sz="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4"/>
          <p:cNvPicPr preferRelativeResize="0"/>
          <p:nvPr/>
        </p:nvPicPr>
        <p:blipFill rotWithShape="1">
          <a:blip r:embed="rId3">
            <a:alphaModFix/>
          </a:blip>
          <a:srcRect b="31365" l="0" r="9828" t="31061"/>
          <a:stretch/>
        </p:blipFill>
        <p:spPr>
          <a:xfrm>
            <a:off x="186238" y="2151400"/>
            <a:ext cx="8771525" cy="264422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4"/>
          <p:cNvSpPr txBox="1"/>
          <p:nvPr/>
        </p:nvSpPr>
        <p:spPr>
          <a:xfrm>
            <a:off x="1724925" y="616050"/>
            <a:ext cx="6440100" cy="8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Genes under selection are mostly transcriptional regulators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ResR  (Rv1830), an essential gene that likely regulates other genes. Evidence of positive selection was found in resR, with a high dN/dS ratio (2.91)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dN/dS in drug resistant strains&gt;non resistant strains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"/>
          <p:cNvSpPr txBox="1"/>
          <p:nvPr/>
        </p:nvSpPr>
        <p:spPr>
          <a:xfrm>
            <a:off x="2473650" y="312775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lt1"/>
                </a:solidFill>
              </a:rPr>
              <a:t>R</a:t>
            </a:r>
            <a:r>
              <a:rPr lang="en-GB" sz="1700">
                <a:solidFill>
                  <a:schemeClr val="lt1"/>
                </a:solidFill>
              </a:rPr>
              <a:t>esR mutants do not display antibiotic resistance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280" name="Google Shape;280;p25"/>
          <p:cNvSpPr txBox="1"/>
          <p:nvPr/>
        </p:nvSpPr>
        <p:spPr>
          <a:xfrm>
            <a:off x="1328275" y="1617450"/>
            <a:ext cx="6203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S</a:t>
            </a:r>
            <a:r>
              <a:rPr lang="en-GB">
                <a:solidFill>
                  <a:schemeClr val="lt1"/>
                </a:solidFill>
              </a:rPr>
              <a:t>cientists introduced three common clinical mutations (P59L, A85V, and R95C) into the resR gene of Mtb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ResR </a:t>
            </a:r>
            <a:r>
              <a:rPr lang="en-GB">
                <a:solidFill>
                  <a:schemeClr val="lt1"/>
                </a:solidFill>
              </a:rPr>
              <a:t>mutants</a:t>
            </a:r>
            <a:r>
              <a:rPr lang="en-GB">
                <a:solidFill>
                  <a:schemeClr val="lt1"/>
                </a:solidFill>
              </a:rPr>
              <a:t> had thicker cell walls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The researchers then tested the **resR** mutants for drug resistance by measuring the minimum amount of drug needed to stop bacterial growth (MIC). The mutants showed similar resistance levels to wild-type bacteria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