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aleway"/>
      <p:regular r:id="rId32"/>
      <p:bold r:id="rId33"/>
      <p:italic r:id="rId34"/>
      <p:boldItalic r:id="rId35"/>
    </p:embeddedFont>
    <p:embeddedFont>
      <p:font typeface="La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aleway-bold.fntdata"/><Relationship Id="rId10" Type="http://schemas.openxmlformats.org/officeDocument/2006/relationships/slide" Target="slides/slide5.xml"/><Relationship Id="rId32" Type="http://schemas.openxmlformats.org/officeDocument/2006/relationships/font" Target="fonts/Raleway-regular.fntdata"/><Relationship Id="rId13" Type="http://schemas.openxmlformats.org/officeDocument/2006/relationships/slide" Target="slides/slide8.xml"/><Relationship Id="rId35" Type="http://schemas.openxmlformats.org/officeDocument/2006/relationships/font" Target="fonts/Raleway-boldItalic.fntdata"/><Relationship Id="rId12" Type="http://schemas.openxmlformats.org/officeDocument/2006/relationships/slide" Target="slides/slide7.xml"/><Relationship Id="rId34" Type="http://schemas.openxmlformats.org/officeDocument/2006/relationships/font" Target="fonts/Raleway-italic.fntdata"/><Relationship Id="rId15" Type="http://schemas.openxmlformats.org/officeDocument/2006/relationships/slide" Target="slides/slide10.xml"/><Relationship Id="rId37" Type="http://schemas.openxmlformats.org/officeDocument/2006/relationships/font" Target="fonts/Lato-bold.fntdata"/><Relationship Id="rId14" Type="http://schemas.openxmlformats.org/officeDocument/2006/relationships/slide" Target="slides/slide9.xml"/><Relationship Id="rId36" Type="http://schemas.openxmlformats.org/officeDocument/2006/relationships/font" Target="fonts/Lato-regular.fntdata"/><Relationship Id="rId17" Type="http://schemas.openxmlformats.org/officeDocument/2006/relationships/slide" Target="slides/slide12.xml"/><Relationship Id="rId39" Type="http://schemas.openxmlformats.org/officeDocument/2006/relationships/font" Target="fonts/Lato-boldItalic.fntdata"/><Relationship Id="rId16" Type="http://schemas.openxmlformats.org/officeDocument/2006/relationships/slide" Target="slides/slide11.xml"/><Relationship Id="rId38" Type="http://schemas.openxmlformats.org/officeDocument/2006/relationships/font" Target="fonts/La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86-024-07901-3"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https://www.nature.com/articles/s41586-024-07901-3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d4140e32e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d4140e32e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Hallmark proteins like RdRp and DNA </a:t>
            </a:r>
            <a:r>
              <a:rPr lang="en"/>
              <a:t>polymerase</a:t>
            </a:r>
            <a:r>
              <a:rPr lang="en"/>
              <a:t> were used to estimate phylogenetic trees for the viruses studied.</a:t>
            </a:r>
            <a:endParaRPr/>
          </a:p>
          <a:p>
            <a:pPr indent="-298450" lvl="0" marL="457200" rtl="0" algn="l">
              <a:spcBef>
                <a:spcPts val="0"/>
              </a:spcBef>
              <a:spcAft>
                <a:spcPts val="0"/>
              </a:spcAft>
              <a:buSzPts val="1100"/>
              <a:buChar char="●"/>
            </a:pPr>
            <a:r>
              <a:rPr lang="en"/>
              <a:t>Amino acid sequencing was performed with L-INS-i algorithm in MAFFT and then trimmed with trimA1. MEGA11 was used to look at the finished </a:t>
            </a:r>
            <a:r>
              <a:rPr lang="en"/>
              <a:t>sequences</a:t>
            </a:r>
            <a:r>
              <a:rPr lang="en"/>
              <a:t>.</a:t>
            </a:r>
            <a:endParaRPr/>
          </a:p>
          <a:p>
            <a:pPr indent="-298450" lvl="0" marL="457200" rtl="0" algn="l">
              <a:spcBef>
                <a:spcPts val="0"/>
              </a:spcBef>
              <a:spcAft>
                <a:spcPts val="0"/>
              </a:spcAft>
              <a:buSzPts val="1100"/>
              <a:buChar char="●"/>
            </a:pPr>
            <a:r>
              <a:rPr lang="en"/>
              <a:t>Recombination analysis was done with Simplot and </a:t>
            </a:r>
            <a:r>
              <a:rPr lang="en"/>
              <a:t>Splitstree 5</a:t>
            </a:r>
            <a:r>
              <a:rPr lang="en"/>
              <a:t>.</a:t>
            </a:r>
            <a:endParaRPr/>
          </a:p>
          <a:p>
            <a:pPr indent="-298450" lvl="0" marL="457200" rtl="0" algn="l">
              <a:spcBef>
                <a:spcPts val="0"/>
              </a:spcBef>
              <a:spcAft>
                <a:spcPts val="0"/>
              </a:spcAft>
              <a:buSzPts val="1100"/>
              <a:buChar char="●"/>
            </a:pPr>
            <a:r>
              <a:rPr lang="en"/>
              <a:t>Splitstree creates “splits” graphs that allow for the visualization of relationships between multiple sequences</a:t>
            </a:r>
            <a:endParaRPr/>
          </a:p>
          <a:p>
            <a:pPr indent="-298450" lvl="1" marL="914400" rtl="0" algn="l">
              <a:spcBef>
                <a:spcPts val="0"/>
              </a:spcBef>
              <a:spcAft>
                <a:spcPts val="0"/>
              </a:spcAft>
              <a:buSzPts val="1100"/>
              <a:buChar char="○"/>
            </a:pPr>
            <a:r>
              <a:rPr lang="en"/>
              <a:t>Make network of evolutionary patterns, such as reticulation</a:t>
            </a:r>
            <a:endParaRPr/>
          </a:p>
          <a:p>
            <a:pPr indent="-298450" lvl="0" marL="457200" rtl="0" algn="l">
              <a:spcBef>
                <a:spcPts val="0"/>
              </a:spcBef>
              <a:spcAft>
                <a:spcPts val="0"/>
              </a:spcAft>
              <a:buSzPts val="1100"/>
              <a:buChar char="●"/>
            </a:pPr>
            <a:r>
              <a:rPr lang="en"/>
              <a:t>Maximum likelihood trees were found with the program IQ-TREE.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11f49d364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11f49d364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phylogenetic tree on genome of mink-derived HKU5-like viruses</a:t>
            </a:r>
            <a:endParaRPr/>
          </a:p>
          <a:p>
            <a:pPr indent="0" lvl="0" marL="0" rtl="0" algn="l">
              <a:spcBef>
                <a:spcPts val="0"/>
              </a:spcBef>
              <a:spcAft>
                <a:spcPts val="0"/>
              </a:spcAft>
              <a:buNone/>
            </a:pPr>
            <a:r>
              <a:rPr lang="en"/>
              <a:t>b.) Simplot to look for mink-derived HKU5-like sequences</a:t>
            </a:r>
            <a:endParaRPr/>
          </a:p>
          <a:p>
            <a:pPr indent="0" lvl="0" marL="0" rtl="0" algn="l">
              <a:spcBef>
                <a:spcPts val="0"/>
              </a:spcBef>
              <a:spcAft>
                <a:spcPts val="0"/>
              </a:spcAft>
              <a:buNone/>
            </a:pPr>
            <a:r>
              <a:rPr lang="en"/>
              <a:t>c.) Neighbor net reconstruction using Splitstree5</a:t>
            </a:r>
            <a:endParaRPr/>
          </a:p>
          <a:p>
            <a:pPr indent="0" lvl="0" marL="0" rtl="0" algn="l">
              <a:spcBef>
                <a:spcPts val="0"/>
              </a:spcBef>
              <a:spcAft>
                <a:spcPts val="0"/>
              </a:spcAft>
              <a:buNone/>
            </a:pPr>
            <a:r>
              <a:rPr lang="en"/>
              <a:t>d.) IQ-TREE used to estimate the most likely tree to occur from RdRp and S gene nucleotides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31c8764c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d31c8764c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There were 412 non-wild and 49 wild animals sampled for this study. </a:t>
            </a:r>
            <a:endParaRPr/>
          </a:p>
          <a:p>
            <a:pPr indent="-298450" lvl="0" marL="457200" rtl="0" algn="l">
              <a:spcBef>
                <a:spcPts val="0"/>
              </a:spcBef>
              <a:spcAft>
                <a:spcPts val="0"/>
              </a:spcAft>
              <a:buSzPts val="1100"/>
              <a:buChar char="●"/>
            </a:pPr>
            <a:r>
              <a:rPr lang="en"/>
              <a:t>There were separated into two groups: Main farmed animals and Multipurpose farmed animals.</a:t>
            </a:r>
            <a:endParaRPr/>
          </a:p>
          <a:p>
            <a:pPr indent="-298450" lvl="0" marL="457200" rtl="0" algn="l">
              <a:spcBef>
                <a:spcPts val="0"/>
              </a:spcBef>
              <a:spcAft>
                <a:spcPts val="0"/>
              </a:spcAft>
              <a:buSzPts val="1100"/>
              <a:buChar char="●"/>
            </a:pPr>
            <a:r>
              <a:rPr lang="en"/>
              <a:t>The main farmed animals were only used for fur while multipurpose animals were used for other uses like consumption. </a:t>
            </a:r>
            <a:endParaRPr/>
          </a:p>
          <a:p>
            <a:pPr indent="-298450" lvl="0" marL="457200" rtl="0" algn="l">
              <a:spcBef>
                <a:spcPts val="0"/>
              </a:spcBef>
              <a:spcAft>
                <a:spcPts val="0"/>
              </a:spcAft>
              <a:buSzPts val="1100"/>
              <a:buChar char="●"/>
            </a:pPr>
            <a:r>
              <a:rPr lang="en"/>
              <a:t>In the main farmed fur animal category, 164 samples came from 10 different provinces of China. Some of these animals being: minks, red foxes, arctic foxes, and raccoon dogs. These are the same animals listed before.</a:t>
            </a:r>
            <a:endParaRPr/>
          </a:p>
          <a:p>
            <a:pPr indent="-298450" lvl="0" marL="457200" rtl="0" algn="l">
              <a:spcBef>
                <a:spcPts val="0"/>
              </a:spcBef>
              <a:spcAft>
                <a:spcPts val="0"/>
              </a:spcAft>
              <a:buSzPts val="1100"/>
              <a:buChar char="●"/>
            </a:pPr>
            <a:r>
              <a:rPr lang="en"/>
              <a:t>In the multipurpose farmed animal category, 297 samples came from 25 different provinces. Some of the animal orders listed above.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d31c8764c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d31c8764c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size of pie represents sampling quantity</a:t>
            </a:r>
            <a:endParaRPr/>
          </a:p>
          <a:p>
            <a:pPr indent="0" lvl="0" marL="0" rtl="0" algn="l">
              <a:spcBef>
                <a:spcPts val="0"/>
              </a:spcBef>
              <a:spcAft>
                <a:spcPts val="0"/>
              </a:spcAft>
              <a:buNone/>
            </a:pPr>
            <a:r>
              <a:rPr lang="en"/>
              <a:t>b.) are the counts of animals based on living condition and what organ the viral sample was obtained from</a:t>
            </a:r>
            <a:endParaRPr/>
          </a:p>
          <a:p>
            <a:pPr indent="0" lvl="0" marL="0" rtl="0" algn="l">
              <a:spcBef>
                <a:spcPts val="0"/>
              </a:spcBef>
              <a:spcAft>
                <a:spcPts val="0"/>
              </a:spcAft>
              <a:buNone/>
            </a:pPr>
            <a:r>
              <a:rPr lang="en"/>
              <a:t>c.) viral read counts in each library of the different species. Box is the median, quartiles, and maximum and </a:t>
            </a:r>
            <a:r>
              <a:rPr lang="en"/>
              <a:t>minimum</a:t>
            </a:r>
            <a:r>
              <a:rPr lang="en"/>
              <a:t> values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31c8764c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d31c8764c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 I said before, this study will focus on vertebrate-associated viruses. These are viruses that have similarity with other viruses that are known to infect vertebrates. </a:t>
            </a:r>
            <a:endParaRPr/>
          </a:p>
          <a:p>
            <a:pPr indent="-298450" lvl="0" marL="457200" rtl="0" algn="l">
              <a:spcBef>
                <a:spcPts val="0"/>
              </a:spcBef>
              <a:spcAft>
                <a:spcPts val="0"/>
              </a:spcAft>
              <a:buSzPts val="1100"/>
              <a:buChar char="●"/>
            </a:pPr>
            <a:r>
              <a:rPr lang="en"/>
              <a:t>PCR is used to confirm 125 possible viruses. 101 species being RNA virus and 24 species being DNA virus. (Examples listed for reference)</a:t>
            </a:r>
            <a:endParaRPr/>
          </a:p>
          <a:p>
            <a:pPr indent="-298450" lvl="0" marL="457200" rtl="0" algn="l">
              <a:spcBef>
                <a:spcPts val="0"/>
              </a:spcBef>
              <a:spcAft>
                <a:spcPts val="0"/>
              </a:spcAft>
              <a:buSzPts val="1100"/>
              <a:buChar char="●"/>
            </a:pPr>
            <a:r>
              <a:rPr lang="en"/>
              <a:t>While DNA viruses were found, the most abundant were RNA viruses found in the lungs and intestines. The reason for this being that RNA is less stable than DNA and subject to more mutation.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3383f9c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d3383f9c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Next I will just talk about general viral data. 60% of the 125 viruses recorded had their host ranges expanded, meaning their ability to affect hosts had increased.</a:t>
            </a:r>
            <a:endParaRPr/>
          </a:p>
          <a:p>
            <a:pPr indent="-298450" lvl="0" marL="457200" rtl="0" algn="l">
              <a:spcBef>
                <a:spcPts val="0"/>
              </a:spcBef>
              <a:spcAft>
                <a:spcPts val="0"/>
              </a:spcAft>
              <a:buSzPts val="1100"/>
              <a:buChar char="●"/>
            </a:pPr>
            <a:r>
              <a:rPr lang="en"/>
              <a:t>2-23 viruses would generally be seen in the animals. Minks having 23 virus species, raccoon dogs with 19 species, guinea pigs with 20 species, and arctic foxes with 13 species. </a:t>
            </a:r>
            <a:endParaRPr/>
          </a:p>
          <a:p>
            <a:pPr indent="-298450" lvl="0" marL="457200" rtl="0" algn="l">
              <a:spcBef>
                <a:spcPts val="0"/>
              </a:spcBef>
              <a:spcAft>
                <a:spcPts val="0"/>
              </a:spcAft>
              <a:buSzPts val="1100"/>
              <a:buChar char="●"/>
            </a:pPr>
            <a:r>
              <a:rPr lang="en"/>
              <a:t>Raccoon dogs, minks and guinea pigs were also </a:t>
            </a:r>
            <a:r>
              <a:rPr lang="en"/>
              <a:t>susceptible</a:t>
            </a:r>
            <a:r>
              <a:rPr lang="en"/>
              <a:t> to co-infections which meant that they were able to be infected </a:t>
            </a:r>
            <a:r>
              <a:rPr lang="en"/>
              <a:t>with</a:t>
            </a:r>
            <a:r>
              <a:rPr lang="en"/>
              <a:t> </a:t>
            </a:r>
            <a:r>
              <a:rPr lang="en"/>
              <a:t>multiple</a:t>
            </a:r>
            <a:r>
              <a:rPr lang="en"/>
              <a:t> viruses at the same time. Additionally, rabbits had a co-infection event with rabbit coronavirus </a:t>
            </a:r>
            <a:r>
              <a:rPr lang="en"/>
              <a:t>HKU 14</a:t>
            </a:r>
            <a:r>
              <a:rPr lang="en"/>
              <a:t> and rabbit coronavirus 1. </a:t>
            </a:r>
            <a:endParaRPr/>
          </a:p>
          <a:p>
            <a:pPr indent="-298450" lvl="0" marL="457200" rtl="0" algn="l">
              <a:spcBef>
                <a:spcPts val="0"/>
              </a:spcBef>
              <a:spcAft>
                <a:spcPts val="0"/>
              </a:spcAft>
              <a:buSzPts val="1100"/>
              <a:buChar char="●"/>
            </a:pPr>
            <a:r>
              <a:rPr lang="en"/>
              <a:t>Tissues of the fur animals were found to have many different families of different viruses.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d3383f9c7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d3383f9c7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show the general amount of viral reads </a:t>
            </a:r>
            <a:r>
              <a:rPr lang="en"/>
              <a:t>in</a:t>
            </a:r>
            <a:r>
              <a:rPr lang="en"/>
              <a:t> lung and intestines</a:t>
            </a:r>
            <a:endParaRPr/>
          </a:p>
          <a:p>
            <a:pPr indent="-298450" lvl="0" marL="457200" rtl="0" algn="l">
              <a:spcBef>
                <a:spcPts val="0"/>
              </a:spcBef>
              <a:spcAft>
                <a:spcPts val="0"/>
              </a:spcAft>
              <a:buSzPts val="1100"/>
              <a:buChar char="●"/>
            </a:pPr>
            <a:r>
              <a:rPr lang="en"/>
              <a:t>Coronaviridae being the </a:t>
            </a:r>
            <a:r>
              <a:rPr lang="en"/>
              <a:t>most abundant in the intestines, and Paramyxoviridae being the most abundant in the lungs</a:t>
            </a:r>
            <a:endParaRPr/>
          </a:p>
          <a:p>
            <a:pPr indent="0" lvl="0" marL="0" rtl="0" algn="l">
              <a:spcBef>
                <a:spcPts val="0"/>
              </a:spcBef>
              <a:spcAft>
                <a:spcPts val="0"/>
              </a:spcAft>
              <a:buNone/>
            </a:pPr>
            <a:r>
              <a:rPr lang="en"/>
              <a:t>b.) general viral abundance for different fur animals</a:t>
            </a:r>
            <a:endParaRPr/>
          </a:p>
          <a:p>
            <a:pPr indent="-298450" lvl="0" marL="457200" rtl="0" algn="l">
              <a:spcBef>
                <a:spcPts val="0"/>
              </a:spcBef>
              <a:spcAft>
                <a:spcPts val="0"/>
              </a:spcAft>
              <a:buSzPts val="1100"/>
              <a:buChar char="●"/>
            </a:pPr>
            <a:r>
              <a:rPr lang="en"/>
              <a:t>S. vulgaris (</a:t>
            </a:r>
            <a:r>
              <a:rPr lang="en"/>
              <a:t>Eurasian</a:t>
            </a:r>
            <a:r>
              <a:rPr lang="en"/>
              <a:t> red squirrel) one of the most diverse, and M. coypus being one of the least diverse but with most Coronaviridae</a:t>
            </a:r>
            <a:endParaRPr/>
          </a:p>
          <a:p>
            <a:pPr indent="0" lvl="0" marL="0" rtl="0" algn="l">
              <a:spcBef>
                <a:spcPts val="0"/>
              </a:spcBef>
              <a:spcAft>
                <a:spcPts val="0"/>
              </a:spcAft>
              <a:buNone/>
            </a:pPr>
            <a:r>
              <a:rPr lang="en"/>
              <a:t>c.) Left: shows number of virus species identified within each library, Right: number of libraries in different fur animals with either 1,2,3,4, or more than 5 virus species found</a:t>
            </a:r>
            <a:endParaRPr/>
          </a:p>
          <a:p>
            <a:pPr indent="-298450" lvl="0" marL="457200" rtl="0" algn="l">
              <a:spcBef>
                <a:spcPts val="0"/>
              </a:spcBef>
              <a:spcAft>
                <a:spcPts val="0"/>
              </a:spcAft>
              <a:buSzPts val="1100"/>
              <a:buChar char="●"/>
            </a:pPr>
            <a:r>
              <a:rPr lang="en"/>
              <a:t>As more viruses identified, less viral libraries used for reference</a:t>
            </a:r>
            <a:endParaRPr/>
          </a:p>
          <a:p>
            <a:pPr indent="0" lvl="0" marL="0" rtl="0" algn="l">
              <a:spcBef>
                <a:spcPts val="0"/>
              </a:spcBef>
              <a:spcAft>
                <a:spcPts val="0"/>
              </a:spcAft>
              <a:buNone/>
            </a:pPr>
            <a:r>
              <a:rPr lang="en"/>
              <a:t>d.) Left: genome coverage of viral sequences with distribution probabilities, Right: density plot showing </a:t>
            </a:r>
            <a:r>
              <a:rPr lang="en"/>
              <a:t>distribution</a:t>
            </a:r>
            <a:r>
              <a:rPr lang="en"/>
              <a:t> of assembly completeness</a:t>
            </a:r>
            <a:endParaRPr/>
          </a:p>
          <a:p>
            <a:pPr indent="-298450" lvl="0" marL="457200" rtl="0" algn="l">
              <a:spcBef>
                <a:spcPts val="0"/>
              </a:spcBef>
              <a:spcAft>
                <a:spcPts val="0"/>
              </a:spcAft>
              <a:buSzPts val="1100"/>
              <a:buChar char="●"/>
            </a:pPr>
            <a:r>
              <a:rPr lang="en"/>
              <a:t>Shows uniformity and completeness of genome coverage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3383f9c7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d3383f9c7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Specific viruses that were found to infect humans were: HEV, JEV, and MRV</a:t>
            </a:r>
            <a:endParaRPr/>
          </a:p>
          <a:p>
            <a:pPr indent="-298450" lvl="1" marL="914400" rtl="0" algn="l">
              <a:spcBef>
                <a:spcPts val="0"/>
              </a:spcBef>
              <a:spcAft>
                <a:spcPts val="0"/>
              </a:spcAft>
              <a:buSzPts val="1100"/>
              <a:buChar char="○"/>
            </a:pPr>
            <a:r>
              <a:rPr lang="en"/>
              <a:t>This happens because they originally adapted from viral sequences that exist in humans</a:t>
            </a:r>
            <a:endParaRPr/>
          </a:p>
          <a:p>
            <a:pPr indent="-298450" lvl="0" marL="457200" rtl="0" algn="l">
              <a:spcBef>
                <a:spcPts val="0"/>
              </a:spcBef>
              <a:spcAft>
                <a:spcPts val="0"/>
              </a:spcAft>
              <a:buSzPts val="1100"/>
              <a:buChar char="●"/>
            </a:pPr>
            <a:r>
              <a:rPr lang="en"/>
              <a:t>Examples of viruses that infected between wild and farmed animals were: Getah virus (GETV), Coronaviruses, and Influenza A</a:t>
            </a:r>
            <a:endParaRPr/>
          </a:p>
          <a:p>
            <a:pPr indent="-298450" lvl="0" marL="457200" rtl="0" algn="l">
              <a:spcBef>
                <a:spcPts val="0"/>
              </a:spcBef>
              <a:spcAft>
                <a:spcPts val="0"/>
              </a:spcAft>
              <a:buSzPts val="1100"/>
              <a:buChar char="●"/>
            </a:pPr>
            <a:r>
              <a:rPr lang="en"/>
              <a:t>Canine distemper virus (CDV) had a broad host spectrum allowing it to infect a large range of animals</a:t>
            </a:r>
            <a:endParaRPr/>
          </a:p>
          <a:p>
            <a:pPr indent="-298450" lvl="0" marL="457200" rtl="0" algn="l">
              <a:spcBef>
                <a:spcPts val="0"/>
              </a:spcBef>
              <a:spcAft>
                <a:spcPts val="0"/>
              </a:spcAft>
              <a:buSzPts val="1100"/>
              <a:buChar char="●"/>
            </a:pPr>
            <a:r>
              <a:rPr lang="en"/>
              <a:t>While most of the vertebrate viruses being studied had evolutionary ties to the viruses spread, more divergent lineages of virus families found like Phenuiviridae found in Siberian weasels.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11f49d364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11f49d364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study focuses on two RNA viruses: Bat-CoV HKU 5 and Influenza A.</a:t>
            </a:r>
            <a:endParaRPr/>
          </a:p>
          <a:p>
            <a:pPr indent="-298450" lvl="0" marL="457200" rtl="0" algn="l">
              <a:spcBef>
                <a:spcPts val="0"/>
              </a:spcBef>
              <a:spcAft>
                <a:spcPts val="0"/>
              </a:spcAft>
              <a:buSzPts val="1100"/>
              <a:buChar char="●"/>
            </a:pPr>
            <a:r>
              <a:rPr lang="en"/>
              <a:t>The bat coronavirus originated from the Japanese Pipistrellus bat in Hong Kong.</a:t>
            </a:r>
            <a:endParaRPr/>
          </a:p>
          <a:p>
            <a:pPr indent="-298450" lvl="1" marL="914400" rtl="0" algn="l">
              <a:spcBef>
                <a:spcPts val="0"/>
              </a:spcBef>
              <a:spcAft>
                <a:spcPts val="0"/>
              </a:spcAft>
              <a:buSzPts val="1100"/>
              <a:buChar char="○"/>
            </a:pPr>
            <a:r>
              <a:rPr lang="en"/>
              <a:t>It spreads by acting as mRNA, allowing it to be translated by the host’s ribosomes.</a:t>
            </a:r>
            <a:endParaRPr/>
          </a:p>
          <a:p>
            <a:pPr indent="-298450" lvl="1" marL="914400" rtl="0" algn="l">
              <a:spcBef>
                <a:spcPts val="0"/>
              </a:spcBef>
              <a:spcAft>
                <a:spcPts val="0"/>
              </a:spcAft>
              <a:buSzPts val="1100"/>
              <a:buChar char="○"/>
            </a:pPr>
            <a:r>
              <a:rPr lang="en"/>
              <a:t>It is also related to another virus, MERS-CoV which is between camels and humans.</a:t>
            </a:r>
            <a:endParaRPr/>
          </a:p>
          <a:p>
            <a:pPr indent="-298450" lvl="0" marL="457200" rtl="0" algn="l">
              <a:spcBef>
                <a:spcPts val="0"/>
              </a:spcBef>
              <a:spcAft>
                <a:spcPts val="0"/>
              </a:spcAft>
              <a:buSzPts val="1100"/>
              <a:buChar char="●"/>
            </a:pPr>
            <a:r>
              <a:rPr lang="en"/>
              <a:t>Influenza A originated from birds and other mammals and causes the seasonal flu.</a:t>
            </a:r>
            <a:endParaRPr/>
          </a:p>
          <a:p>
            <a:pPr indent="-298450" lvl="1" marL="914400" rtl="0" algn="l">
              <a:spcBef>
                <a:spcPts val="0"/>
              </a:spcBef>
              <a:spcAft>
                <a:spcPts val="0"/>
              </a:spcAft>
              <a:buSzPts val="1100"/>
              <a:buChar char="○"/>
            </a:pPr>
            <a:r>
              <a:rPr lang="en"/>
              <a:t>It is usually found in bats, pigs, and dogs.</a:t>
            </a:r>
            <a:endParaRPr/>
          </a:p>
          <a:p>
            <a:pPr indent="-298450" lvl="1" marL="914400" rtl="0" algn="l">
              <a:spcBef>
                <a:spcPts val="0"/>
              </a:spcBef>
              <a:spcAft>
                <a:spcPts val="0"/>
              </a:spcAft>
              <a:buSzPts val="1100"/>
              <a:buChar char="○"/>
            </a:pPr>
            <a:r>
              <a:rPr lang="en"/>
              <a:t>It is </a:t>
            </a:r>
            <a:r>
              <a:rPr lang="en"/>
              <a:t>subtype</a:t>
            </a:r>
            <a:r>
              <a:rPr lang="en"/>
              <a:t> based on its hemagglutinin and neuraminidase</a:t>
            </a:r>
            <a:endParaRPr/>
          </a:p>
          <a:p>
            <a:pPr indent="-298450" lvl="2" marL="1371600" rtl="0" algn="l">
              <a:spcBef>
                <a:spcPts val="0"/>
              </a:spcBef>
              <a:spcAft>
                <a:spcPts val="0"/>
              </a:spcAft>
              <a:buSzPts val="1100"/>
              <a:buChar char="■"/>
            </a:pPr>
            <a:r>
              <a:rPr lang="en"/>
              <a:t>These allow for the entry and release/ </a:t>
            </a:r>
            <a:r>
              <a:rPr lang="en"/>
              <a:t>spreading</a:t>
            </a:r>
            <a:r>
              <a:rPr lang="en"/>
              <a:t> of virus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d4140e32e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d4140e32e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There were 7 coronavirus species found in 66 of the farmed animals:</a:t>
            </a:r>
            <a:endParaRPr/>
          </a:p>
          <a:p>
            <a:pPr indent="-298450" lvl="1" marL="914400" rtl="0" algn="l">
              <a:spcBef>
                <a:spcPts val="0"/>
              </a:spcBef>
              <a:spcAft>
                <a:spcPts val="0"/>
              </a:spcAft>
              <a:buSzPts val="1100"/>
              <a:buChar char="○"/>
            </a:pPr>
            <a:r>
              <a:rPr lang="en"/>
              <a:t>20 </a:t>
            </a:r>
            <a:r>
              <a:rPr lang="en"/>
              <a:t>alphacoronavirus</a:t>
            </a:r>
            <a:r>
              <a:rPr lang="en"/>
              <a:t> 1 viruses in raccoon dogs and red foxes</a:t>
            </a:r>
            <a:endParaRPr/>
          </a:p>
          <a:p>
            <a:pPr indent="-298450" lvl="1" marL="914400" rtl="0" algn="l">
              <a:spcBef>
                <a:spcPts val="0"/>
              </a:spcBef>
              <a:spcAft>
                <a:spcPts val="0"/>
              </a:spcAft>
              <a:buSzPts val="1100"/>
              <a:buChar char="○"/>
            </a:pPr>
            <a:r>
              <a:rPr lang="en"/>
              <a:t>18 mink coronaviruses</a:t>
            </a:r>
            <a:endParaRPr/>
          </a:p>
          <a:p>
            <a:pPr indent="-298450" lvl="1" marL="914400" rtl="0" algn="l">
              <a:spcBef>
                <a:spcPts val="0"/>
              </a:spcBef>
              <a:spcAft>
                <a:spcPts val="0"/>
              </a:spcAft>
              <a:buSzPts val="1100"/>
              <a:buChar char="○"/>
            </a:pPr>
            <a:r>
              <a:rPr lang="en"/>
              <a:t>1 betacoronavirus 1 virus in raccoon dogs</a:t>
            </a:r>
            <a:endParaRPr/>
          </a:p>
          <a:p>
            <a:pPr indent="-298450" lvl="0" marL="457200" rtl="0" algn="l">
              <a:spcBef>
                <a:spcPts val="0"/>
              </a:spcBef>
              <a:spcAft>
                <a:spcPts val="0"/>
              </a:spcAft>
              <a:buSzPts val="1100"/>
              <a:buChar char="●"/>
            </a:pPr>
            <a:r>
              <a:rPr lang="en"/>
              <a:t>Viruses similar to the pipistrellus bat coronavirus were found in minks</a:t>
            </a:r>
            <a:endParaRPr/>
          </a:p>
          <a:p>
            <a:pPr indent="-298450" lvl="1" marL="914400" rtl="0" algn="l">
              <a:spcBef>
                <a:spcPts val="0"/>
              </a:spcBef>
              <a:spcAft>
                <a:spcPts val="0"/>
              </a:spcAft>
              <a:buSzPts val="1100"/>
              <a:buChar char="○"/>
            </a:pPr>
            <a:r>
              <a:rPr lang="en"/>
              <a:t>Originally only found in bats so recombination event must have occurred for it to change its host range</a:t>
            </a:r>
            <a:endParaRPr/>
          </a:p>
          <a:p>
            <a:pPr indent="-298450" lvl="0" marL="457200" rtl="0" algn="l">
              <a:spcBef>
                <a:spcPts val="0"/>
              </a:spcBef>
              <a:spcAft>
                <a:spcPts val="0"/>
              </a:spcAft>
              <a:buSzPts val="1100"/>
              <a:buChar char="●"/>
            </a:pPr>
            <a:r>
              <a:rPr lang="en"/>
              <a:t>A novel coronavirus, such as Rabbit coronavirus 1, was found with a deletion in the HE protein. This is a structural protein that aids in basic viral functions. </a:t>
            </a:r>
            <a:endParaRPr/>
          </a:p>
          <a:p>
            <a:pPr indent="-298450" lvl="0" marL="457200" rtl="0" algn="l">
              <a:spcBef>
                <a:spcPts val="0"/>
              </a:spcBef>
              <a:spcAft>
                <a:spcPts val="0"/>
              </a:spcAft>
              <a:buSzPts val="1100"/>
              <a:buChar char="●"/>
            </a:pPr>
            <a:r>
              <a:rPr lang="en"/>
              <a:t>Coronavirus abundance levels of 1.2 x 10</a:t>
            </a:r>
            <a:r>
              <a:rPr baseline="30000" lang="en"/>
              <a:t>4</a:t>
            </a:r>
            <a:r>
              <a:rPr lang="en"/>
              <a:t> - 4.9 x 10</a:t>
            </a:r>
            <a:r>
              <a:rPr baseline="30000" lang="en"/>
              <a:t>5</a:t>
            </a:r>
            <a:r>
              <a:rPr lang="en"/>
              <a:t> RPM when viewing sequencing datasets</a:t>
            </a:r>
            <a:endParaRPr/>
          </a:p>
          <a:p>
            <a:pPr indent="-298450" lvl="0" marL="457200" rtl="0" algn="l">
              <a:spcBef>
                <a:spcPts val="0"/>
              </a:spcBef>
              <a:spcAft>
                <a:spcPts val="0"/>
              </a:spcAft>
              <a:buSzPts val="1100"/>
              <a:buChar char="●"/>
            </a:pPr>
            <a:r>
              <a:rPr lang="en"/>
              <a:t>While coronavirus is detected in the dead samples, this is not a definitive answer for how they may have died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a:t>
            </a:r>
            <a:r>
              <a:rPr lang="en"/>
              <a:t>Graphs shows different variants of coronavirus and the many strains found in different fur animals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d3155d25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d3155d25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What is the problem of this study? We will be talking about zoonotic diseases, which are diseases that derive from animals such as raccoon dogs, minks and muskrats. These are all animals used for food or fur farming but can also carry dangerous pathogens that affect other species. </a:t>
            </a:r>
            <a:endParaRPr/>
          </a:p>
          <a:p>
            <a:pPr indent="-298450" lvl="0" marL="457200" rtl="0" algn="l">
              <a:spcBef>
                <a:spcPts val="0"/>
              </a:spcBef>
              <a:spcAft>
                <a:spcPts val="0"/>
              </a:spcAft>
              <a:buSzPts val="1100"/>
              <a:buChar char="●"/>
            </a:pPr>
            <a:r>
              <a:rPr lang="en"/>
              <a:t>Examples of zoonotic spillovers are: respiratory coronavirus from dogs infecting raccoons, Pipistrellus bat HKU5 coronavirus infecting minks, and Influenza A infecting the respiratory systems of guinea </a:t>
            </a:r>
            <a:r>
              <a:rPr lang="en"/>
              <a:t>pigs</a:t>
            </a:r>
            <a:r>
              <a:rPr lang="en"/>
              <a:t>, minks and muskrats. </a:t>
            </a:r>
            <a:endParaRPr/>
          </a:p>
          <a:p>
            <a:pPr indent="-298450" lvl="0" marL="457200" rtl="0" algn="l">
              <a:spcBef>
                <a:spcPts val="0"/>
              </a:spcBef>
              <a:spcAft>
                <a:spcPts val="0"/>
              </a:spcAft>
              <a:buSzPts val="1100"/>
              <a:buChar char="●"/>
            </a:pPr>
            <a:r>
              <a:rPr lang="en"/>
              <a:t>While these are examples of cases of zoonotic spillover between other fur animals, humans are </a:t>
            </a:r>
            <a:r>
              <a:rPr lang="en"/>
              <a:t>susceptible</a:t>
            </a:r>
            <a:r>
              <a:rPr lang="en"/>
              <a:t> as well which can lead to pandemics. Big example is COVID-19.</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d42c686c0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d42c686c0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Moving on the IAV findings, there were H5N6 viruses in minks, a H1N2 virus in guinea pigs, and a H6N2 virus in muskrats</a:t>
            </a:r>
            <a:endParaRPr/>
          </a:p>
          <a:p>
            <a:pPr indent="-298450" lvl="0" marL="457200" rtl="0" algn="l">
              <a:spcBef>
                <a:spcPts val="0"/>
              </a:spcBef>
              <a:spcAft>
                <a:spcPts val="0"/>
              </a:spcAft>
              <a:buSzPts val="1100"/>
              <a:buChar char="●"/>
            </a:pPr>
            <a:r>
              <a:rPr lang="en"/>
              <a:t>The H1N1 must have had a reassortment event from humans to guinea pigs to make the new strain H1N2 found in </a:t>
            </a:r>
            <a:r>
              <a:rPr lang="en"/>
              <a:t>this</a:t>
            </a:r>
            <a:r>
              <a:rPr lang="en"/>
              <a:t> study. </a:t>
            </a:r>
            <a:endParaRPr/>
          </a:p>
          <a:p>
            <a:pPr indent="-298450" lvl="1" marL="914400" rtl="0" algn="l">
              <a:spcBef>
                <a:spcPts val="0"/>
              </a:spcBef>
              <a:spcAft>
                <a:spcPts val="0"/>
              </a:spcAft>
              <a:buSzPts val="1100"/>
              <a:buChar char="○"/>
            </a:pPr>
            <a:r>
              <a:rPr lang="en"/>
              <a:t>The NS segment same in both influenzas</a:t>
            </a:r>
            <a:endParaRPr/>
          </a:p>
          <a:p>
            <a:pPr indent="-298450" lvl="0" marL="457200" rtl="0" algn="l">
              <a:spcBef>
                <a:spcPts val="0"/>
              </a:spcBef>
              <a:spcAft>
                <a:spcPts val="0"/>
              </a:spcAft>
              <a:buSzPts val="1100"/>
              <a:buChar char="●"/>
            </a:pPr>
            <a:r>
              <a:rPr lang="en"/>
              <a:t>H5N6 is highly pathogenic and causes high mortality rates in infected animals</a:t>
            </a:r>
            <a:endParaRPr/>
          </a:p>
          <a:p>
            <a:pPr indent="-298450" lvl="1" marL="914400" rtl="0" algn="l">
              <a:spcBef>
                <a:spcPts val="0"/>
              </a:spcBef>
              <a:spcAft>
                <a:spcPts val="0"/>
              </a:spcAft>
              <a:buSzPts val="1100"/>
              <a:buChar char="○"/>
            </a:pPr>
            <a:r>
              <a:rPr lang="en"/>
              <a:t>Has similarity with avian and human viruses which make it possible for cross-species transmission</a:t>
            </a:r>
            <a:endParaRPr/>
          </a:p>
          <a:p>
            <a:pPr indent="-298450" lvl="0" marL="457200" rtl="0" algn="l">
              <a:spcBef>
                <a:spcPts val="0"/>
              </a:spcBef>
              <a:spcAft>
                <a:spcPts val="0"/>
              </a:spcAft>
              <a:buSzPts val="1100"/>
              <a:buChar char="●"/>
            </a:pPr>
            <a:r>
              <a:rPr lang="en"/>
              <a:t>H6N2 is the first observation of this avian virus subtype seen in mammals.</a:t>
            </a:r>
            <a:endParaRPr/>
          </a:p>
          <a:p>
            <a:pPr indent="-298450" lvl="1" marL="914400" rtl="0" algn="l">
              <a:spcBef>
                <a:spcPts val="0"/>
              </a:spcBef>
              <a:spcAft>
                <a:spcPts val="0"/>
              </a:spcAft>
              <a:buSzPts val="1100"/>
              <a:buChar char="○"/>
            </a:pPr>
            <a:r>
              <a:rPr lang="en"/>
              <a:t>HA and NA segments having over 95% nucleotide similarity with avian viruses</a:t>
            </a:r>
            <a:endParaRPr/>
          </a:p>
          <a:p>
            <a:pPr indent="-298450" lvl="1" marL="914400" rtl="0" algn="l">
              <a:spcBef>
                <a:spcPts val="0"/>
              </a:spcBef>
              <a:spcAft>
                <a:spcPts val="0"/>
              </a:spcAft>
              <a:buSzPts val="1100"/>
              <a:buChar char="○"/>
            </a:pPr>
            <a:r>
              <a:rPr lang="en"/>
              <a:t>While there is less genetic variability with H6N2, it has evolved to undergo only changes that would expand its host range.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Graph shows phylogenetic analyses of guinea pig-derived Influenza A virus H1N2</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d42c686c0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d42c686c0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Viruses that are considered highly emergent are classified by how likely they jump between animals to other species. There were 39 high-risk viruses identified: 11 being zoonotic, 15 being cross-order, 13 being high-risk novel viruses. </a:t>
            </a:r>
            <a:endParaRPr/>
          </a:p>
          <a:p>
            <a:pPr indent="-298450" lvl="0" marL="457200" rtl="0" algn="l">
              <a:spcBef>
                <a:spcPts val="0"/>
              </a:spcBef>
              <a:spcAft>
                <a:spcPts val="0"/>
              </a:spcAft>
              <a:buSzPts val="1100"/>
              <a:buChar char="●"/>
            </a:pPr>
            <a:r>
              <a:rPr lang="en"/>
              <a:t>The Carnivora order was infected with the most high-risk viruses.</a:t>
            </a:r>
            <a:endParaRPr/>
          </a:p>
          <a:p>
            <a:pPr indent="-298450" lvl="1" marL="914400" rtl="0" algn="l">
              <a:spcBef>
                <a:spcPts val="0"/>
              </a:spcBef>
              <a:spcAft>
                <a:spcPts val="0"/>
              </a:spcAft>
              <a:buSzPts val="1100"/>
              <a:buChar char="○"/>
            </a:pPr>
            <a:r>
              <a:rPr lang="en"/>
              <a:t>Pipistrellus bat coronavirus HKU 5 and rabbit coronavirus HKU 14 found in both Carnivora and Rodentia</a:t>
            </a:r>
            <a:endParaRPr/>
          </a:p>
          <a:p>
            <a:pPr indent="-298450" lvl="1" marL="914400" rtl="0" algn="l">
              <a:spcBef>
                <a:spcPts val="0"/>
              </a:spcBef>
              <a:spcAft>
                <a:spcPts val="0"/>
              </a:spcAft>
              <a:buSzPts val="1100"/>
              <a:buChar char="○"/>
            </a:pPr>
            <a:r>
              <a:rPr lang="en"/>
              <a:t>This indicates high risk of emergence</a:t>
            </a:r>
            <a:endParaRPr/>
          </a:p>
          <a:p>
            <a:pPr indent="-298450" lvl="0" marL="457200" rtl="0" algn="l">
              <a:spcBef>
                <a:spcPts val="0"/>
              </a:spcBef>
              <a:spcAft>
                <a:spcPts val="0"/>
              </a:spcAft>
              <a:buSzPts val="1100"/>
              <a:buChar char="●"/>
            </a:pPr>
            <a:r>
              <a:rPr lang="en"/>
              <a:t>Based on the number of highly emergent viruses they had:</a:t>
            </a:r>
            <a:endParaRPr/>
          </a:p>
          <a:p>
            <a:pPr indent="-298450" lvl="1" marL="914400" rtl="0" algn="l">
              <a:spcBef>
                <a:spcPts val="0"/>
              </a:spcBef>
              <a:spcAft>
                <a:spcPts val="0"/>
              </a:spcAft>
              <a:buSzPts val="1100"/>
              <a:buChar char="○"/>
            </a:pPr>
            <a:r>
              <a:rPr lang="en"/>
              <a:t>Raccoon dogs with a mean of 10 viruses</a:t>
            </a:r>
            <a:endParaRPr/>
          </a:p>
          <a:p>
            <a:pPr indent="-298450" lvl="1" marL="914400" rtl="0" algn="l">
              <a:spcBef>
                <a:spcPts val="0"/>
              </a:spcBef>
              <a:spcAft>
                <a:spcPts val="0"/>
              </a:spcAft>
              <a:buSzPts val="1100"/>
              <a:buChar char="○"/>
            </a:pPr>
            <a:r>
              <a:rPr lang="en"/>
              <a:t>Minks with a mean of 10</a:t>
            </a:r>
            <a:endParaRPr/>
          </a:p>
          <a:p>
            <a:pPr indent="-298450" lvl="1" marL="914400" rtl="0" algn="l">
              <a:spcBef>
                <a:spcPts val="0"/>
              </a:spcBef>
              <a:spcAft>
                <a:spcPts val="0"/>
              </a:spcAft>
              <a:buSzPts val="1100"/>
              <a:buChar char="○"/>
            </a:pPr>
            <a:r>
              <a:rPr lang="en"/>
              <a:t>Guinea Pigs with a mean of 9</a:t>
            </a:r>
            <a:endParaRPr/>
          </a:p>
          <a:p>
            <a:pPr indent="-298450" lvl="0" marL="457200" rtl="0" algn="l">
              <a:spcBef>
                <a:spcPts val="0"/>
              </a:spcBef>
              <a:spcAft>
                <a:spcPts val="0"/>
              </a:spcAft>
              <a:buSzPts val="1100"/>
              <a:buChar char="●"/>
            </a:pPr>
            <a:r>
              <a:rPr lang="en"/>
              <a:t>Shandong province having the most high potential viruses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d3383f9c7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d3383f9c7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host ranges of potentially high-risk viruses obtained from NCBI GenBank</a:t>
            </a:r>
            <a:endParaRPr/>
          </a:p>
          <a:p>
            <a:pPr indent="0" lvl="0" marL="0" rtl="0" algn="l">
              <a:spcBef>
                <a:spcPts val="0"/>
              </a:spcBef>
              <a:spcAft>
                <a:spcPts val="0"/>
              </a:spcAft>
              <a:buNone/>
            </a:pPr>
            <a:r>
              <a:rPr lang="en"/>
              <a:t>b.) general diversity of viruses of different fur animals, bold line= median, hollow diamond= mean, box= quartile</a:t>
            </a:r>
            <a:endParaRPr/>
          </a:p>
          <a:p>
            <a:pPr indent="-298450" lvl="0" marL="457200" rtl="0" algn="l">
              <a:spcBef>
                <a:spcPts val="0"/>
              </a:spcBef>
              <a:spcAft>
                <a:spcPts val="0"/>
              </a:spcAft>
              <a:buSzPts val="1100"/>
              <a:buChar char="●"/>
            </a:pPr>
            <a:r>
              <a:rPr lang="en"/>
              <a:t>N. procyonoides (raccoon dog) having the highest abundance of high-risk viruses</a:t>
            </a:r>
            <a:endParaRPr/>
          </a:p>
          <a:p>
            <a:pPr indent="0" lvl="0" marL="0" rtl="0" algn="l">
              <a:spcBef>
                <a:spcPts val="0"/>
              </a:spcBef>
              <a:spcAft>
                <a:spcPts val="0"/>
              </a:spcAft>
              <a:buNone/>
            </a:pPr>
            <a:r>
              <a:rPr lang="en"/>
              <a:t>c.) shows the distribution of potentially </a:t>
            </a:r>
            <a:r>
              <a:rPr lang="en"/>
              <a:t>high</a:t>
            </a:r>
            <a:r>
              <a:rPr lang="en"/>
              <a:t> risk viruses in various Chinese provinces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d55204c67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d55204c67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d55204c67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d55204c67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d55204c6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d55204c6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11f49d36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11f49d36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d3155d257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d3155d257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why fur farming specifically? Fur farming is used for fashion and is of cultural importance in some countries. Fur farming is an international trade or industry that may be a major stimulator for the economy of countries. </a:t>
            </a:r>
            <a:endParaRPr/>
          </a:p>
          <a:p>
            <a:pPr indent="-298450" lvl="0" marL="457200" rtl="0" algn="l">
              <a:spcBef>
                <a:spcPts val="0"/>
              </a:spcBef>
              <a:spcAft>
                <a:spcPts val="0"/>
              </a:spcAft>
              <a:buSzPts val="1100"/>
              <a:buChar char="●"/>
            </a:pPr>
            <a:r>
              <a:rPr lang="en"/>
              <a:t>Most commonly farmed animals are foxes, civets and minks and these animals are reservoirs for influenza A and SARS-CoV. </a:t>
            </a:r>
            <a:endParaRPr/>
          </a:p>
          <a:p>
            <a:pPr indent="-298450" lvl="0" marL="457200" rtl="0" algn="l">
              <a:spcBef>
                <a:spcPts val="0"/>
              </a:spcBef>
              <a:spcAft>
                <a:spcPts val="0"/>
              </a:spcAft>
              <a:buSzPts val="1100"/>
              <a:buChar char="●"/>
            </a:pPr>
            <a:r>
              <a:rPr lang="en"/>
              <a:t>The main exporters are the USA, Russia, and China. China being the country where this study will focus upon. </a:t>
            </a:r>
            <a:endParaRPr/>
          </a:p>
          <a:p>
            <a:pPr indent="-298450" lvl="0" marL="457200" rtl="0" algn="l">
              <a:spcBef>
                <a:spcPts val="0"/>
              </a:spcBef>
              <a:spcAft>
                <a:spcPts val="0"/>
              </a:spcAft>
              <a:buSzPts val="1100"/>
              <a:buChar char="●"/>
            </a:pPr>
            <a:r>
              <a:rPr lang="en"/>
              <a:t>Fur farming may not only be used for fashion but for other uses as well, making it prevalent in the </a:t>
            </a:r>
            <a:r>
              <a:rPr lang="en"/>
              <a:t>world's</a:t>
            </a:r>
            <a:r>
              <a:rPr lang="en"/>
              <a:t>’ economy.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d3383f9c7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d3383f9c7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 I said before, China will be the place where the sampling will occur. The reasons are that China is one of the largest producers and consumers of fur. Denmark is the largest producer but China is also a close second. I may have referred to some of these animals in the slide before </a:t>
            </a:r>
            <a:r>
              <a:rPr lang="en"/>
              <a:t>this</a:t>
            </a:r>
            <a:r>
              <a:rPr lang="en"/>
              <a:t> one but the animals most farmed in China are silver foxes, arctic foxes, minks, and </a:t>
            </a:r>
            <a:r>
              <a:rPr lang="en"/>
              <a:t>raccoon</a:t>
            </a:r>
            <a:r>
              <a:rPr lang="en"/>
              <a:t> dogs. Some of the primary regions that were sampled from are Hebei, Shandong, </a:t>
            </a:r>
            <a:r>
              <a:rPr lang="en"/>
              <a:t>Heilongjiang</a:t>
            </a:r>
            <a:r>
              <a:rPr lang="en"/>
              <a:t>, Liaoning. </a:t>
            </a:r>
            <a:endParaRPr/>
          </a:p>
          <a:p>
            <a:pPr indent="-298450" lvl="0" marL="457200" rtl="0" algn="l">
              <a:spcBef>
                <a:spcPts val="0"/>
              </a:spcBef>
              <a:spcAft>
                <a:spcPts val="0"/>
              </a:spcAft>
              <a:buSzPts val="1100"/>
              <a:buChar char="●"/>
            </a:pPr>
            <a:r>
              <a:rPr lang="en"/>
              <a:t>Changchun</a:t>
            </a:r>
            <a:r>
              <a:rPr lang="en"/>
              <a:t> Veterinary Research Institute </a:t>
            </a:r>
            <a:r>
              <a:rPr lang="en"/>
              <a:t>validated</a:t>
            </a:r>
            <a:r>
              <a:rPr lang="en"/>
              <a:t> the dead animals samples that were taken from these provinces. </a:t>
            </a:r>
            <a:endParaRPr/>
          </a:p>
          <a:p>
            <a:pPr indent="-298450" lvl="0" marL="457200" rtl="0" algn="l">
              <a:spcBef>
                <a:spcPts val="0"/>
              </a:spcBef>
              <a:spcAft>
                <a:spcPts val="0"/>
              </a:spcAft>
              <a:buSzPts val="1100"/>
              <a:buChar char="●"/>
            </a:pPr>
            <a:r>
              <a:rPr lang="en"/>
              <a:t>These samples were stored with labels of general animal information and stored on dry ice for preservation. After transportation, the samples’ mitochondrial cytochrome B is sequenced to differentiate between them. While mitochondrial cytochrome B is generally conserved among species, it is variable enough to be used for differentiation.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d4140e32e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d4140e32e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There are three types of viruses that have high emergence potential: zoonotic, cross-order, and nove potential risk virus.</a:t>
            </a:r>
            <a:endParaRPr/>
          </a:p>
          <a:p>
            <a:pPr indent="-298450" lvl="0" marL="457200" rtl="0" algn="l">
              <a:spcBef>
                <a:spcPts val="0"/>
              </a:spcBef>
              <a:spcAft>
                <a:spcPts val="0"/>
              </a:spcAft>
              <a:buSzPts val="1100"/>
              <a:buChar char="●"/>
            </a:pPr>
            <a:r>
              <a:rPr lang="en"/>
              <a:t>A zoonotic disease is a virus that has the ability to adapt to human hosts and ultimately cause outbreaks or pandemics.</a:t>
            </a:r>
            <a:endParaRPr/>
          </a:p>
          <a:p>
            <a:pPr indent="-298450" lvl="0" marL="457200" rtl="0" algn="l">
              <a:spcBef>
                <a:spcPts val="0"/>
              </a:spcBef>
              <a:spcAft>
                <a:spcPts val="0"/>
              </a:spcAft>
              <a:buSzPts val="1100"/>
              <a:buChar char="●"/>
            </a:pPr>
            <a:r>
              <a:rPr lang="en"/>
              <a:t>A cross-order virus is self-explanatory in name and animals of the same kingdom/ domain are able to infect each other. </a:t>
            </a:r>
            <a:endParaRPr/>
          </a:p>
          <a:p>
            <a:pPr indent="-298450" lvl="0" marL="457200" rtl="0" algn="l">
              <a:spcBef>
                <a:spcPts val="0"/>
              </a:spcBef>
              <a:spcAft>
                <a:spcPts val="0"/>
              </a:spcAft>
              <a:buSzPts val="1100"/>
              <a:buChar char="●"/>
            </a:pPr>
            <a:r>
              <a:rPr lang="en"/>
              <a:t>A novel potential risk virus is a virus that was recently discovered and has the potential of being dangerous due to it being unfamiliar.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d4140e32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d4140e32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Nextly, I will be talking about the tools used for this study. Lung and intestinal samples had their RNA extracted with RNA Clean and Concentrator-5 kit. </a:t>
            </a:r>
            <a:endParaRPr/>
          </a:p>
          <a:p>
            <a:pPr indent="-298450" lvl="0" marL="457200" rtl="0" algn="l">
              <a:spcBef>
                <a:spcPts val="0"/>
              </a:spcBef>
              <a:spcAft>
                <a:spcPts val="0"/>
              </a:spcAft>
              <a:buSzPts val="1100"/>
              <a:buChar char="●"/>
            </a:pPr>
            <a:r>
              <a:rPr lang="en"/>
              <a:t>Since rRNA is the most abundant form of RNA, it must be depleted with Ribo-Zero Plus rRNA depletion kit and TIANSeq rRNA Depletion kit to decrease noise when sequencing. </a:t>
            </a:r>
            <a:endParaRPr/>
          </a:p>
          <a:p>
            <a:pPr indent="-298450" lvl="0" marL="457200" rtl="0" algn="l">
              <a:spcBef>
                <a:spcPts val="0"/>
              </a:spcBef>
              <a:spcAft>
                <a:spcPts val="0"/>
              </a:spcAft>
              <a:buSzPts val="1100"/>
              <a:buChar char="●"/>
            </a:pPr>
            <a:r>
              <a:rPr lang="en"/>
              <a:t>A library is then constructed with TruSeq Stranded mRNA Total Library kit to allow the remaining RNA to be sequenced with Illumina NovaSeq 6000 platform.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4140e32e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d4140e32e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Unwanted portions of sequences are then trimmed with Trimmomatic and mapped to the SILVA database for cross-referencing. </a:t>
            </a:r>
            <a:endParaRPr/>
          </a:p>
          <a:p>
            <a:pPr indent="-298450" lvl="0" marL="457200" rtl="0" algn="l">
              <a:spcBef>
                <a:spcPts val="0"/>
              </a:spcBef>
              <a:spcAft>
                <a:spcPts val="0"/>
              </a:spcAft>
              <a:buSzPts val="1100"/>
              <a:buChar char="●"/>
            </a:pPr>
            <a:r>
              <a:rPr lang="en"/>
              <a:t>Only viral contigs were then obtained to specifically focus on the family and genus of vertebrates. </a:t>
            </a:r>
            <a:endParaRPr/>
          </a:p>
          <a:p>
            <a:pPr indent="-298450" lvl="0" marL="457200" rtl="0" algn="l">
              <a:spcBef>
                <a:spcPts val="0"/>
              </a:spcBef>
              <a:spcAft>
                <a:spcPts val="0"/>
              </a:spcAft>
              <a:buSzPts val="1100"/>
              <a:buChar char="●"/>
            </a:pPr>
            <a:r>
              <a:rPr lang="en"/>
              <a:t>Viruses that are similar to previously identified ones are studied. Species are assigned to viruses by demarcation criteria from the International Committee on Taxonomy. If there was a species with a non-definitive demarcation criteria, 80%  amino acid identity in RdRp or the replicase complex would be used to demarcate them.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d4140e32e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d4140e32e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viruses were organized by order, family, genus, and demarcation criteria from the ICTV</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11f49d364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11f49d364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To understand how the phylogenetic tree is built, I will be talking about the definitions of key steps in the process. Hallmark proteins are conserved proteins that are used as markers to determine the evolutionary relationship between viruses. These proteins can be found in DNA or RNA viruses and help in the replication of them. The sequences from the hallmark proteins are also obtained from different strains. </a:t>
            </a:r>
            <a:endParaRPr/>
          </a:p>
          <a:p>
            <a:pPr indent="-298450" lvl="0" marL="457200" rtl="0" algn="l">
              <a:spcBef>
                <a:spcPts val="0"/>
              </a:spcBef>
              <a:spcAft>
                <a:spcPts val="0"/>
              </a:spcAft>
              <a:buSzPts val="1100"/>
              <a:buChar char="●"/>
            </a:pPr>
            <a:r>
              <a:rPr lang="en"/>
              <a:t>Multiple sequence alignment is the alignment of strain sequences to find homology between them. </a:t>
            </a:r>
            <a:endParaRPr/>
          </a:p>
          <a:p>
            <a:pPr indent="-298450" lvl="0" marL="457200" rtl="0" algn="l">
              <a:spcBef>
                <a:spcPts val="0"/>
              </a:spcBef>
              <a:spcAft>
                <a:spcPts val="0"/>
              </a:spcAft>
              <a:buSzPts val="1100"/>
              <a:buChar char="●"/>
            </a:pPr>
            <a:r>
              <a:rPr lang="en"/>
              <a:t>A recombination event is when new viral genomes, that are different from the parents’, are made from the exchange of genetic material between different RNA. RdRp (RNA-dependent RNA polymerase) is an enzyme that helps initiate recombination events in viruses. </a:t>
            </a:r>
            <a:endParaRPr/>
          </a:p>
          <a:p>
            <a:pPr indent="-298450" lvl="0" marL="457200" rtl="0" algn="l">
              <a:spcBef>
                <a:spcPts val="0"/>
              </a:spcBef>
              <a:spcAft>
                <a:spcPts val="0"/>
              </a:spcAft>
              <a:buSzPts val="1100"/>
              <a:buChar char="●"/>
            </a:pPr>
            <a:r>
              <a:rPr lang="en"/>
              <a:t>The maximum likelihood tree inference is a statistical method that selects a tree the best represents the data the researchers may be looking for. It allows them to see the relationships between viral strains, species, and genotypes.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nature.com/articles/s41586-024-07901-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Fur Farming and Its Effects On Wildlife</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Bryan Nguyen</a:t>
            </a:r>
            <a:endParaRPr/>
          </a:p>
        </p:txBody>
      </p:sp>
      <p:pic>
        <p:nvPicPr>
          <p:cNvPr id="88" name="Google Shape;88;p13"/>
          <p:cNvPicPr preferRelativeResize="0"/>
          <p:nvPr/>
        </p:nvPicPr>
        <p:blipFill>
          <a:blip r:embed="rId3">
            <a:alphaModFix/>
          </a:blip>
          <a:stretch>
            <a:fillRect/>
          </a:stretch>
        </p:blipFill>
        <p:spPr>
          <a:xfrm>
            <a:off x="4069775" y="2231225"/>
            <a:ext cx="4523500" cy="3015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0" y="610375"/>
            <a:ext cx="91440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Phylogenetic Analyses (Tools)</a:t>
            </a:r>
            <a:endParaRPr/>
          </a:p>
        </p:txBody>
      </p:sp>
      <p:sp>
        <p:nvSpPr>
          <p:cNvPr id="152" name="Google Shape;152;p22"/>
          <p:cNvSpPr txBox="1"/>
          <p:nvPr>
            <p:ph idx="1" type="body"/>
          </p:nvPr>
        </p:nvSpPr>
        <p:spPr>
          <a:xfrm>
            <a:off x="167725" y="1441200"/>
            <a:ext cx="8731500" cy="3423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Amino acid sequences of hallmark viral proteins used to estimate phylogenetic trees for the vertebrate viruses studied</a:t>
            </a:r>
            <a:endParaRPr sz="1800"/>
          </a:p>
          <a:p>
            <a:pPr indent="-342900" lvl="1" marL="914400" rtl="0" algn="l">
              <a:spcBef>
                <a:spcPts val="0"/>
              </a:spcBef>
              <a:spcAft>
                <a:spcPts val="0"/>
              </a:spcAft>
              <a:buSzPts val="1800"/>
              <a:buChar char="○"/>
            </a:pPr>
            <a:r>
              <a:rPr lang="en" sz="1800"/>
              <a:t>Hallmark viral proteins: RdRp (RNA) and DNA polymerase</a:t>
            </a:r>
            <a:endParaRPr sz="1800"/>
          </a:p>
          <a:p>
            <a:pPr indent="-342900" lvl="0" marL="457200" rtl="0" algn="l">
              <a:spcBef>
                <a:spcPts val="0"/>
              </a:spcBef>
              <a:spcAft>
                <a:spcPts val="0"/>
              </a:spcAft>
              <a:buSzPts val="1800"/>
              <a:buChar char="●"/>
            </a:pPr>
            <a:r>
              <a:rPr lang="en" sz="1800"/>
              <a:t>Amino acid sequences for each family were aligned with the </a:t>
            </a:r>
            <a:r>
              <a:rPr b="1" lang="en" sz="1800"/>
              <a:t>L-INS-i algorithm in MAFFT</a:t>
            </a:r>
            <a:r>
              <a:rPr lang="en" sz="1800"/>
              <a:t> and were trimmed with </a:t>
            </a:r>
            <a:r>
              <a:rPr b="1" lang="en" sz="1800"/>
              <a:t>trimA1</a:t>
            </a:r>
            <a:endParaRPr b="1" sz="1800"/>
          </a:p>
          <a:p>
            <a:pPr indent="-342900" lvl="1" marL="914400" rtl="0" algn="l">
              <a:spcBef>
                <a:spcPts val="0"/>
              </a:spcBef>
              <a:spcAft>
                <a:spcPts val="0"/>
              </a:spcAft>
              <a:buSzPts val="1800"/>
              <a:buChar char="○"/>
            </a:pPr>
            <a:r>
              <a:rPr lang="en" sz="1800"/>
              <a:t>Sequences were analyzed with </a:t>
            </a:r>
            <a:r>
              <a:rPr b="1" lang="en" sz="1800"/>
              <a:t>MEGA11</a:t>
            </a:r>
            <a:endParaRPr b="1" sz="1800"/>
          </a:p>
          <a:p>
            <a:pPr indent="-342900" lvl="0" marL="457200" rtl="0" algn="l">
              <a:spcBef>
                <a:spcPts val="0"/>
              </a:spcBef>
              <a:spcAft>
                <a:spcPts val="0"/>
              </a:spcAft>
              <a:buSzPts val="1800"/>
              <a:buChar char="●"/>
            </a:pPr>
            <a:r>
              <a:rPr lang="en" sz="1800"/>
              <a:t>Recombination analysis is done with </a:t>
            </a:r>
            <a:r>
              <a:rPr b="1" lang="en" sz="1800"/>
              <a:t>Simplot </a:t>
            </a:r>
            <a:r>
              <a:rPr lang="en" sz="1800"/>
              <a:t>and </a:t>
            </a:r>
            <a:r>
              <a:rPr b="1" lang="en" sz="1800"/>
              <a:t>Splitstree 5</a:t>
            </a:r>
            <a:endParaRPr b="1" sz="1800"/>
          </a:p>
          <a:p>
            <a:pPr indent="-342900" lvl="0" marL="457200" rtl="0" algn="l">
              <a:spcBef>
                <a:spcPts val="0"/>
              </a:spcBef>
              <a:spcAft>
                <a:spcPts val="0"/>
              </a:spcAft>
              <a:buSzPts val="1800"/>
              <a:buChar char="●"/>
            </a:pPr>
            <a:r>
              <a:rPr b="1" lang="en" sz="1800"/>
              <a:t>IQ-TREE</a:t>
            </a:r>
            <a:r>
              <a:rPr lang="en" sz="1800"/>
              <a:t> was used to generate machine learning trees to create the best model of amino acid/nucleotide substitution</a:t>
            </a:r>
            <a:endParaRPr sz="1800"/>
          </a:p>
          <a:p>
            <a:pPr indent="-342900" lvl="1" marL="914400" rtl="0" algn="l">
              <a:spcBef>
                <a:spcPts val="0"/>
              </a:spcBef>
              <a:spcAft>
                <a:spcPts val="0"/>
              </a:spcAft>
              <a:buSzPts val="1800"/>
              <a:buChar char="○"/>
            </a:pPr>
            <a:r>
              <a:rPr lang="en" sz="1800"/>
              <a:t>Helps find maximum likelihood tree inference</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type="title"/>
          </p:nvPr>
        </p:nvSpPr>
        <p:spPr>
          <a:xfrm>
            <a:off x="0" y="5192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40"/>
              <a:t>Phylogenetic Analyses of Mink Derived Coronavirus HKU5</a:t>
            </a:r>
            <a:endParaRPr sz="2140"/>
          </a:p>
        </p:txBody>
      </p:sp>
      <p:sp>
        <p:nvSpPr>
          <p:cNvPr id="158" name="Google Shape;158;p23"/>
          <p:cNvSpPr txBox="1"/>
          <p:nvPr>
            <p:ph idx="1" type="body"/>
          </p:nvPr>
        </p:nvSpPr>
        <p:spPr>
          <a:xfrm>
            <a:off x="0" y="1441200"/>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9" name="Google Shape;159;p23"/>
          <p:cNvPicPr preferRelativeResize="0"/>
          <p:nvPr/>
        </p:nvPicPr>
        <p:blipFill>
          <a:blip r:embed="rId3">
            <a:alphaModFix/>
          </a:blip>
          <a:stretch>
            <a:fillRect/>
          </a:stretch>
        </p:blipFill>
        <p:spPr>
          <a:xfrm>
            <a:off x="369025" y="1258650"/>
            <a:ext cx="5825623" cy="37630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139825" y="5702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Sampling Groups</a:t>
            </a:r>
            <a:endParaRPr/>
          </a:p>
        </p:txBody>
      </p:sp>
      <p:sp>
        <p:nvSpPr>
          <p:cNvPr id="165" name="Google Shape;165;p24"/>
          <p:cNvSpPr txBox="1"/>
          <p:nvPr>
            <p:ph idx="1" type="body"/>
          </p:nvPr>
        </p:nvSpPr>
        <p:spPr>
          <a:xfrm>
            <a:off x="207850" y="1364500"/>
            <a:ext cx="6564000" cy="38403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Char char="●"/>
            </a:pPr>
            <a:r>
              <a:rPr lang="en"/>
              <a:t>Samples were taken between farmed and wild fur animals across of China</a:t>
            </a:r>
            <a:endParaRPr/>
          </a:p>
          <a:p>
            <a:pPr indent="-304800" lvl="1" marL="914400" rtl="0" algn="l">
              <a:spcBef>
                <a:spcPts val="0"/>
              </a:spcBef>
              <a:spcAft>
                <a:spcPts val="0"/>
              </a:spcAft>
              <a:buSzPts val="1200"/>
              <a:buChar char="○"/>
            </a:pPr>
            <a:r>
              <a:rPr lang="en" sz="1200"/>
              <a:t>412 non-wild and 49 animals wild</a:t>
            </a:r>
            <a:endParaRPr sz="1200"/>
          </a:p>
          <a:p>
            <a:pPr indent="-311150" lvl="0" marL="457200" rtl="0" algn="l">
              <a:spcBef>
                <a:spcPts val="0"/>
              </a:spcBef>
              <a:spcAft>
                <a:spcPts val="0"/>
              </a:spcAft>
              <a:buSzPts val="1300"/>
              <a:buChar char="●"/>
            </a:pPr>
            <a:r>
              <a:rPr lang="en"/>
              <a:t>Animals samples were separated into two categories:</a:t>
            </a:r>
            <a:endParaRPr/>
          </a:p>
          <a:p>
            <a:pPr indent="-304800" lvl="1" marL="914400" rtl="0" algn="l">
              <a:spcBef>
                <a:spcPts val="0"/>
              </a:spcBef>
              <a:spcAft>
                <a:spcPts val="0"/>
              </a:spcAft>
              <a:buSzPts val="1200"/>
              <a:buChar char="○"/>
            </a:pPr>
            <a:r>
              <a:rPr b="1" lang="en" sz="1200"/>
              <a:t>1. ‘Main’ farmed fur animals</a:t>
            </a:r>
            <a:endParaRPr b="1" sz="1200"/>
          </a:p>
          <a:p>
            <a:pPr indent="-304800" lvl="2" marL="1371600" rtl="0" algn="l">
              <a:spcBef>
                <a:spcPts val="0"/>
              </a:spcBef>
              <a:spcAft>
                <a:spcPts val="0"/>
              </a:spcAft>
              <a:buSzPts val="1200"/>
              <a:buChar char="■"/>
            </a:pPr>
            <a:r>
              <a:rPr lang="en" sz="1200"/>
              <a:t>Comprised of animals only used for fur:</a:t>
            </a:r>
            <a:endParaRPr sz="1200"/>
          </a:p>
          <a:p>
            <a:pPr indent="-304800" lvl="3" marL="1828800" rtl="0" algn="l">
              <a:spcBef>
                <a:spcPts val="0"/>
              </a:spcBef>
              <a:spcAft>
                <a:spcPts val="0"/>
              </a:spcAft>
              <a:buSzPts val="1200"/>
              <a:buChar char="●"/>
            </a:pPr>
            <a:r>
              <a:rPr i="1" lang="en" sz="1200"/>
              <a:t>Neogale </a:t>
            </a:r>
            <a:r>
              <a:rPr i="1" lang="en" sz="1200"/>
              <a:t>vision</a:t>
            </a:r>
            <a:r>
              <a:rPr i="1" lang="en" sz="1200"/>
              <a:t> (</a:t>
            </a:r>
            <a:r>
              <a:rPr lang="en" sz="1200"/>
              <a:t>mink)</a:t>
            </a:r>
            <a:endParaRPr sz="1200"/>
          </a:p>
          <a:p>
            <a:pPr indent="-304800" lvl="3" marL="1828800" rtl="0" algn="l">
              <a:spcBef>
                <a:spcPts val="0"/>
              </a:spcBef>
              <a:spcAft>
                <a:spcPts val="0"/>
              </a:spcAft>
              <a:buSzPts val="1200"/>
              <a:buChar char="●"/>
            </a:pPr>
            <a:r>
              <a:rPr i="1" lang="en" sz="1200"/>
              <a:t>Vulpes vulpes</a:t>
            </a:r>
            <a:r>
              <a:rPr lang="en" sz="1200"/>
              <a:t> (red fox)</a:t>
            </a:r>
            <a:endParaRPr sz="1200"/>
          </a:p>
          <a:p>
            <a:pPr indent="-304800" lvl="3" marL="1828800" rtl="0" algn="l">
              <a:spcBef>
                <a:spcPts val="0"/>
              </a:spcBef>
              <a:spcAft>
                <a:spcPts val="0"/>
              </a:spcAft>
              <a:buSzPts val="1200"/>
              <a:buChar char="●"/>
            </a:pPr>
            <a:r>
              <a:rPr i="1" lang="en" sz="1200"/>
              <a:t>Vulpes lagopus</a:t>
            </a:r>
            <a:r>
              <a:rPr lang="en" sz="1200"/>
              <a:t> (arctic fox)</a:t>
            </a:r>
            <a:endParaRPr sz="1200"/>
          </a:p>
          <a:p>
            <a:pPr indent="-304800" lvl="3" marL="1828800" rtl="0" algn="l">
              <a:spcBef>
                <a:spcPts val="0"/>
              </a:spcBef>
              <a:spcAft>
                <a:spcPts val="0"/>
              </a:spcAft>
              <a:buSzPts val="1200"/>
              <a:buChar char="●"/>
            </a:pPr>
            <a:r>
              <a:rPr i="1" lang="en" sz="1200"/>
              <a:t>Nyctereutes procyonoides </a:t>
            </a:r>
            <a:r>
              <a:rPr lang="en" sz="1200"/>
              <a:t>(raccoon dog)</a:t>
            </a:r>
            <a:endParaRPr sz="1200"/>
          </a:p>
          <a:p>
            <a:pPr indent="-304800" lvl="2" marL="1371600" rtl="0" algn="l">
              <a:spcBef>
                <a:spcPts val="0"/>
              </a:spcBef>
              <a:spcAft>
                <a:spcPts val="0"/>
              </a:spcAft>
              <a:buSzPts val="1200"/>
              <a:buChar char="■"/>
            </a:pPr>
            <a:r>
              <a:rPr lang="en" sz="1200" u="sng"/>
              <a:t>164 total individuals</a:t>
            </a:r>
            <a:r>
              <a:rPr lang="en" sz="1200"/>
              <a:t> sampled from 10 different provinces of China</a:t>
            </a:r>
            <a:endParaRPr sz="1200"/>
          </a:p>
          <a:p>
            <a:pPr indent="-298450" lvl="1" marL="914400" rtl="0" algn="l">
              <a:spcBef>
                <a:spcPts val="0"/>
              </a:spcBef>
              <a:spcAft>
                <a:spcPts val="0"/>
              </a:spcAft>
              <a:buSzPts val="1100"/>
              <a:buChar char="○"/>
            </a:pPr>
            <a:r>
              <a:rPr b="1" lang="en"/>
              <a:t>2. Multipurpose farmed animals</a:t>
            </a:r>
            <a:endParaRPr b="1"/>
          </a:p>
          <a:p>
            <a:pPr indent="-304800" lvl="2" marL="1371600" rtl="0" algn="l">
              <a:spcBef>
                <a:spcPts val="0"/>
              </a:spcBef>
              <a:spcAft>
                <a:spcPts val="0"/>
              </a:spcAft>
              <a:buSzPts val="1200"/>
              <a:buChar char="■"/>
            </a:pPr>
            <a:r>
              <a:rPr lang="en" sz="1200"/>
              <a:t>Comprised of animals with other uses like food consumption:</a:t>
            </a:r>
            <a:endParaRPr sz="1200"/>
          </a:p>
          <a:p>
            <a:pPr indent="-304800" lvl="3" marL="1828800" rtl="0" algn="l">
              <a:spcBef>
                <a:spcPts val="0"/>
              </a:spcBef>
              <a:spcAft>
                <a:spcPts val="0"/>
              </a:spcAft>
              <a:buSzPts val="1200"/>
              <a:buChar char="●"/>
            </a:pPr>
            <a:r>
              <a:rPr i="1" lang="en" sz="1200"/>
              <a:t>Carnivora </a:t>
            </a:r>
            <a:r>
              <a:rPr lang="en" sz="1200"/>
              <a:t>( 34 individuals, 7 species)</a:t>
            </a:r>
            <a:endParaRPr sz="1200"/>
          </a:p>
          <a:p>
            <a:pPr indent="-304800" lvl="3" marL="1828800" rtl="0" algn="l">
              <a:spcBef>
                <a:spcPts val="0"/>
              </a:spcBef>
              <a:spcAft>
                <a:spcPts val="0"/>
              </a:spcAft>
              <a:buSzPts val="1200"/>
              <a:buChar char="●"/>
            </a:pPr>
            <a:r>
              <a:rPr i="1" lang="en" sz="1200"/>
              <a:t>Artiodactyla </a:t>
            </a:r>
            <a:r>
              <a:rPr lang="en" sz="1200"/>
              <a:t>( 34 individuals, 7 species)</a:t>
            </a:r>
            <a:endParaRPr sz="1200"/>
          </a:p>
          <a:p>
            <a:pPr indent="-304800" lvl="3" marL="1828800" rtl="0" algn="l">
              <a:spcBef>
                <a:spcPts val="0"/>
              </a:spcBef>
              <a:spcAft>
                <a:spcPts val="0"/>
              </a:spcAft>
              <a:buSzPts val="1200"/>
              <a:buChar char="●"/>
            </a:pPr>
            <a:r>
              <a:rPr i="1" lang="en" sz="1200"/>
              <a:t>Rodentia </a:t>
            </a:r>
            <a:r>
              <a:rPr lang="en" sz="1200"/>
              <a:t>( 157 individuals, 6 species)</a:t>
            </a:r>
            <a:endParaRPr sz="1200"/>
          </a:p>
          <a:p>
            <a:pPr indent="-304800" lvl="3" marL="1828800" rtl="0" algn="l">
              <a:spcBef>
                <a:spcPts val="0"/>
              </a:spcBef>
              <a:spcAft>
                <a:spcPts val="0"/>
              </a:spcAft>
              <a:buSzPts val="1200"/>
              <a:buChar char="●"/>
            </a:pPr>
            <a:r>
              <a:rPr i="1" lang="en" sz="1200"/>
              <a:t>Diprotodontia </a:t>
            </a:r>
            <a:r>
              <a:rPr lang="en" sz="1200"/>
              <a:t>( 3 individuals, 3 species)</a:t>
            </a:r>
            <a:endParaRPr sz="1200"/>
          </a:p>
          <a:p>
            <a:pPr indent="-304800" lvl="3" marL="1828800" rtl="0" algn="l">
              <a:spcBef>
                <a:spcPts val="0"/>
              </a:spcBef>
              <a:spcAft>
                <a:spcPts val="0"/>
              </a:spcAft>
              <a:buSzPts val="1200"/>
              <a:buChar char="●"/>
            </a:pPr>
            <a:r>
              <a:rPr i="1" lang="en" sz="1200"/>
              <a:t>Lagomorpha </a:t>
            </a:r>
            <a:r>
              <a:rPr lang="en" sz="1200"/>
              <a:t>( 69 individuals, 1 species)</a:t>
            </a:r>
            <a:endParaRPr sz="1200"/>
          </a:p>
          <a:p>
            <a:pPr indent="-304800" lvl="2" marL="1371600" rtl="0" algn="l">
              <a:spcBef>
                <a:spcPts val="0"/>
              </a:spcBef>
              <a:spcAft>
                <a:spcPts val="0"/>
              </a:spcAft>
              <a:buSzPts val="1200"/>
              <a:buChar char="■"/>
            </a:pPr>
            <a:r>
              <a:rPr lang="en" sz="1200" u="sng"/>
              <a:t>297 total individuals</a:t>
            </a:r>
            <a:r>
              <a:rPr lang="en" sz="1200"/>
              <a:t> and 24 species sampled from 25 provinces</a:t>
            </a:r>
            <a:endParaRPr sz="1200"/>
          </a:p>
        </p:txBody>
      </p:sp>
      <p:pic>
        <p:nvPicPr>
          <p:cNvPr id="166" name="Google Shape;166;p24"/>
          <p:cNvPicPr preferRelativeResize="0"/>
          <p:nvPr/>
        </p:nvPicPr>
        <p:blipFill>
          <a:blip r:embed="rId3">
            <a:alphaModFix/>
          </a:blip>
          <a:stretch>
            <a:fillRect/>
          </a:stretch>
        </p:blipFill>
        <p:spPr>
          <a:xfrm>
            <a:off x="6200775" y="851650"/>
            <a:ext cx="2943227" cy="2448848"/>
          </a:xfrm>
          <a:prstGeom prst="rect">
            <a:avLst/>
          </a:prstGeom>
          <a:noFill/>
          <a:ln>
            <a:noFill/>
          </a:ln>
        </p:spPr>
      </p:pic>
      <p:pic>
        <p:nvPicPr>
          <p:cNvPr id="167" name="Google Shape;167;p24"/>
          <p:cNvPicPr preferRelativeResize="0"/>
          <p:nvPr/>
        </p:nvPicPr>
        <p:blipFill>
          <a:blip r:embed="rId4">
            <a:alphaModFix/>
          </a:blip>
          <a:stretch>
            <a:fillRect/>
          </a:stretch>
        </p:blipFill>
        <p:spPr>
          <a:xfrm>
            <a:off x="6644800" y="3517525"/>
            <a:ext cx="2499200" cy="1562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5"/>
          <p:cNvSpPr txBox="1"/>
          <p:nvPr>
            <p:ph type="title"/>
          </p:nvPr>
        </p:nvSpPr>
        <p:spPr>
          <a:xfrm>
            <a:off x="49100" y="4795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Geography of Samples</a:t>
            </a:r>
            <a:endParaRPr/>
          </a:p>
        </p:txBody>
      </p:sp>
      <p:sp>
        <p:nvSpPr>
          <p:cNvPr id="173" name="Google Shape;173;p25"/>
          <p:cNvSpPr txBox="1"/>
          <p:nvPr>
            <p:ph idx="1" type="body"/>
          </p:nvPr>
        </p:nvSpPr>
        <p:spPr>
          <a:xfrm>
            <a:off x="8272175" y="4509300"/>
            <a:ext cx="14061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Fig. 1</a:t>
            </a:r>
            <a:endParaRPr/>
          </a:p>
        </p:txBody>
      </p:sp>
      <p:pic>
        <p:nvPicPr>
          <p:cNvPr id="174" name="Google Shape;174;p25"/>
          <p:cNvPicPr preferRelativeResize="0"/>
          <p:nvPr/>
        </p:nvPicPr>
        <p:blipFill>
          <a:blip r:embed="rId3">
            <a:alphaModFix/>
          </a:blip>
          <a:stretch>
            <a:fillRect/>
          </a:stretch>
        </p:blipFill>
        <p:spPr>
          <a:xfrm>
            <a:off x="0" y="1014750"/>
            <a:ext cx="8272175" cy="412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0" y="634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Viromes</a:t>
            </a:r>
            <a:endParaRPr/>
          </a:p>
        </p:txBody>
      </p:sp>
      <p:sp>
        <p:nvSpPr>
          <p:cNvPr id="180" name="Google Shape;180;p26"/>
          <p:cNvSpPr txBox="1"/>
          <p:nvPr>
            <p:ph idx="1" type="body"/>
          </p:nvPr>
        </p:nvSpPr>
        <p:spPr>
          <a:xfrm>
            <a:off x="0" y="1441200"/>
            <a:ext cx="8526000" cy="3937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Only </a:t>
            </a:r>
            <a:r>
              <a:rPr b="1" lang="en"/>
              <a:t>vertebrate-associated viruses</a:t>
            </a:r>
            <a:r>
              <a:rPr lang="en"/>
              <a:t> were  studied (viruses that have similar phylogenetic relationships with other viruses that are known to cause infection to vertebrates)</a:t>
            </a:r>
            <a:endParaRPr/>
          </a:p>
          <a:p>
            <a:pPr indent="-311150" lvl="0" marL="457200" rtl="0" algn="l">
              <a:spcBef>
                <a:spcPts val="0"/>
              </a:spcBef>
              <a:spcAft>
                <a:spcPts val="0"/>
              </a:spcAft>
              <a:buSzPts val="1300"/>
              <a:buChar char="●"/>
            </a:pPr>
            <a:r>
              <a:rPr lang="en"/>
              <a:t>PCR was used to confirm 125 possible viruses</a:t>
            </a:r>
            <a:endParaRPr/>
          </a:p>
          <a:p>
            <a:pPr indent="-311150" lvl="1" marL="914400" rtl="0" algn="l">
              <a:spcBef>
                <a:spcPts val="0"/>
              </a:spcBef>
              <a:spcAft>
                <a:spcPts val="0"/>
              </a:spcAft>
              <a:buSzPts val="1300"/>
              <a:buChar char="○"/>
            </a:pPr>
            <a:r>
              <a:rPr lang="en" sz="1300"/>
              <a:t>101 species of RNA virus</a:t>
            </a:r>
            <a:endParaRPr sz="1300"/>
          </a:p>
          <a:p>
            <a:pPr indent="-311150" lvl="2" marL="1371600" rtl="0" algn="l">
              <a:spcBef>
                <a:spcPts val="0"/>
              </a:spcBef>
              <a:spcAft>
                <a:spcPts val="0"/>
              </a:spcAft>
              <a:buSzPts val="1300"/>
              <a:buChar char="■"/>
            </a:pPr>
            <a:r>
              <a:rPr lang="en" sz="1300"/>
              <a:t>Ex. </a:t>
            </a:r>
            <a:r>
              <a:rPr i="1" lang="en" sz="1300"/>
              <a:t>Arteriviridae</a:t>
            </a:r>
            <a:r>
              <a:rPr i="1" lang="en" sz="1300"/>
              <a:t>, Coronaviridae, Pneumoviridae</a:t>
            </a:r>
            <a:r>
              <a:rPr lang="en" sz="1300"/>
              <a:t>, and etc.</a:t>
            </a:r>
            <a:endParaRPr sz="1300"/>
          </a:p>
          <a:p>
            <a:pPr indent="-311150" lvl="1" marL="914400" rtl="0" algn="l">
              <a:spcBef>
                <a:spcPts val="0"/>
              </a:spcBef>
              <a:spcAft>
                <a:spcPts val="0"/>
              </a:spcAft>
              <a:buSzPts val="1300"/>
              <a:buChar char="○"/>
            </a:pPr>
            <a:r>
              <a:rPr lang="en" sz="1300"/>
              <a:t>24 species of DNA virus</a:t>
            </a:r>
            <a:endParaRPr sz="1300"/>
          </a:p>
          <a:p>
            <a:pPr indent="-311150" lvl="2" marL="1371600" rtl="0" algn="l">
              <a:spcBef>
                <a:spcPts val="0"/>
              </a:spcBef>
              <a:spcAft>
                <a:spcPts val="0"/>
              </a:spcAft>
              <a:buSzPts val="1300"/>
              <a:buChar char="■"/>
            </a:pPr>
            <a:r>
              <a:rPr lang="en" sz="1300"/>
              <a:t>Ex. </a:t>
            </a:r>
            <a:r>
              <a:rPr i="1" lang="en" sz="1300"/>
              <a:t>Anelloviridae, Adenoviridae, Circoviridae, </a:t>
            </a:r>
            <a:r>
              <a:rPr lang="en" sz="1300"/>
              <a:t>and </a:t>
            </a:r>
            <a:r>
              <a:rPr i="1" lang="en" sz="1300"/>
              <a:t>Parvoviridae</a:t>
            </a:r>
            <a:endParaRPr i="1" sz="1300"/>
          </a:p>
          <a:p>
            <a:pPr indent="-311150" lvl="0" marL="457200" rtl="0" algn="l">
              <a:spcBef>
                <a:spcPts val="0"/>
              </a:spcBef>
              <a:spcAft>
                <a:spcPts val="0"/>
              </a:spcAft>
              <a:buSzPts val="1300"/>
              <a:buChar char="●"/>
            </a:pPr>
            <a:r>
              <a:rPr lang="en"/>
              <a:t>The most abundant viruses </a:t>
            </a:r>
            <a:r>
              <a:rPr lang="en" u="sng"/>
              <a:t>in the lungs</a:t>
            </a:r>
            <a:r>
              <a:rPr lang="en"/>
              <a:t> were: </a:t>
            </a:r>
            <a:r>
              <a:rPr i="1" lang="en"/>
              <a:t>Paramyxoviridae</a:t>
            </a:r>
            <a:r>
              <a:rPr lang="en"/>
              <a:t> (RNA), </a:t>
            </a:r>
            <a:r>
              <a:rPr i="1" lang="en"/>
              <a:t>Coronaviridae</a:t>
            </a:r>
            <a:r>
              <a:rPr i="1" lang="en"/>
              <a:t> </a:t>
            </a:r>
            <a:r>
              <a:rPr lang="en"/>
              <a:t>(RNA), and </a:t>
            </a:r>
            <a:r>
              <a:rPr i="1" lang="en"/>
              <a:t>Caliciviridae </a:t>
            </a:r>
            <a:r>
              <a:rPr lang="en"/>
              <a:t>(RNA)</a:t>
            </a:r>
            <a:endParaRPr/>
          </a:p>
          <a:p>
            <a:pPr indent="-311150" lvl="0" marL="457200" rtl="0" algn="l">
              <a:spcBef>
                <a:spcPts val="0"/>
              </a:spcBef>
              <a:spcAft>
                <a:spcPts val="0"/>
              </a:spcAft>
              <a:buSzPts val="1300"/>
              <a:buChar char="●"/>
            </a:pPr>
            <a:r>
              <a:rPr lang="en"/>
              <a:t>The most abundant viruses </a:t>
            </a:r>
            <a:r>
              <a:rPr lang="en" u="sng"/>
              <a:t>in the intestines </a:t>
            </a:r>
            <a:r>
              <a:rPr lang="en"/>
              <a:t>were: </a:t>
            </a:r>
            <a:r>
              <a:rPr i="1" lang="en"/>
              <a:t>Coronaviridae </a:t>
            </a:r>
            <a:r>
              <a:rPr lang="en"/>
              <a:t>(RNA), </a:t>
            </a:r>
            <a:r>
              <a:rPr i="1" lang="en"/>
              <a:t>Sedoreoviridae </a:t>
            </a:r>
            <a:r>
              <a:rPr lang="en"/>
              <a:t>(RNA)</a:t>
            </a:r>
            <a:r>
              <a:rPr lang="en"/>
              <a:t>, and </a:t>
            </a:r>
            <a:r>
              <a:rPr i="1" lang="en"/>
              <a:t>Astroviridae </a:t>
            </a:r>
            <a:r>
              <a:rPr lang="en"/>
              <a:t>(RNA)</a:t>
            </a:r>
            <a:endParaRPr/>
          </a:p>
          <a:p>
            <a:pPr indent="-311150" lvl="1" marL="914400" rtl="0" algn="l">
              <a:spcBef>
                <a:spcPts val="0"/>
              </a:spcBef>
              <a:spcAft>
                <a:spcPts val="0"/>
              </a:spcAft>
              <a:buSzPts val="1300"/>
              <a:buChar char="○"/>
            </a:pPr>
            <a:r>
              <a:rPr lang="en" sz="1300"/>
              <a:t>All of the most abundant viruses in the lungs and intestines were  </a:t>
            </a:r>
            <a:r>
              <a:rPr b="1" lang="en" sz="1300"/>
              <a:t>RNA viruses</a:t>
            </a:r>
            <a:endParaRPr b="1" sz="1300"/>
          </a:p>
          <a:p>
            <a:pPr indent="-311150" lvl="2" marL="1371600" rtl="0" algn="l">
              <a:spcBef>
                <a:spcPts val="0"/>
              </a:spcBef>
              <a:spcAft>
                <a:spcPts val="0"/>
              </a:spcAft>
              <a:buSzPts val="1300"/>
              <a:buChar char="■"/>
            </a:pPr>
            <a:r>
              <a:rPr lang="en" sz="1300"/>
              <a:t>Rapidly mutate</a:t>
            </a:r>
            <a:endParaRPr sz="1300"/>
          </a:p>
          <a:p>
            <a:pPr indent="-311150" lvl="2" marL="1371600" rtl="0" algn="l">
              <a:spcBef>
                <a:spcPts val="0"/>
              </a:spcBef>
              <a:spcAft>
                <a:spcPts val="0"/>
              </a:spcAft>
              <a:buSzPts val="1300"/>
              <a:buChar char="■"/>
            </a:pPr>
            <a:r>
              <a:rPr lang="en" sz="1300"/>
              <a:t>Less stable than DNA</a:t>
            </a:r>
            <a:endParaRPr sz="1300"/>
          </a:p>
          <a:p>
            <a:pPr indent="-311150" lvl="2" marL="1371600" rtl="0" algn="l">
              <a:spcBef>
                <a:spcPts val="0"/>
              </a:spcBef>
              <a:spcAft>
                <a:spcPts val="0"/>
              </a:spcAft>
              <a:buSzPts val="1300"/>
              <a:buChar char="■"/>
            </a:pPr>
            <a:r>
              <a:rPr lang="en" sz="1300"/>
              <a:t>Evolve quickly</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0" y="634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Viral Data</a:t>
            </a:r>
            <a:endParaRPr/>
          </a:p>
        </p:txBody>
      </p:sp>
      <p:sp>
        <p:nvSpPr>
          <p:cNvPr id="186" name="Google Shape;186;p27"/>
          <p:cNvSpPr txBox="1"/>
          <p:nvPr>
            <p:ph idx="1" type="body"/>
          </p:nvPr>
        </p:nvSpPr>
        <p:spPr>
          <a:xfrm>
            <a:off x="0" y="1300075"/>
            <a:ext cx="7688700" cy="3699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Of the 125 viruses recorded, 60% of the virus host ranges expanded</a:t>
            </a:r>
            <a:endParaRPr/>
          </a:p>
          <a:p>
            <a:pPr indent="-311150" lvl="1" marL="914400" rtl="0" algn="l">
              <a:spcBef>
                <a:spcPts val="0"/>
              </a:spcBef>
              <a:spcAft>
                <a:spcPts val="0"/>
              </a:spcAft>
              <a:buSzPts val="1300"/>
              <a:buChar char="○"/>
            </a:pPr>
            <a:r>
              <a:rPr lang="en" sz="1300"/>
              <a:t>Ability to infect host cells increased</a:t>
            </a:r>
            <a:endParaRPr sz="1300"/>
          </a:p>
          <a:p>
            <a:pPr indent="-311150" lvl="0" marL="457200" rtl="0" algn="l">
              <a:spcBef>
                <a:spcPts val="0"/>
              </a:spcBef>
              <a:spcAft>
                <a:spcPts val="0"/>
              </a:spcAft>
              <a:buSzPts val="1300"/>
              <a:buChar char="●"/>
            </a:pPr>
            <a:r>
              <a:rPr lang="en"/>
              <a:t>Average of 2-23 vertebrate-associated viruses seen in fur animals</a:t>
            </a:r>
            <a:endParaRPr/>
          </a:p>
          <a:p>
            <a:pPr indent="-311150" lvl="1" marL="914400" rtl="0" algn="l">
              <a:spcBef>
                <a:spcPts val="0"/>
              </a:spcBef>
              <a:spcAft>
                <a:spcPts val="0"/>
              </a:spcAft>
              <a:buSzPts val="1300"/>
              <a:buChar char="○"/>
            </a:pPr>
            <a:r>
              <a:rPr lang="en" sz="1300"/>
              <a:t>Minks:  </a:t>
            </a:r>
            <a:r>
              <a:rPr lang="en" sz="1300" u="sng"/>
              <a:t>23 </a:t>
            </a:r>
            <a:r>
              <a:rPr lang="en" sz="1300"/>
              <a:t>virus species (11 viral families)</a:t>
            </a:r>
            <a:endParaRPr sz="1300"/>
          </a:p>
          <a:p>
            <a:pPr indent="-311150" lvl="1" marL="914400" rtl="0" algn="l">
              <a:spcBef>
                <a:spcPts val="0"/>
              </a:spcBef>
              <a:spcAft>
                <a:spcPts val="0"/>
              </a:spcAft>
              <a:buSzPts val="1300"/>
              <a:buChar char="○"/>
            </a:pPr>
            <a:r>
              <a:rPr lang="en" sz="1300"/>
              <a:t>Raccoon dogs: </a:t>
            </a:r>
            <a:r>
              <a:rPr lang="en" sz="1300" u="sng"/>
              <a:t>19 </a:t>
            </a:r>
            <a:r>
              <a:rPr lang="en" sz="1300"/>
              <a:t>virus species (14 viral families)</a:t>
            </a:r>
            <a:endParaRPr sz="1300"/>
          </a:p>
          <a:p>
            <a:pPr indent="-311150" lvl="1" marL="914400" rtl="0" algn="l">
              <a:spcBef>
                <a:spcPts val="0"/>
              </a:spcBef>
              <a:spcAft>
                <a:spcPts val="0"/>
              </a:spcAft>
              <a:buSzPts val="1300"/>
              <a:buChar char="○"/>
            </a:pPr>
            <a:r>
              <a:rPr lang="en" sz="1300"/>
              <a:t>Guinea pigs: </a:t>
            </a:r>
            <a:r>
              <a:rPr lang="en" sz="1300" u="sng"/>
              <a:t>20 </a:t>
            </a:r>
            <a:r>
              <a:rPr lang="en" sz="1300"/>
              <a:t>virus species (11 viral families)</a:t>
            </a:r>
            <a:endParaRPr sz="1300"/>
          </a:p>
          <a:p>
            <a:pPr indent="-311150" lvl="1" marL="914400" rtl="0" algn="l">
              <a:spcBef>
                <a:spcPts val="0"/>
              </a:spcBef>
              <a:spcAft>
                <a:spcPts val="0"/>
              </a:spcAft>
              <a:buSzPts val="1300"/>
              <a:buChar char="○"/>
            </a:pPr>
            <a:r>
              <a:rPr lang="en" sz="1300"/>
              <a:t>Arctic foxes: </a:t>
            </a:r>
            <a:r>
              <a:rPr lang="en" sz="1300" u="sng"/>
              <a:t>13 </a:t>
            </a:r>
            <a:r>
              <a:rPr lang="en" sz="1300"/>
              <a:t>virus species (6 viral families)</a:t>
            </a:r>
            <a:endParaRPr sz="1300"/>
          </a:p>
          <a:p>
            <a:pPr indent="-311150" lvl="0" marL="457200" rtl="0" algn="l">
              <a:spcBef>
                <a:spcPts val="0"/>
              </a:spcBef>
              <a:spcAft>
                <a:spcPts val="0"/>
              </a:spcAft>
              <a:buSzPts val="1300"/>
              <a:buChar char="●"/>
            </a:pPr>
            <a:r>
              <a:rPr lang="en"/>
              <a:t>Raccoon dogs, minks and guinea pigs were very </a:t>
            </a:r>
            <a:r>
              <a:rPr lang="en"/>
              <a:t>susceptible</a:t>
            </a:r>
            <a:r>
              <a:rPr lang="en"/>
              <a:t> to </a:t>
            </a:r>
            <a:r>
              <a:rPr b="1" lang="en"/>
              <a:t>co-infections (</a:t>
            </a:r>
            <a:r>
              <a:rPr lang="en"/>
              <a:t>multiple infections from different viruses)</a:t>
            </a:r>
            <a:endParaRPr/>
          </a:p>
          <a:p>
            <a:pPr indent="-311150" lvl="1" marL="914400" rtl="0" algn="l">
              <a:spcBef>
                <a:spcPts val="0"/>
              </a:spcBef>
              <a:spcAft>
                <a:spcPts val="0"/>
              </a:spcAft>
              <a:buSzPts val="1300"/>
              <a:buChar char="○"/>
            </a:pPr>
            <a:r>
              <a:rPr lang="en" sz="1300"/>
              <a:t>Another event of two co-infections occurring in rabbits with rabbit coronavirus </a:t>
            </a:r>
            <a:r>
              <a:rPr lang="en" sz="1300"/>
              <a:t>HKU 14</a:t>
            </a:r>
            <a:r>
              <a:rPr lang="en" sz="1300"/>
              <a:t> and rabbit coronavirus 1</a:t>
            </a:r>
            <a:endParaRPr sz="1300"/>
          </a:p>
          <a:p>
            <a:pPr indent="-311150" lvl="0" marL="457200" rtl="0" algn="l">
              <a:spcBef>
                <a:spcPts val="0"/>
              </a:spcBef>
              <a:spcAft>
                <a:spcPts val="0"/>
              </a:spcAft>
              <a:buSzPts val="1300"/>
              <a:buChar char="●"/>
            </a:pPr>
            <a:r>
              <a:rPr lang="en"/>
              <a:t>As suggested in slide prior slide, the </a:t>
            </a:r>
            <a:r>
              <a:rPr lang="en" u="sng"/>
              <a:t>most abundant</a:t>
            </a:r>
            <a:r>
              <a:rPr lang="en"/>
              <a:t> virus in the </a:t>
            </a:r>
            <a:r>
              <a:rPr b="1" lang="en"/>
              <a:t>intestine </a:t>
            </a:r>
            <a:r>
              <a:rPr lang="en"/>
              <a:t>is </a:t>
            </a:r>
            <a:r>
              <a:rPr i="1" lang="en"/>
              <a:t>Coronaviridae </a:t>
            </a:r>
            <a:r>
              <a:rPr lang="en"/>
              <a:t>and most abundant in the </a:t>
            </a:r>
            <a:r>
              <a:rPr b="1" lang="en"/>
              <a:t>lungs </a:t>
            </a:r>
            <a:r>
              <a:rPr lang="en"/>
              <a:t>is </a:t>
            </a:r>
            <a:r>
              <a:rPr i="1" lang="en"/>
              <a:t>Paramyxoviridae</a:t>
            </a:r>
            <a:r>
              <a:rPr lang="en"/>
              <a:t> (Fig. 2 a)</a:t>
            </a:r>
            <a:endParaRPr/>
          </a:p>
          <a:p>
            <a:pPr indent="-311150" lvl="0" marL="457200" rtl="0" algn="l">
              <a:spcBef>
                <a:spcPts val="0"/>
              </a:spcBef>
              <a:spcAft>
                <a:spcPts val="0"/>
              </a:spcAft>
              <a:buSzPts val="1300"/>
              <a:buChar char="●"/>
            </a:pPr>
            <a:r>
              <a:rPr lang="en"/>
              <a:t>The tissues of the fur animals were found with many different families of different viruses (Fig. 2 b)</a:t>
            </a:r>
            <a:endParaRPr/>
          </a:p>
          <a:p>
            <a:pPr indent="-311150" lvl="1" marL="914400" rtl="0" algn="l">
              <a:spcBef>
                <a:spcPts val="0"/>
              </a:spcBef>
              <a:spcAft>
                <a:spcPts val="0"/>
              </a:spcAft>
              <a:buSzPts val="1300"/>
              <a:buChar char="○"/>
            </a:pPr>
            <a:r>
              <a:rPr lang="en" sz="1300"/>
              <a:t>One of the most diverse being </a:t>
            </a:r>
            <a:r>
              <a:rPr i="1" lang="en" sz="1300"/>
              <a:t>S. vulgaris</a:t>
            </a:r>
            <a:endParaRPr i="1" sz="1300"/>
          </a:p>
          <a:p>
            <a:pPr indent="-311150" lvl="1" marL="914400" rtl="0" algn="l">
              <a:spcBef>
                <a:spcPts val="0"/>
              </a:spcBef>
              <a:spcAft>
                <a:spcPts val="0"/>
              </a:spcAft>
              <a:buSzPts val="1300"/>
              <a:buChar char="○"/>
            </a:pPr>
            <a:r>
              <a:rPr i="1" lang="en" sz="1300"/>
              <a:t>C. nippon</a:t>
            </a:r>
            <a:r>
              <a:rPr lang="en" sz="1300"/>
              <a:t> being the only one with a virus (</a:t>
            </a:r>
            <a:r>
              <a:rPr i="1" lang="en" sz="1300"/>
              <a:t>Sedoreoviridae</a:t>
            </a:r>
            <a:r>
              <a:rPr lang="en" sz="1300"/>
              <a:t>) found in liver</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ph type="title"/>
          </p:nvPr>
        </p:nvSpPr>
        <p:spPr>
          <a:xfrm>
            <a:off x="0" y="5722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Viral Data cont.</a:t>
            </a:r>
            <a:endParaRPr/>
          </a:p>
        </p:txBody>
      </p:sp>
      <p:sp>
        <p:nvSpPr>
          <p:cNvPr id="192" name="Google Shape;192;p28"/>
          <p:cNvSpPr txBox="1"/>
          <p:nvPr>
            <p:ph idx="1" type="body"/>
          </p:nvPr>
        </p:nvSpPr>
        <p:spPr>
          <a:xfrm>
            <a:off x="8380925" y="4632125"/>
            <a:ext cx="1567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Fig. 2</a:t>
            </a:r>
            <a:endParaRPr/>
          </a:p>
        </p:txBody>
      </p:sp>
      <p:pic>
        <p:nvPicPr>
          <p:cNvPr id="193" name="Google Shape;193;p28"/>
          <p:cNvPicPr preferRelativeResize="0"/>
          <p:nvPr/>
        </p:nvPicPr>
        <p:blipFill>
          <a:blip r:embed="rId3">
            <a:alphaModFix/>
          </a:blip>
          <a:stretch>
            <a:fillRect/>
          </a:stretch>
        </p:blipFill>
        <p:spPr>
          <a:xfrm>
            <a:off x="0" y="1107400"/>
            <a:ext cx="8380923" cy="3827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0" y="5307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Cross-Species Transmission</a:t>
            </a:r>
            <a:endParaRPr/>
          </a:p>
        </p:txBody>
      </p:sp>
      <p:sp>
        <p:nvSpPr>
          <p:cNvPr id="199" name="Google Shape;199;p29"/>
          <p:cNvSpPr txBox="1"/>
          <p:nvPr>
            <p:ph idx="1" type="body"/>
          </p:nvPr>
        </p:nvSpPr>
        <p:spPr>
          <a:xfrm>
            <a:off x="0" y="1270225"/>
            <a:ext cx="6646200" cy="36165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Char char="●"/>
            </a:pPr>
            <a:r>
              <a:rPr lang="en"/>
              <a:t>Multiple viruses with the capability of infecting humans were found</a:t>
            </a:r>
            <a:endParaRPr/>
          </a:p>
          <a:p>
            <a:pPr indent="-311150" lvl="1" marL="914400" rtl="0" algn="l">
              <a:spcBef>
                <a:spcPts val="0"/>
              </a:spcBef>
              <a:spcAft>
                <a:spcPts val="0"/>
              </a:spcAft>
              <a:buSzPts val="1300"/>
              <a:buChar char="○"/>
            </a:pPr>
            <a:r>
              <a:rPr lang="en" sz="1300"/>
              <a:t>Hepatitis</a:t>
            </a:r>
            <a:r>
              <a:rPr lang="en" sz="1300"/>
              <a:t> E virus (HEV) </a:t>
            </a:r>
            <a:endParaRPr sz="1300"/>
          </a:p>
          <a:p>
            <a:pPr indent="-311150" lvl="1" marL="914400" rtl="0" algn="l">
              <a:spcBef>
                <a:spcPts val="0"/>
              </a:spcBef>
              <a:spcAft>
                <a:spcPts val="0"/>
              </a:spcAft>
              <a:buSzPts val="1300"/>
              <a:buChar char="○"/>
            </a:pPr>
            <a:r>
              <a:rPr lang="en" sz="1300"/>
              <a:t>Japanese encephalitis virus (JEV) </a:t>
            </a:r>
            <a:endParaRPr sz="1300"/>
          </a:p>
          <a:p>
            <a:pPr indent="-311150" lvl="1" marL="914400" rtl="0" algn="l">
              <a:spcBef>
                <a:spcPts val="0"/>
              </a:spcBef>
              <a:spcAft>
                <a:spcPts val="0"/>
              </a:spcAft>
              <a:buSzPts val="1300"/>
              <a:buChar char="○"/>
            </a:pPr>
            <a:r>
              <a:rPr lang="en" sz="1300"/>
              <a:t>Mammalian</a:t>
            </a:r>
            <a:r>
              <a:rPr lang="en" sz="1300"/>
              <a:t> orthoreovirus (MRV)</a:t>
            </a:r>
            <a:endParaRPr sz="1300"/>
          </a:p>
          <a:p>
            <a:pPr indent="-311150" lvl="0" marL="457200" rtl="0" algn="l">
              <a:spcBef>
                <a:spcPts val="0"/>
              </a:spcBef>
              <a:spcAft>
                <a:spcPts val="0"/>
              </a:spcAft>
              <a:buSzPts val="1300"/>
              <a:buChar char="●"/>
            </a:pPr>
            <a:r>
              <a:rPr lang="en"/>
              <a:t>All of these viruses have the capability of infecting humans because they came from viral sequences that exist in humans</a:t>
            </a:r>
            <a:endParaRPr/>
          </a:p>
          <a:p>
            <a:pPr indent="-311150" lvl="0" marL="457200" rtl="0" algn="l">
              <a:spcBef>
                <a:spcPts val="0"/>
              </a:spcBef>
              <a:spcAft>
                <a:spcPts val="0"/>
              </a:spcAft>
              <a:buSzPts val="1300"/>
              <a:buChar char="●"/>
            </a:pPr>
            <a:r>
              <a:rPr lang="en"/>
              <a:t>Cross-species transmission between wild and farmed animals was also seen</a:t>
            </a:r>
            <a:endParaRPr/>
          </a:p>
          <a:p>
            <a:pPr indent="-311150" lvl="1" marL="914400" rtl="0" algn="l">
              <a:spcBef>
                <a:spcPts val="0"/>
              </a:spcBef>
              <a:spcAft>
                <a:spcPts val="0"/>
              </a:spcAft>
              <a:buSzPts val="1300"/>
              <a:buChar char="○"/>
            </a:pPr>
            <a:r>
              <a:rPr lang="en" sz="1300"/>
              <a:t>Getah virus (GETV)</a:t>
            </a:r>
            <a:endParaRPr sz="1300"/>
          </a:p>
          <a:p>
            <a:pPr indent="-311150" lvl="1" marL="914400" rtl="0" algn="l">
              <a:spcBef>
                <a:spcPts val="0"/>
              </a:spcBef>
              <a:spcAft>
                <a:spcPts val="0"/>
              </a:spcAft>
              <a:buSzPts val="1300"/>
              <a:buChar char="○"/>
            </a:pPr>
            <a:r>
              <a:rPr lang="en" sz="1300"/>
              <a:t>Coronaviruses</a:t>
            </a:r>
            <a:endParaRPr sz="1300"/>
          </a:p>
          <a:p>
            <a:pPr indent="-311150" lvl="1" marL="914400" rtl="0" algn="l">
              <a:spcBef>
                <a:spcPts val="0"/>
              </a:spcBef>
              <a:spcAft>
                <a:spcPts val="0"/>
              </a:spcAft>
              <a:buSzPts val="1300"/>
              <a:buChar char="○"/>
            </a:pPr>
            <a:r>
              <a:rPr lang="en" sz="1300"/>
              <a:t>Influenza A</a:t>
            </a:r>
            <a:endParaRPr sz="1300"/>
          </a:p>
          <a:p>
            <a:pPr indent="-311150" lvl="0" marL="457200" rtl="0" algn="l">
              <a:spcBef>
                <a:spcPts val="0"/>
              </a:spcBef>
              <a:spcAft>
                <a:spcPts val="0"/>
              </a:spcAft>
              <a:buSzPts val="1300"/>
              <a:buChar char="●"/>
            </a:pPr>
            <a:r>
              <a:rPr lang="en"/>
              <a:t>Multiple animals species would also be infected by the same virus because of their broad host spectrum</a:t>
            </a:r>
            <a:endParaRPr/>
          </a:p>
          <a:p>
            <a:pPr indent="-311150" lvl="1" marL="914400" rtl="0" algn="l">
              <a:spcBef>
                <a:spcPts val="0"/>
              </a:spcBef>
              <a:spcAft>
                <a:spcPts val="0"/>
              </a:spcAft>
              <a:buSzPts val="1300"/>
              <a:buChar char="○"/>
            </a:pPr>
            <a:r>
              <a:rPr lang="en" sz="1300"/>
              <a:t>Canine distemper virus (CDV)</a:t>
            </a:r>
            <a:endParaRPr sz="1300"/>
          </a:p>
          <a:p>
            <a:pPr indent="-311150" lvl="0" marL="457200" rtl="0" algn="l">
              <a:spcBef>
                <a:spcPts val="0"/>
              </a:spcBef>
              <a:spcAft>
                <a:spcPts val="0"/>
              </a:spcAft>
              <a:buSzPts val="1300"/>
              <a:buChar char="●"/>
            </a:pPr>
            <a:r>
              <a:rPr lang="en"/>
              <a:t>Most of the vertebrate-associated \diseases found already had evolutionary ties to current viruses being spread, but separate lineages of families were also seen like the </a:t>
            </a:r>
            <a:r>
              <a:rPr i="1" lang="en"/>
              <a:t>Phenuiviridae </a:t>
            </a:r>
            <a:r>
              <a:rPr lang="en"/>
              <a:t>family seen in Siberian weasels</a:t>
            </a:r>
            <a:endParaRPr/>
          </a:p>
        </p:txBody>
      </p:sp>
      <p:pic>
        <p:nvPicPr>
          <p:cNvPr id="200" name="Google Shape;200;p29"/>
          <p:cNvPicPr preferRelativeResize="0"/>
          <p:nvPr/>
        </p:nvPicPr>
        <p:blipFill>
          <a:blip r:embed="rId3">
            <a:alphaModFix/>
          </a:blip>
          <a:stretch>
            <a:fillRect/>
          </a:stretch>
        </p:blipFill>
        <p:spPr>
          <a:xfrm>
            <a:off x="6513925" y="1065950"/>
            <a:ext cx="2385275" cy="1711325"/>
          </a:xfrm>
          <a:prstGeom prst="rect">
            <a:avLst/>
          </a:prstGeom>
          <a:noFill/>
          <a:ln>
            <a:noFill/>
          </a:ln>
        </p:spPr>
      </p:pic>
      <p:pic>
        <p:nvPicPr>
          <p:cNvPr id="201" name="Google Shape;201;p29"/>
          <p:cNvPicPr preferRelativeResize="0"/>
          <p:nvPr/>
        </p:nvPicPr>
        <p:blipFill>
          <a:blip r:embed="rId4">
            <a:alphaModFix/>
          </a:blip>
          <a:stretch>
            <a:fillRect/>
          </a:stretch>
        </p:blipFill>
        <p:spPr>
          <a:xfrm>
            <a:off x="6837775" y="2886175"/>
            <a:ext cx="2061425" cy="2061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66125" y="568325"/>
            <a:ext cx="86259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Pipistrellus bat coronavirus HKU5 and Influenza A?</a:t>
            </a:r>
            <a:endParaRPr/>
          </a:p>
        </p:txBody>
      </p:sp>
      <p:sp>
        <p:nvSpPr>
          <p:cNvPr id="207" name="Google Shape;207;p30"/>
          <p:cNvSpPr txBox="1"/>
          <p:nvPr>
            <p:ph idx="1" type="body"/>
          </p:nvPr>
        </p:nvSpPr>
        <p:spPr>
          <a:xfrm>
            <a:off x="66125" y="1274175"/>
            <a:ext cx="6047400" cy="3330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Bat-CoV </a:t>
            </a:r>
            <a:r>
              <a:rPr lang="en" sz="1500"/>
              <a:t>HKU5</a:t>
            </a:r>
            <a:r>
              <a:rPr lang="en" sz="1500"/>
              <a:t> is a positive-strand RNA virus</a:t>
            </a:r>
            <a:endParaRPr sz="1500"/>
          </a:p>
          <a:p>
            <a:pPr indent="-323850" lvl="1" marL="914400" rtl="0" algn="l">
              <a:spcBef>
                <a:spcPts val="0"/>
              </a:spcBef>
              <a:spcAft>
                <a:spcPts val="0"/>
              </a:spcAft>
              <a:buSzPts val="1500"/>
              <a:buChar char="○"/>
            </a:pPr>
            <a:r>
              <a:rPr lang="en" sz="1500"/>
              <a:t>Discovered from the Japanese Pipistrellus bat in Hong Kong</a:t>
            </a:r>
            <a:endParaRPr sz="1500"/>
          </a:p>
          <a:p>
            <a:pPr indent="-323850" lvl="1" marL="914400" rtl="0" algn="l">
              <a:spcBef>
                <a:spcPts val="0"/>
              </a:spcBef>
              <a:spcAft>
                <a:spcPts val="0"/>
              </a:spcAft>
              <a:buSzPts val="1500"/>
              <a:buChar char="○"/>
            </a:pPr>
            <a:r>
              <a:rPr lang="en" sz="1500"/>
              <a:t>Acts as a mRNA which allows it to be translated by host’s ribosomes</a:t>
            </a:r>
            <a:endParaRPr sz="1500"/>
          </a:p>
          <a:p>
            <a:pPr indent="-323850" lvl="1" marL="914400" rtl="0" algn="l">
              <a:spcBef>
                <a:spcPts val="0"/>
              </a:spcBef>
              <a:spcAft>
                <a:spcPts val="0"/>
              </a:spcAft>
              <a:buSzPts val="1500"/>
              <a:buChar char="○"/>
            </a:pPr>
            <a:r>
              <a:rPr lang="en" sz="1500"/>
              <a:t>Related to MERS-CoV which is another type of coronavirus initiated from interspecies infection of humans and camels</a:t>
            </a:r>
            <a:endParaRPr sz="1500"/>
          </a:p>
          <a:p>
            <a:pPr indent="-323850" lvl="0" marL="457200" rtl="0" algn="l">
              <a:spcBef>
                <a:spcPts val="0"/>
              </a:spcBef>
              <a:spcAft>
                <a:spcPts val="0"/>
              </a:spcAft>
              <a:buSzPts val="1500"/>
              <a:buChar char="●"/>
            </a:pPr>
            <a:r>
              <a:rPr lang="en" sz="1500"/>
              <a:t>Influenza A is a RNA virus</a:t>
            </a:r>
            <a:endParaRPr sz="1500"/>
          </a:p>
          <a:p>
            <a:pPr indent="-323850" lvl="1" marL="914400" rtl="0" algn="l">
              <a:spcBef>
                <a:spcPts val="0"/>
              </a:spcBef>
              <a:spcAft>
                <a:spcPts val="0"/>
              </a:spcAft>
              <a:buSzPts val="1500"/>
              <a:buChar char="○"/>
            </a:pPr>
            <a:r>
              <a:rPr lang="en" sz="1500"/>
              <a:t>Originally causes infection of birds and other mammals but also </a:t>
            </a:r>
            <a:r>
              <a:rPr lang="en" sz="1500"/>
              <a:t>causes</a:t>
            </a:r>
            <a:r>
              <a:rPr lang="en" sz="1500"/>
              <a:t> the </a:t>
            </a:r>
            <a:r>
              <a:rPr lang="en" sz="1500"/>
              <a:t>seasonal</a:t>
            </a:r>
            <a:r>
              <a:rPr lang="en" sz="1500"/>
              <a:t> flu for humans</a:t>
            </a:r>
            <a:endParaRPr sz="1500"/>
          </a:p>
          <a:p>
            <a:pPr indent="-323850" lvl="1" marL="914400" rtl="0" algn="l">
              <a:spcBef>
                <a:spcPts val="0"/>
              </a:spcBef>
              <a:spcAft>
                <a:spcPts val="0"/>
              </a:spcAft>
              <a:buSzPts val="1500"/>
              <a:buChar char="○"/>
            </a:pPr>
            <a:r>
              <a:rPr lang="en" sz="1500"/>
              <a:t>Commonly found in bats, pigs and dogs</a:t>
            </a:r>
            <a:endParaRPr sz="1500"/>
          </a:p>
          <a:p>
            <a:pPr indent="-323850" lvl="1" marL="914400" rtl="0" algn="l">
              <a:spcBef>
                <a:spcPts val="0"/>
              </a:spcBef>
              <a:spcAft>
                <a:spcPts val="0"/>
              </a:spcAft>
              <a:buSzPts val="1500"/>
              <a:buChar char="○"/>
            </a:pPr>
            <a:r>
              <a:rPr lang="en" sz="1500"/>
              <a:t>Variations of IAV are classified through </a:t>
            </a:r>
            <a:r>
              <a:rPr lang="en" sz="1500"/>
              <a:t>hemagglutinin</a:t>
            </a:r>
            <a:r>
              <a:rPr lang="en" sz="1500"/>
              <a:t> and neuraminidase combinations</a:t>
            </a:r>
            <a:endParaRPr sz="1500"/>
          </a:p>
        </p:txBody>
      </p:sp>
      <p:pic>
        <p:nvPicPr>
          <p:cNvPr id="208" name="Google Shape;208;p30"/>
          <p:cNvPicPr preferRelativeResize="0"/>
          <p:nvPr/>
        </p:nvPicPr>
        <p:blipFill rotWithShape="1">
          <a:blip r:embed="rId3">
            <a:alphaModFix/>
          </a:blip>
          <a:srcRect b="-7319" l="0" r="-20134" t="0"/>
          <a:stretch/>
        </p:blipFill>
        <p:spPr>
          <a:xfrm>
            <a:off x="6207900" y="3356775"/>
            <a:ext cx="2845699" cy="1700099"/>
          </a:xfrm>
          <a:prstGeom prst="rect">
            <a:avLst/>
          </a:prstGeom>
          <a:noFill/>
          <a:ln>
            <a:noFill/>
          </a:ln>
        </p:spPr>
      </p:pic>
      <p:pic>
        <p:nvPicPr>
          <p:cNvPr id="209" name="Google Shape;209;p30"/>
          <p:cNvPicPr preferRelativeResize="0"/>
          <p:nvPr/>
        </p:nvPicPr>
        <p:blipFill>
          <a:blip r:embed="rId4">
            <a:alphaModFix/>
          </a:blip>
          <a:stretch>
            <a:fillRect/>
          </a:stretch>
        </p:blipFill>
        <p:spPr>
          <a:xfrm>
            <a:off x="6207900" y="1103525"/>
            <a:ext cx="2936099" cy="2151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0" y="5929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Coronavirus Findings</a:t>
            </a:r>
            <a:endParaRPr/>
          </a:p>
        </p:txBody>
      </p:sp>
      <p:sp>
        <p:nvSpPr>
          <p:cNvPr id="215" name="Google Shape;215;p31"/>
          <p:cNvSpPr txBox="1"/>
          <p:nvPr>
            <p:ph idx="1" type="body"/>
          </p:nvPr>
        </p:nvSpPr>
        <p:spPr>
          <a:xfrm>
            <a:off x="0" y="1299825"/>
            <a:ext cx="5211000" cy="3702300"/>
          </a:xfrm>
          <a:prstGeom prst="rect">
            <a:avLst/>
          </a:prstGeom>
        </p:spPr>
        <p:txBody>
          <a:bodyPr anchorCtr="0" anchor="t" bIns="91425" lIns="91425" spcFirstLastPara="1" rIns="91425" wrap="square" tIns="91425">
            <a:normAutofit/>
          </a:bodyPr>
          <a:lstStyle/>
          <a:p>
            <a:pPr indent="-304800" lvl="0" marL="457200" rtl="0" algn="l">
              <a:lnSpc>
                <a:spcPct val="105000"/>
              </a:lnSpc>
              <a:spcBef>
                <a:spcPts val="0"/>
              </a:spcBef>
              <a:spcAft>
                <a:spcPts val="0"/>
              </a:spcAft>
              <a:buSzPts val="1200"/>
              <a:buChar char="●"/>
            </a:pPr>
            <a:r>
              <a:rPr lang="en" sz="1200"/>
              <a:t>7 CoV species in  66 farmed animals</a:t>
            </a:r>
            <a:endParaRPr sz="1200"/>
          </a:p>
          <a:p>
            <a:pPr indent="-304800" lvl="1" marL="914400" rtl="0" algn="l">
              <a:lnSpc>
                <a:spcPct val="105000"/>
              </a:lnSpc>
              <a:spcBef>
                <a:spcPts val="0"/>
              </a:spcBef>
              <a:spcAft>
                <a:spcPts val="0"/>
              </a:spcAft>
              <a:buSzPts val="1200"/>
              <a:buChar char="○"/>
            </a:pPr>
            <a:r>
              <a:rPr lang="en" sz="1200"/>
              <a:t>20 alpha-CoV 1 viruses in raccoon dogs and red foxes</a:t>
            </a:r>
            <a:endParaRPr sz="1200"/>
          </a:p>
          <a:p>
            <a:pPr indent="-304800" lvl="1" marL="914400" rtl="0" algn="l">
              <a:lnSpc>
                <a:spcPct val="105000"/>
              </a:lnSpc>
              <a:spcBef>
                <a:spcPts val="0"/>
              </a:spcBef>
              <a:spcAft>
                <a:spcPts val="0"/>
              </a:spcAft>
              <a:buSzPts val="1200"/>
              <a:buChar char="○"/>
            </a:pPr>
            <a:r>
              <a:rPr lang="en" sz="1200"/>
              <a:t>Mink CoV 1 in 18 minks</a:t>
            </a:r>
            <a:endParaRPr sz="1200"/>
          </a:p>
          <a:p>
            <a:pPr indent="-304800" lvl="1" marL="914400" rtl="0" algn="l">
              <a:lnSpc>
                <a:spcPct val="105000"/>
              </a:lnSpc>
              <a:spcBef>
                <a:spcPts val="0"/>
              </a:spcBef>
              <a:spcAft>
                <a:spcPts val="0"/>
              </a:spcAft>
              <a:buSzPts val="1200"/>
              <a:buChar char="○"/>
            </a:pPr>
            <a:r>
              <a:rPr lang="en" sz="1200"/>
              <a:t>1 beta-CoV 1 virus in raccoon dogs</a:t>
            </a:r>
            <a:endParaRPr sz="1200"/>
          </a:p>
          <a:p>
            <a:pPr indent="-304800" lvl="0" marL="457200" rtl="0" algn="l">
              <a:lnSpc>
                <a:spcPct val="105000"/>
              </a:lnSpc>
              <a:spcBef>
                <a:spcPts val="0"/>
              </a:spcBef>
              <a:spcAft>
                <a:spcPts val="0"/>
              </a:spcAft>
              <a:buSzPts val="1200"/>
              <a:buChar char="●"/>
            </a:pPr>
            <a:r>
              <a:rPr lang="en" sz="1200"/>
              <a:t>Virus similar to </a:t>
            </a:r>
            <a:r>
              <a:rPr i="1" lang="en" sz="1200"/>
              <a:t>Pipistrellus </a:t>
            </a:r>
            <a:r>
              <a:rPr lang="en" sz="1200"/>
              <a:t>bat coronavirus HKU5 found in </a:t>
            </a:r>
            <a:r>
              <a:rPr lang="en" sz="1200"/>
              <a:t>multiple</a:t>
            </a:r>
            <a:r>
              <a:rPr lang="en" sz="1200"/>
              <a:t> minks</a:t>
            </a:r>
            <a:endParaRPr sz="1200"/>
          </a:p>
          <a:p>
            <a:pPr indent="-304800" lvl="1" marL="914400" rtl="0" algn="l">
              <a:lnSpc>
                <a:spcPct val="105000"/>
              </a:lnSpc>
              <a:spcBef>
                <a:spcPts val="0"/>
              </a:spcBef>
              <a:spcAft>
                <a:spcPts val="0"/>
              </a:spcAft>
              <a:buSzPts val="1200"/>
              <a:buChar char="○"/>
            </a:pPr>
            <a:r>
              <a:rPr lang="en" sz="1200"/>
              <a:t>Before HKU5-like viruses only </a:t>
            </a:r>
            <a:r>
              <a:rPr lang="en" sz="1200"/>
              <a:t>formed</a:t>
            </a:r>
            <a:r>
              <a:rPr lang="en" sz="1200"/>
              <a:t> in bats</a:t>
            </a:r>
            <a:endParaRPr sz="1200"/>
          </a:p>
          <a:p>
            <a:pPr indent="-304800" lvl="1" marL="914400" rtl="0" algn="l">
              <a:lnSpc>
                <a:spcPct val="105000"/>
              </a:lnSpc>
              <a:spcBef>
                <a:spcPts val="0"/>
              </a:spcBef>
              <a:spcAft>
                <a:spcPts val="0"/>
              </a:spcAft>
              <a:buSzPts val="1200"/>
              <a:buChar char="○"/>
            </a:pPr>
            <a:r>
              <a:rPr lang="en" sz="1200"/>
              <a:t>Recombination must have occurred to create diversity in host range</a:t>
            </a:r>
            <a:endParaRPr sz="1200"/>
          </a:p>
          <a:p>
            <a:pPr indent="-304800" lvl="0" marL="457200" rtl="0" algn="l">
              <a:lnSpc>
                <a:spcPct val="105000"/>
              </a:lnSpc>
              <a:spcBef>
                <a:spcPts val="0"/>
              </a:spcBef>
              <a:spcAft>
                <a:spcPts val="0"/>
              </a:spcAft>
              <a:buSzPts val="1200"/>
              <a:buChar char="●"/>
            </a:pPr>
            <a:r>
              <a:rPr lang="en" sz="1200"/>
              <a:t>A novel coronavirus was found with a deletion mutation in the HE protein</a:t>
            </a:r>
            <a:endParaRPr sz="1200"/>
          </a:p>
          <a:p>
            <a:pPr indent="-304800" lvl="1" marL="914400" rtl="0" algn="l">
              <a:lnSpc>
                <a:spcPct val="105000"/>
              </a:lnSpc>
              <a:spcBef>
                <a:spcPts val="0"/>
              </a:spcBef>
              <a:spcAft>
                <a:spcPts val="0"/>
              </a:spcAft>
              <a:buSzPts val="1200"/>
              <a:buChar char="○"/>
            </a:pPr>
            <a:r>
              <a:rPr lang="en" sz="1200"/>
              <a:t>Rabbit coronavirus 1</a:t>
            </a:r>
            <a:endParaRPr sz="1200"/>
          </a:p>
          <a:p>
            <a:pPr indent="-304800" lvl="1" marL="914400" rtl="0" algn="l">
              <a:lnSpc>
                <a:spcPct val="105000"/>
              </a:lnSpc>
              <a:spcBef>
                <a:spcPts val="0"/>
              </a:spcBef>
              <a:spcAft>
                <a:spcPts val="0"/>
              </a:spcAft>
              <a:buSzPts val="1200"/>
              <a:buChar char="○"/>
            </a:pPr>
            <a:r>
              <a:rPr lang="en" sz="1200"/>
              <a:t>HE protein is a structural protein found in beta-coronaviruses</a:t>
            </a:r>
            <a:endParaRPr sz="1200"/>
          </a:p>
          <a:p>
            <a:pPr indent="-304800" lvl="0" marL="457200" rtl="0" algn="l">
              <a:lnSpc>
                <a:spcPct val="105000"/>
              </a:lnSpc>
              <a:spcBef>
                <a:spcPts val="0"/>
              </a:spcBef>
              <a:spcAft>
                <a:spcPts val="0"/>
              </a:spcAft>
              <a:buSzPts val="1200"/>
              <a:buChar char="●"/>
            </a:pPr>
            <a:r>
              <a:rPr lang="en" sz="1200"/>
              <a:t>While there are high concentrations of CoV inside these dead animals, there is no clear answer for what caused the death of them</a:t>
            </a:r>
            <a:endParaRPr sz="1200"/>
          </a:p>
          <a:p>
            <a:pPr indent="-304800" lvl="1" marL="914400" rtl="0" algn="l">
              <a:lnSpc>
                <a:spcPct val="105000"/>
              </a:lnSpc>
              <a:spcBef>
                <a:spcPts val="0"/>
              </a:spcBef>
              <a:spcAft>
                <a:spcPts val="0"/>
              </a:spcAft>
              <a:buSzPts val="1200"/>
              <a:buChar char="○"/>
            </a:pPr>
            <a:r>
              <a:rPr lang="en" sz="1200"/>
              <a:t>CoV abundance levels in 21 samples: 1.2 x 10</a:t>
            </a:r>
            <a:r>
              <a:rPr baseline="30000" lang="en" sz="1200"/>
              <a:t>4</a:t>
            </a:r>
            <a:r>
              <a:rPr lang="en" sz="1200"/>
              <a:t> - 4.9 x 10</a:t>
            </a:r>
            <a:r>
              <a:rPr baseline="30000" lang="en" sz="1200"/>
              <a:t>5</a:t>
            </a:r>
            <a:r>
              <a:rPr lang="en" sz="1200"/>
              <a:t> RPM</a:t>
            </a:r>
            <a:endParaRPr sz="1200"/>
          </a:p>
        </p:txBody>
      </p:sp>
      <p:pic>
        <p:nvPicPr>
          <p:cNvPr id="216" name="Google Shape;216;p31"/>
          <p:cNvPicPr preferRelativeResize="0"/>
          <p:nvPr/>
        </p:nvPicPr>
        <p:blipFill>
          <a:blip r:embed="rId3">
            <a:alphaModFix/>
          </a:blip>
          <a:stretch>
            <a:fillRect/>
          </a:stretch>
        </p:blipFill>
        <p:spPr>
          <a:xfrm>
            <a:off x="5211050" y="0"/>
            <a:ext cx="3697847" cy="50021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173825" y="570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Problem</a:t>
            </a:r>
            <a:endParaRPr/>
          </a:p>
        </p:txBody>
      </p:sp>
      <p:sp>
        <p:nvSpPr>
          <p:cNvPr id="94" name="Google Shape;94;p14"/>
          <p:cNvSpPr txBox="1"/>
          <p:nvPr>
            <p:ph idx="1" type="body"/>
          </p:nvPr>
        </p:nvSpPr>
        <p:spPr>
          <a:xfrm>
            <a:off x="275875" y="1328700"/>
            <a:ext cx="5305200" cy="2486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Raccoon dogs, minks and muskrats are used for food and fur farming, but can also be spread dangerous pathogens to other species</a:t>
            </a:r>
            <a:endParaRPr/>
          </a:p>
          <a:p>
            <a:pPr indent="-311150" lvl="1" marL="914400" rtl="0" algn="l">
              <a:spcBef>
                <a:spcPts val="0"/>
              </a:spcBef>
              <a:spcAft>
                <a:spcPts val="0"/>
              </a:spcAft>
              <a:buSzPts val="1300"/>
              <a:buChar char="○"/>
            </a:pPr>
            <a:r>
              <a:rPr lang="en" sz="1300"/>
              <a:t>This is called a </a:t>
            </a:r>
            <a:r>
              <a:rPr b="1" lang="en" sz="1300"/>
              <a:t>zoonotic disease</a:t>
            </a:r>
            <a:endParaRPr b="1" sz="1300"/>
          </a:p>
          <a:p>
            <a:pPr indent="-311150" lvl="0" marL="457200" rtl="0" algn="l">
              <a:spcBef>
                <a:spcPts val="0"/>
              </a:spcBef>
              <a:spcAft>
                <a:spcPts val="0"/>
              </a:spcAft>
              <a:buSzPts val="1300"/>
              <a:buChar char="●"/>
            </a:pPr>
            <a:r>
              <a:rPr lang="en"/>
              <a:t>There are dangers to fur farming such as zoonotic spillover of diseases to animals being farmed, wild animals, and even humans</a:t>
            </a:r>
            <a:endParaRPr/>
          </a:p>
          <a:p>
            <a:pPr indent="-311150" lvl="1" marL="914400" rtl="0" algn="l">
              <a:spcBef>
                <a:spcPts val="0"/>
              </a:spcBef>
              <a:spcAft>
                <a:spcPts val="0"/>
              </a:spcAft>
              <a:buSzPts val="1300"/>
              <a:buChar char="○"/>
            </a:pPr>
            <a:r>
              <a:rPr lang="en" sz="1300"/>
              <a:t>Cases of respiratory </a:t>
            </a:r>
            <a:r>
              <a:rPr lang="en" sz="1300"/>
              <a:t>coronavirus</a:t>
            </a:r>
            <a:r>
              <a:rPr lang="en" sz="1300"/>
              <a:t> from dogs infecting raccoons</a:t>
            </a:r>
            <a:endParaRPr sz="1300"/>
          </a:p>
          <a:p>
            <a:pPr indent="-311150" lvl="1" marL="914400" rtl="0" algn="l">
              <a:spcBef>
                <a:spcPts val="0"/>
              </a:spcBef>
              <a:spcAft>
                <a:spcPts val="0"/>
              </a:spcAft>
              <a:buSzPts val="1300"/>
              <a:buChar char="○"/>
            </a:pPr>
            <a:r>
              <a:rPr lang="en" sz="1300"/>
              <a:t>Cases of HKU5 coronavirus infected minks</a:t>
            </a:r>
            <a:endParaRPr sz="1300"/>
          </a:p>
          <a:p>
            <a:pPr indent="-311150" lvl="1" marL="914400" rtl="0" algn="l">
              <a:spcBef>
                <a:spcPts val="0"/>
              </a:spcBef>
              <a:spcAft>
                <a:spcPts val="0"/>
              </a:spcAft>
              <a:buSzPts val="1300"/>
              <a:buChar char="○"/>
            </a:pPr>
            <a:r>
              <a:rPr lang="en" sz="1300"/>
              <a:t>Influenza A (H1N2, H5N6, and H6N2) infected the lungs of guinea pigs, minks and muskrats</a:t>
            </a:r>
            <a:endParaRPr sz="1300"/>
          </a:p>
          <a:p>
            <a:pPr indent="-311150" lvl="0" marL="457200" rtl="0" algn="l">
              <a:spcBef>
                <a:spcPts val="0"/>
              </a:spcBef>
              <a:spcAft>
                <a:spcPts val="0"/>
              </a:spcAft>
              <a:buSzPts val="1300"/>
              <a:buChar char="●"/>
            </a:pPr>
            <a:r>
              <a:rPr lang="en"/>
              <a:t>Humans are also able to catch and spread the diseases of the animals while fur farming</a:t>
            </a:r>
            <a:endParaRPr/>
          </a:p>
          <a:p>
            <a:pPr indent="-311150" lvl="0" marL="457200" rtl="0" algn="l">
              <a:spcBef>
                <a:spcPts val="0"/>
              </a:spcBef>
              <a:spcAft>
                <a:spcPts val="0"/>
              </a:spcAft>
              <a:buSzPts val="1300"/>
              <a:buChar char="●"/>
            </a:pPr>
            <a:r>
              <a:rPr lang="en"/>
              <a:t>Zoonotic diseases could ultimately lead to pandemics</a:t>
            </a:r>
            <a:endParaRPr/>
          </a:p>
          <a:p>
            <a:pPr indent="-298450" lvl="1" marL="914400" rtl="0" algn="l">
              <a:spcBef>
                <a:spcPts val="0"/>
              </a:spcBef>
              <a:spcAft>
                <a:spcPts val="0"/>
              </a:spcAft>
              <a:buSzPts val="1100"/>
              <a:buChar char="○"/>
            </a:pPr>
            <a:r>
              <a:rPr lang="en"/>
              <a:t>Ex. </a:t>
            </a:r>
            <a:r>
              <a:rPr b="1" lang="en"/>
              <a:t>COVID-19</a:t>
            </a:r>
            <a:endParaRPr b="1"/>
          </a:p>
        </p:txBody>
      </p:sp>
      <p:pic>
        <p:nvPicPr>
          <p:cNvPr id="95" name="Google Shape;95;p14"/>
          <p:cNvPicPr preferRelativeResize="0"/>
          <p:nvPr/>
        </p:nvPicPr>
        <p:blipFill>
          <a:blip r:embed="rId3">
            <a:alphaModFix/>
          </a:blip>
          <a:stretch>
            <a:fillRect/>
          </a:stretch>
        </p:blipFill>
        <p:spPr>
          <a:xfrm>
            <a:off x="6217075" y="67225"/>
            <a:ext cx="2926925" cy="2333052"/>
          </a:xfrm>
          <a:prstGeom prst="rect">
            <a:avLst/>
          </a:prstGeom>
          <a:noFill/>
          <a:ln>
            <a:noFill/>
          </a:ln>
        </p:spPr>
      </p:pic>
      <p:pic>
        <p:nvPicPr>
          <p:cNvPr id="96" name="Google Shape;96;p14"/>
          <p:cNvPicPr preferRelativeResize="0"/>
          <p:nvPr/>
        </p:nvPicPr>
        <p:blipFill>
          <a:blip r:embed="rId4">
            <a:alphaModFix/>
          </a:blip>
          <a:stretch>
            <a:fillRect/>
          </a:stretch>
        </p:blipFill>
        <p:spPr>
          <a:xfrm>
            <a:off x="6158100" y="2400275"/>
            <a:ext cx="2926924" cy="2661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type="title"/>
          </p:nvPr>
        </p:nvSpPr>
        <p:spPr>
          <a:xfrm>
            <a:off x="0" y="5683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IAV (Influenza A virus) Findings</a:t>
            </a:r>
            <a:endParaRPr/>
          </a:p>
        </p:txBody>
      </p:sp>
      <p:sp>
        <p:nvSpPr>
          <p:cNvPr id="222" name="Google Shape;222;p32"/>
          <p:cNvSpPr txBox="1"/>
          <p:nvPr>
            <p:ph idx="1" type="body"/>
          </p:nvPr>
        </p:nvSpPr>
        <p:spPr>
          <a:xfrm>
            <a:off x="0" y="1441200"/>
            <a:ext cx="5156700" cy="3333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Two H5N6 viruses in minks, one H1N2 virus in guinea pigs and H6N2 virus in muskrats</a:t>
            </a:r>
            <a:endParaRPr/>
          </a:p>
          <a:p>
            <a:pPr indent="-311150" lvl="0" marL="457200" rtl="0" algn="l">
              <a:spcBef>
                <a:spcPts val="0"/>
              </a:spcBef>
              <a:spcAft>
                <a:spcPts val="0"/>
              </a:spcAft>
              <a:buSzPts val="1300"/>
              <a:buChar char="●"/>
            </a:pPr>
            <a:r>
              <a:rPr lang="en"/>
              <a:t>H1N2 virus came from human H1N1 or swine virus</a:t>
            </a:r>
            <a:endParaRPr/>
          </a:p>
          <a:p>
            <a:pPr indent="-311150" lvl="1" marL="914400" rtl="0" algn="l">
              <a:spcBef>
                <a:spcPts val="0"/>
              </a:spcBef>
              <a:spcAft>
                <a:spcPts val="0"/>
              </a:spcAft>
              <a:buSzPts val="1300"/>
              <a:buChar char="○"/>
            </a:pPr>
            <a:r>
              <a:rPr lang="en" sz="1300"/>
              <a:t>Indicates that H1N2 virus in guinea pigs must have had a </a:t>
            </a:r>
            <a:r>
              <a:rPr lang="en" sz="1300" u="sng"/>
              <a:t>reassortment event</a:t>
            </a:r>
            <a:r>
              <a:rPr lang="en" sz="1300"/>
              <a:t> after being  spread from humans</a:t>
            </a:r>
            <a:endParaRPr sz="1300"/>
          </a:p>
          <a:p>
            <a:pPr indent="-311150" lvl="2" marL="1371600" rtl="0" algn="l">
              <a:spcBef>
                <a:spcPts val="0"/>
              </a:spcBef>
              <a:spcAft>
                <a:spcPts val="0"/>
              </a:spcAft>
              <a:buSzPts val="1300"/>
              <a:buChar char="■"/>
            </a:pPr>
            <a:r>
              <a:rPr lang="en" sz="1300"/>
              <a:t>NS segment of H1N2 is related to human H1N1</a:t>
            </a:r>
            <a:endParaRPr sz="1300"/>
          </a:p>
          <a:p>
            <a:pPr indent="-311150" lvl="0" marL="457200" rtl="0" algn="l">
              <a:spcBef>
                <a:spcPts val="0"/>
              </a:spcBef>
              <a:spcAft>
                <a:spcPts val="0"/>
              </a:spcAft>
              <a:buSzPts val="1300"/>
              <a:buChar char="●"/>
            </a:pPr>
            <a:r>
              <a:rPr lang="en"/>
              <a:t>H5N6 have highly pathogenic phenotypes</a:t>
            </a:r>
            <a:endParaRPr/>
          </a:p>
          <a:p>
            <a:pPr indent="-311150" lvl="1" marL="914400" rtl="0" algn="l">
              <a:spcBef>
                <a:spcPts val="0"/>
              </a:spcBef>
              <a:spcAft>
                <a:spcPts val="0"/>
              </a:spcAft>
              <a:buSzPts val="1300"/>
              <a:buChar char="○"/>
            </a:pPr>
            <a:r>
              <a:rPr lang="en" sz="1300"/>
              <a:t>Similar sequence to avian and human viruses</a:t>
            </a:r>
            <a:endParaRPr sz="1300"/>
          </a:p>
          <a:p>
            <a:pPr indent="-311150" lvl="0" marL="457200" rtl="0" algn="l">
              <a:spcBef>
                <a:spcPts val="0"/>
              </a:spcBef>
              <a:spcAft>
                <a:spcPts val="0"/>
              </a:spcAft>
              <a:buSzPts val="1300"/>
              <a:buChar char="●"/>
            </a:pPr>
            <a:r>
              <a:rPr lang="en"/>
              <a:t>H6N2 virus in muskrats is the first observation of this avian virus subtype seen in mammals</a:t>
            </a:r>
            <a:endParaRPr/>
          </a:p>
          <a:p>
            <a:pPr indent="-311150" lvl="1" marL="914400" rtl="0" algn="l">
              <a:spcBef>
                <a:spcPts val="0"/>
              </a:spcBef>
              <a:spcAft>
                <a:spcPts val="0"/>
              </a:spcAft>
              <a:buSzPts val="1300"/>
              <a:buChar char="○"/>
            </a:pPr>
            <a:r>
              <a:rPr lang="en" sz="1300"/>
              <a:t>HA segment with 96.8% nucleotide identity to  viruses from avians</a:t>
            </a:r>
            <a:endParaRPr sz="1300"/>
          </a:p>
          <a:p>
            <a:pPr indent="-311150" lvl="1" marL="914400" rtl="0" algn="l">
              <a:spcBef>
                <a:spcPts val="0"/>
              </a:spcBef>
              <a:spcAft>
                <a:spcPts val="0"/>
              </a:spcAft>
              <a:buSzPts val="1300"/>
              <a:buChar char="○"/>
            </a:pPr>
            <a:r>
              <a:rPr lang="en" sz="1300"/>
              <a:t>NA segment with 97% nucleotide identity to viruses from avians</a:t>
            </a:r>
            <a:endParaRPr sz="1300"/>
          </a:p>
        </p:txBody>
      </p:sp>
      <p:pic>
        <p:nvPicPr>
          <p:cNvPr id="223" name="Google Shape;223;p32"/>
          <p:cNvPicPr preferRelativeResize="0"/>
          <p:nvPr/>
        </p:nvPicPr>
        <p:blipFill>
          <a:blip r:embed="rId3">
            <a:alphaModFix/>
          </a:blip>
          <a:stretch>
            <a:fillRect/>
          </a:stretch>
        </p:blipFill>
        <p:spPr>
          <a:xfrm>
            <a:off x="5156700" y="956925"/>
            <a:ext cx="3987277" cy="37015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0" y="6136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Highly Emergent Virus Findings</a:t>
            </a:r>
            <a:endParaRPr/>
          </a:p>
        </p:txBody>
      </p:sp>
      <p:sp>
        <p:nvSpPr>
          <p:cNvPr id="229" name="Google Shape;229;p33"/>
          <p:cNvSpPr txBox="1"/>
          <p:nvPr>
            <p:ph idx="1" type="body"/>
          </p:nvPr>
        </p:nvSpPr>
        <p:spPr>
          <a:xfrm>
            <a:off x="0" y="1441200"/>
            <a:ext cx="8432400" cy="3419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Viruses that are high risk for cross-species infection were classified by how likely they are able to  jump between animals  to other species or vice versa</a:t>
            </a:r>
            <a:endParaRPr/>
          </a:p>
          <a:p>
            <a:pPr indent="-311150" lvl="1" marL="914400" rtl="0" algn="l">
              <a:spcBef>
                <a:spcPts val="0"/>
              </a:spcBef>
              <a:spcAft>
                <a:spcPts val="0"/>
              </a:spcAft>
              <a:buSzPts val="1300"/>
              <a:buChar char="○"/>
            </a:pPr>
            <a:r>
              <a:rPr lang="en" sz="1300"/>
              <a:t>39 high-risk viruses</a:t>
            </a:r>
            <a:endParaRPr sz="1300"/>
          </a:p>
          <a:p>
            <a:pPr indent="-311150" lvl="2" marL="1371600" rtl="0" algn="l">
              <a:spcBef>
                <a:spcPts val="0"/>
              </a:spcBef>
              <a:spcAft>
                <a:spcPts val="0"/>
              </a:spcAft>
              <a:buSzPts val="1300"/>
              <a:buChar char="■"/>
            </a:pPr>
            <a:r>
              <a:rPr lang="en" sz="1300"/>
              <a:t>11 zoonotic diseases</a:t>
            </a:r>
            <a:endParaRPr sz="1300"/>
          </a:p>
          <a:p>
            <a:pPr indent="-311150" lvl="2" marL="1371600" rtl="0" algn="l">
              <a:spcBef>
                <a:spcPts val="0"/>
              </a:spcBef>
              <a:spcAft>
                <a:spcPts val="0"/>
              </a:spcAft>
              <a:buSzPts val="1300"/>
              <a:buChar char="■"/>
            </a:pPr>
            <a:r>
              <a:rPr lang="en" sz="1300"/>
              <a:t>15 cross-order viruses</a:t>
            </a:r>
            <a:endParaRPr sz="1300"/>
          </a:p>
          <a:p>
            <a:pPr indent="-311150" lvl="2" marL="1371600" rtl="0" algn="l">
              <a:spcBef>
                <a:spcPts val="0"/>
              </a:spcBef>
              <a:spcAft>
                <a:spcPts val="0"/>
              </a:spcAft>
              <a:buSzPts val="1300"/>
              <a:buChar char="■"/>
            </a:pPr>
            <a:r>
              <a:rPr lang="en" sz="1300"/>
              <a:t>13 high-risk novel viruses</a:t>
            </a:r>
            <a:endParaRPr sz="1300"/>
          </a:p>
          <a:p>
            <a:pPr indent="-311150" lvl="0" marL="457200" rtl="0" algn="l">
              <a:spcBef>
                <a:spcPts val="0"/>
              </a:spcBef>
              <a:spcAft>
                <a:spcPts val="0"/>
              </a:spcAft>
              <a:buSzPts val="1300"/>
              <a:buChar char="●"/>
            </a:pPr>
            <a:r>
              <a:rPr lang="en"/>
              <a:t>The order </a:t>
            </a:r>
            <a:r>
              <a:rPr i="1" lang="en"/>
              <a:t>Carnivora </a:t>
            </a:r>
            <a:r>
              <a:rPr lang="en"/>
              <a:t>were infected with the most high-risk viruses</a:t>
            </a:r>
            <a:endParaRPr/>
          </a:p>
          <a:p>
            <a:pPr indent="-311150" lvl="0" marL="457200" rtl="0" algn="l">
              <a:spcBef>
                <a:spcPts val="0"/>
              </a:spcBef>
              <a:spcAft>
                <a:spcPts val="0"/>
              </a:spcAft>
              <a:buSzPts val="1300"/>
              <a:buChar char="●"/>
            </a:pPr>
            <a:r>
              <a:rPr lang="en"/>
              <a:t>Coronavirus HKU5 (from </a:t>
            </a:r>
            <a:r>
              <a:rPr i="1" lang="en"/>
              <a:t>Pipistrellus </a:t>
            </a:r>
            <a:r>
              <a:rPr lang="en"/>
              <a:t>bat)  and RbCoV HKU14 was found in </a:t>
            </a:r>
            <a:r>
              <a:rPr i="1" lang="en"/>
              <a:t>Carnivora </a:t>
            </a:r>
            <a:r>
              <a:rPr lang="en"/>
              <a:t>and </a:t>
            </a:r>
            <a:r>
              <a:rPr i="1" lang="en"/>
              <a:t>Rodentia</a:t>
            </a:r>
            <a:endParaRPr i="1"/>
          </a:p>
          <a:p>
            <a:pPr indent="-311150" lvl="1" marL="914400" rtl="0" algn="l">
              <a:spcBef>
                <a:spcPts val="0"/>
              </a:spcBef>
              <a:spcAft>
                <a:spcPts val="0"/>
              </a:spcAft>
              <a:buSzPts val="1300"/>
              <a:buChar char="○"/>
            </a:pPr>
            <a:r>
              <a:rPr lang="en" sz="1300"/>
              <a:t>Indicates high risk of emergence</a:t>
            </a:r>
            <a:endParaRPr sz="1300"/>
          </a:p>
          <a:p>
            <a:pPr indent="-311150" lvl="1" marL="914400" rtl="0" algn="l">
              <a:spcBef>
                <a:spcPts val="0"/>
              </a:spcBef>
              <a:spcAft>
                <a:spcPts val="0"/>
              </a:spcAft>
              <a:buSzPts val="1300"/>
              <a:buChar char="○"/>
            </a:pPr>
            <a:r>
              <a:rPr lang="en" sz="1300"/>
              <a:t>Raccoon dogs (</a:t>
            </a:r>
            <a:r>
              <a:rPr i="1" lang="en" sz="1300"/>
              <a:t>Carnivora</a:t>
            </a:r>
            <a:r>
              <a:rPr lang="en" sz="1300"/>
              <a:t>): mean of </a:t>
            </a:r>
            <a:r>
              <a:rPr lang="en" sz="1300" u="sng"/>
              <a:t>10 </a:t>
            </a:r>
            <a:r>
              <a:rPr lang="en" sz="1300"/>
              <a:t>viruses</a:t>
            </a:r>
            <a:endParaRPr sz="1300"/>
          </a:p>
          <a:p>
            <a:pPr indent="-311150" lvl="1" marL="914400" rtl="0" algn="l">
              <a:spcBef>
                <a:spcPts val="0"/>
              </a:spcBef>
              <a:spcAft>
                <a:spcPts val="0"/>
              </a:spcAft>
              <a:buSzPts val="1300"/>
              <a:buChar char="○"/>
            </a:pPr>
            <a:r>
              <a:rPr lang="en" sz="1300"/>
              <a:t>Minks (</a:t>
            </a:r>
            <a:r>
              <a:rPr i="1" lang="en" sz="1300"/>
              <a:t>Carnivora</a:t>
            </a:r>
            <a:r>
              <a:rPr lang="en" sz="1300"/>
              <a:t>): mean of </a:t>
            </a:r>
            <a:r>
              <a:rPr lang="en" sz="1300" u="sng"/>
              <a:t>10 </a:t>
            </a:r>
            <a:r>
              <a:rPr lang="en" sz="1300"/>
              <a:t>viruses</a:t>
            </a:r>
            <a:endParaRPr sz="1300"/>
          </a:p>
          <a:p>
            <a:pPr indent="-311150" lvl="1" marL="914400" rtl="0" algn="l">
              <a:spcBef>
                <a:spcPts val="0"/>
              </a:spcBef>
              <a:spcAft>
                <a:spcPts val="0"/>
              </a:spcAft>
              <a:buSzPts val="1300"/>
              <a:buChar char="○"/>
            </a:pPr>
            <a:r>
              <a:rPr lang="en" sz="1300"/>
              <a:t>Guinea pigs (</a:t>
            </a:r>
            <a:r>
              <a:rPr i="1" lang="en" sz="1300"/>
              <a:t>Rodentia</a:t>
            </a:r>
            <a:r>
              <a:rPr lang="en" sz="1300"/>
              <a:t>): mean of </a:t>
            </a:r>
            <a:r>
              <a:rPr lang="en" sz="1300" u="sng"/>
              <a:t>9 </a:t>
            </a:r>
            <a:r>
              <a:rPr lang="en" sz="1300"/>
              <a:t>viruses</a:t>
            </a:r>
            <a:endParaRPr sz="1300"/>
          </a:p>
          <a:p>
            <a:pPr indent="-311150" lvl="0" marL="457200" rtl="0" algn="l">
              <a:spcBef>
                <a:spcPts val="0"/>
              </a:spcBef>
              <a:spcAft>
                <a:spcPts val="0"/>
              </a:spcAft>
              <a:buSzPts val="1300"/>
              <a:buChar char="●"/>
            </a:pPr>
            <a:r>
              <a:rPr lang="en"/>
              <a:t>Shandong  province had 19 potential high risk viruses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5" name="Google Shape;235;p34"/>
          <p:cNvSpPr txBox="1"/>
          <p:nvPr>
            <p:ph idx="1" type="body"/>
          </p:nvPr>
        </p:nvSpPr>
        <p:spPr>
          <a:xfrm>
            <a:off x="7146550" y="632600"/>
            <a:ext cx="1997400" cy="461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Fig. 3</a:t>
            </a:r>
            <a:endParaRPr/>
          </a:p>
          <a:p>
            <a:pPr indent="0" lvl="0" marL="0" rtl="0" algn="l">
              <a:spcBef>
                <a:spcPts val="1200"/>
              </a:spcBef>
              <a:spcAft>
                <a:spcPts val="1200"/>
              </a:spcAft>
              <a:buNone/>
            </a:pPr>
            <a:r>
              <a:rPr lang="en"/>
              <a:t>a.)</a:t>
            </a:r>
            <a:endParaRPr/>
          </a:p>
        </p:txBody>
      </p:sp>
      <p:pic>
        <p:nvPicPr>
          <p:cNvPr id="236" name="Google Shape;236;p34"/>
          <p:cNvPicPr preferRelativeResize="0"/>
          <p:nvPr/>
        </p:nvPicPr>
        <p:blipFill>
          <a:blip r:embed="rId3">
            <a:alphaModFix/>
          </a:blip>
          <a:stretch>
            <a:fillRect/>
          </a:stretch>
        </p:blipFill>
        <p:spPr>
          <a:xfrm>
            <a:off x="0" y="48750"/>
            <a:ext cx="7048651" cy="5198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0" y="5722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sp>
        <p:nvSpPr>
          <p:cNvPr id="242" name="Google Shape;242;p35"/>
          <p:cNvSpPr txBox="1"/>
          <p:nvPr>
            <p:ph idx="1" type="body"/>
          </p:nvPr>
        </p:nvSpPr>
        <p:spPr>
          <a:xfrm>
            <a:off x="0" y="1441200"/>
            <a:ext cx="7688700" cy="3197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Farmed fur animals are reservoirs for zoonotic viruses and  which are used for fur farming</a:t>
            </a:r>
            <a:endParaRPr sz="1900"/>
          </a:p>
          <a:p>
            <a:pPr indent="-349250" lvl="1" marL="914400" rtl="0" algn="l">
              <a:spcBef>
                <a:spcPts val="0"/>
              </a:spcBef>
              <a:spcAft>
                <a:spcPts val="0"/>
              </a:spcAft>
              <a:buSzPts val="1900"/>
              <a:buChar char="○"/>
            </a:pPr>
            <a:r>
              <a:rPr lang="en" sz="1900"/>
              <a:t>Diverse amount of coronaviruses and influenza viruses found</a:t>
            </a:r>
            <a:endParaRPr sz="1900"/>
          </a:p>
          <a:p>
            <a:pPr indent="-349250" lvl="0" marL="457200" rtl="0" algn="l">
              <a:spcBef>
                <a:spcPts val="0"/>
              </a:spcBef>
              <a:spcAft>
                <a:spcPts val="0"/>
              </a:spcAft>
              <a:buSzPts val="1900"/>
              <a:buChar char="●"/>
            </a:pPr>
            <a:r>
              <a:rPr lang="en" sz="1900"/>
              <a:t>These viruses have the ability to expand their host range to spread across other orders and species</a:t>
            </a:r>
            <a:endParaRPr sz="1900"/>
          </a:p>
          <a:p>
            <a:pPr indent="-349250" lvl="0" marL="457200" rtl="0" algn="l">
              <a:spcBef>
                <a:spcPts val="0"/>
              </a:spcBef>
              <a:spcAft>
                <a:spcPts val="0"/>
              </a:spcAft>
              <a:buSzPts val="1900"/>
              <a:buChar char="●"/>
            </a:pPr>
            <a:r>
              <a:rPr lang="en" sz="1900"/>
              <a:t>While Carnivora harbored the most viruses in this study, animals like guinea pigs (</a:t>
            </a:r>
            <a:r>
              <a:rPr i="1" lang="en" sz="1900"/>
              <a:t>Rodentia</a:t>
            </a:r>
            <a:r>
              <a:rPr lang="en" sz="1900"/>
              <a:t>) should be carefully surveyed because of the amount </a:t>
            </a:r>
            <a:r>
              <a:rPr lang="en" sz="1900"/>
              <a:t>of</a:t>
            </a:r>
            <a:r>
              <a:rPr lang="en" sz="1900"/>
              <a:t> high-diversity viruses contained within their samples</a:t>
            </a:r>
            <a:endParaRPr sz="1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0" y="6042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Limitations</a:t>
            </a:r>
            <a:endParaRPr/>
          </a:p>
        </p:txBody>
      </p:sp>
      <p:sp>
        <p:nvSpPr>
          <p:cNvPr id="248" name="Google Shape;248;p36"/>
          <p:cNvSpPr txBox="1"/>
          <p:nvPr>
            <p:ph idx="1" type="body"/>
          </p:nvPr>
        </p:nvSpPr>
        <p:spPr>
          <a:xfrm>
            <a:off x="0" y="1282450"/>
            <a:ext cx="7688700" cy="37245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Only dead animals were used, not live</a:t>
            </a:r>
            <a:endParaRPr sz="2200"/>
          </a:p>
          <a:p>
            <a:pPr indent="-368300" lvl="0" marL="457200" rtl="0" algn="l">
              <a:spcBef>
                <a:spcPts val="0"/>
              </a:spcBef>
              <a:spcAft>
                <a:spcPts val="0"/>
              </a:spcAft>
              <a:buSzPts val="2200"/>
              <a:buChar char="●"/>
            </a:pPr>
            <a:r>
              <a:rPr lang="en" sz="2200"/>
              <a:t>Samples were not obtained specifically from each province out of choice but were obtained out of opportunity and sampling sizes were relatively small</a:t>
            </a:r>
            <a:endParaRPr sz="2200"/>
          </a:p>
          <a:p>
            <a:pPr indent="-368300" lvl="1" marL="914400" rtl="0" algn="l">
              <a:spcBef>
                <a:spcPts val="0"/>
              </a:spcBef>
              <a:spcAft>
                <a:spcPts val="0"/>
              </a:spcAft>
              <a:buSzPts val="2200"/>
              <a:buChar char="○"/>
            </a:pPr>
            <a:r>
              <a:rPr lang="en" sz="2200"/>
              <a:t>This viral information cannot be applied to all of China</a:t>
            </a:r>
            <a:endParaRPr sz="2200"/>
          </a:p>
          <a:p>
            <a:pPr indent="-368300" lvl="0" marL="457200" rtl="0" algn="l">
              <a:spcBef>
                <a:spcPts val="0"/>
              </a:spcBef>
              <a:spcAft>
                <a:spcPts val="0"/>
              </a:spcAft>
              <a:buSzPts val="2200"/>
              <a:buChar char="●"/>
            </a:pPr>
            <a:r>
              <a:rPr lang="en" sz="2200"/>
              <a:t>Study only focuses on respiratory and gastrointestinal systems, so viruses that were present in other tissues were not identified</a:t>
            </a:r>
            <a:endParaRPr sz="2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ph type="title"/>
          </p:nvPr>
        </p:nvSpPr>
        <p:spPr>
          <a:xfrm>
            <a:off x="0" y="557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 Directions</a:t>
            </a:r>
            <a:endParaRPr/>
          </a:p>
        </p:txBody>
      </p:sp>
      <p:sp>
        <p:nvSpPr>
          <p:cNvPr id="254" name="Google Shape;254;p37"/>
          <p:cNvSpPr txBox="1"/>
          <p:nvPr>
            <p:ph idx="1" type="body"/>
          </p:nvPr>
        </p:nvSpPr>
        <p:spPr>
          <a:xfrm>
            <a:off x="76975" y="1339425"/>
            <a:ext cx="7688700" cy="3667500"/>
          </a:xfrm>
          <a:prstGeom prst="rect">
            <a:avLst/>
          </a:prstGeom>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Char char="●"/>
            </a:pPr>
            <a:r>
              <a:rPr lang="en" sz="1900"/>
              <a:t>Awareness and greater understanding of the types of zoonotic diseases that are spread from fur animals and the ability for these diseases to spread to other species</a:t>
            </a:r>
            <a:endParaRPr sz="1900"/>
          </a:p>
          <a:p>
            <a:pPr indent="-349250" lvl="0" marL="457200" rtl="0" algn="l">
              <a:lnSpc>
                <a:spcPct val="115000"/>
              </a:lnSpc>
              <a:spcBef>
                <a:spcPts val="0"/>
              </a:spcBef>
              <a:spcAft>
                <a:spcPts val="0"/>
              </a:spcAft>
              <a:buSzPts val="1900"/>
              <a:buChar char="●"/>
            </a:pPr>
            <a:r>
              <a:rPr lang="en" sz="1900"/>
              <a:t>Understanding how disease is spread and setting precautions/ standards that may prevent cross-species infection in fur farming or other industries that deal with fur animals</a:t>
            </a:r>
            <a:endParaRPr sz="1900"/>
          </a:p>
          <a:p>
            <a:pPr indent="-349250" lvl="0" marL="457200" rtl="0" algn="l">
              <a:lnSpc>
                <a:spcPct val="115000"/>
              </a:lnSpc>
              <a:spcBef>
                <a:spcPts val="0"/>
              </a:spcBef>
              <a:spcAft>
                <a:spcPts val="0"/>
              </a:spcAft>
              <a:buSzPts val="1900"/>
              <a:buChar char="●"/>
            </a:pPr>
            <a:r>
              <a:rPr lang="en" sz="1900"/>
              <a:t>Study other animals used in other industries like food</a:t>
            </a:r>
            <a:endParaRPr sz="1900"/>
          </a:p>
          <a:p>
            <a:pPr indent="-349250" lvl="0" marL="457200" rtl="0" algn="l">
              <a:lnSpc>
                <a:spcPct val="115000"/>
              </a:lnSpc>
              <a:spcBef>
                <a:spcPts val="0"/>
              </a:spcBef>
              <a:spcAft>
                <a:spcPts val="0"/>
              </a:spcAft>
              <a:buSzPts val="1900"/>
              <a:buChar char="●"/>
            </a:pPr>
            <a:r>
              <a:rPr lang="en" sz="1900"/>
              <a:t>Study what mutations in RNA viruses lead to cross-species contamination</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186650" y="608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260" name="Google Shape;260;p38"/>
          <p:cNvSpPr txBox="1"/>
          <p:nvPr>
            <p:ph idx="1" type="body"/>
          </p:nvPr>
        </p:nvSpPr>
        <p:spPr>
          <a:xfrm>
            <a:off x="186650" y="1441200"/>
            <a:ext cx="7688700" cy="3043200"/>
          </a:xfrm>
          <a:prstGeom prst="rect">
            <a:avLst/>
          </a:prstGeom>
        </p:spPr>
        <p:txBody>
          <a:bodyPr anchorCtr="0" anchor="t" bIns="91425" lIns="91425" spcFirstLastPara="1" rIns="91425" wrap="square" tIns="91425">
            <a:normAutofit/>
          </a:bodyPr>
          <a:lstStyle/>
          <a:p>
            <a:pPr indent="-330200" lvl="0" marL="457200" rtl="0" algn="l">
              <a:spcBef>
                <a:spcPts val="1200"/>
              </a:spcBef>
              <a:spcAft>
                <a:spcPts val="0"/>
              </a:spcAft>
              <a:buSzPts val="1600"/>
              <a:buFont typeface="Times New Roman"/>
              <a:buChar char="●"/>
            </a:pPr>
            <a:r>
              <a:rPr lang="en" sz="1600">
                <a:solidFill>
                  <a:srgbClr val="000000"/>
                </a:solidFill>
                <a:latin typeface="Times New Roman"/>
                <a:ea typeface="Times New Roman"/>
                <a:cs typeface="Times New Roman"/>
                <a:sym typeface="Times New Roman"/>
              </a:rPr>
              <a:t>Zhao, J., Wan, W., Yu, K., Lemey, P., Pettersson, J. H.-O., Bi, Y., Lu, M., Li, X., Chen, Z., Zheng, M., Yan, G., Dai, J., Li, Y., Haerheng, A., He, N., Tu, C., Suchard, M. A., Holmes, E. C., He, W.-T., &amp; Su, S. (2024, September 4). </a:t>
            </a:r>
            <a:r>
              <a:rPr i="1" lang="en" sz="1600">
                <a:solidFill>
                  <a:srgbClr val="000000"/>
                </a:solidFill>
                <a:latin typeface="Times New Roman"/>
                <a:ea typeface="Times New Roman"/>
                <a:cs typeface="Times New Roman"/>
                <a:sym typeface="Times New Roman"/>
              </a:rPr>
              <a:t>Farmed fur animals harbour viruses with zoonotic spillover potential</a:t>
            </a:r>
            <a:r>
              <a:rPr lang="en" sz="1600">
                <a:solidFill>
                  <a:srgbClr val="000000"/>
                </a:solidFill>
                <a:latin typeface="Times New Roman"/>
                <a:ea typeface="Times New Roman"/>
                <a:cs typeface="Times New Roman"/>
                <a:sym typeface="Times New Roman"/>
              </a:rPr>
              <a:t>. Nature News. </a:t>
            </a:r>
            <a:r>
              <a:rPr lang="en" sz="1600" u="sng">
                <a:solidFill>
                  <a:schemeClr val="hlink"/>
                </a:solidFill>
                <a:latin typeface="Times New Roman"/>
                <a:ea typeface="Times New Roman"/>
                <a:cs typeface="Times New Roman"/>
                <a:sym typeface="Times New Roman"/>
                <a:hlinkClick r:id="rId3"/>
              </a:rPr>
              <a:t>https://www.nature.com/articles/s41586-024-07901-3</a:t>
            </a:r>
            <a:r>
              <a:rPr lang="en" sz="1600">
                <a:solidFill>
                  <a:srgbClr val="000000"/>
                </a:solidFill>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txBox="1"/>
          <p:nvPr>
            <p:ph type="title"/>
          </p:nvPr>
        </p:nvSpPr>
        <p:spPr>
          <a:xfrm>
            <a:off x="173825" y="6383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Fur Farming?</a:t>
            </a:r>
            <a:endParaRPr/>
          </a:p>
        </p:txBody>
      </p:sp>
      <p:sp>
        <p:nvSpPr>
          <p:cNvPr id="102" name="Google Shape;102;p15"/>
          <p:cNvSpPr txBox="1"/>
          <p:nvPr>
            <p:ph idx="1" type="body"/>
          </p:nvPr>
        </p:nvSpPr>
        <p:spPr>
          <a:xfrm>
            <a:off x="321225" y="1441200"/>
            <a:ext cx="5668200" cy="3066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Fur farming is part of the economy of </a:t>
            </a:r>
            <a:r>
              <a:rPr b="1" lang="en"/>
              <a:t>fashion </a:t>
            </a:r>
            <a:r>
              <a:rPr lang="en"/>
              <a:t>and serves as a </a:t>
            </a:r>
            <a:r>
              <a:rPr b="1" lang="en"/>
              <a:t>cultural importance</a:t>
            </a:r>
            <a:r>
              <a:rPr lang="en"/>
              <a:t> in some countries</a:t>
            </a:r>
            <a:endParaRPr/>
          </a:p>
          <a:p>
            <a:pPr indent="-298450" lvl="1" marL="914400" rtl="0" algn="l">
              <a:spcBef>
                <a:spcPts val="0"/>
              </a:spcBef>
              <a:spcAft>
                <a:spcPts val="0"/>
              </a:spcAft>
              <a:buSzPts val="1100"/>
              <a:buChar char="○"/>
            </a:pPr>
            <a:r>
              <a:rPr lang="en"/>
              <a:t>This results in international and domestic trade of animal furs</a:t>
            </a:r>
            <a:endParaRPr/>
          </a:p>
          <a:p>
            <a:pPr indent="-298450" lvl="1" marL="914400" rtl="0" algn="l">
              <a:spcBef>
                <a:spcPts val="0"/>
              </a:spcBef>
              <a:spcAft>
                <a:spcPts val="0"/>
              </a:spcAft>
              <a:buSzPts val="1100"/>
              <a:buChar char="○"/>
            </a:pPr>
            <a:r>
              <a:rPr lang="en"/>
              <a:t>Stimulates the economy</a:t>
            </a:r>
            <a:endParaRPr/>
          </a:p>
          <a:p>
            <a:pPr indent="-311150" lvl="0" marL="457200" rtl="0" algn="l">
              <a:spcBef>
                <a:spcPts val="0"/>
              </a:spcBef>
              <a:spcAft>
                <a:spcPts val="0"/>
              </a:spcAft>
              <a:buSzPts val="1300"/>
              <a:buChar char="●"/>
            </a:pPr>
            <a:r>
              <a:rPr lang="en"/>
              <a:t>Commonly fur farmed </a:t>
            </a:r>
            <a:r>
              <a:rPr lang="en"/>
              <a:t>animals</a:t>
            </a:r>
            <a:r>
              <a:rPr lang="en"/>
              <a:t> include: foxes, civets and minks</a:t>
            </a:r>
            <a:endParaRPr/>
          </a:p>
          <a:p>
            <a:pPr indent="-298450" lvl="1" marL="914400" rtl="0" algn="l">
              <a:spcBef>
                <a:spcPts val="0"/>
              </a:spcBef>
              <a:spcAft>
                <a:spcPts val="0"/>
              </a:spcAft>
              <a:buSzPts val="1100"/>
              <a:buChar char="○"/>
            </a:pPr>
            <a:r>
              <a:rPr lang="en"/>
              <a:t>These animals are potential hosts for influenza A, SARS-CoV and SARS-CoV-2</a:t>
            </a:r>
            <a:endParaRPr/>
          </a:p>
          <a:p>
            <a:pPr indent="-311150" lvl="0" marL="457200" rtl="0" algn="l">
              <a:spcBef>
                <a:spcPts val="0"/>
              </a:spcBef>
              <a:spcAft>
                <a:spcPts val="0"/>
              </a:spcAft>
              <a:buSzPts val="1300"/>
              <a:buChar char="●"/>
            </a:pPr>
            <a:r>
              <a:rPr lang="en"/>
              <a:t>Examples of countries that are main exporters of fur include: USA,Russia, Poland and China</a:t>
            </a:r>
            <a:endParaRPr/>
          </a:p>
          <a:p>
            <a:pPr indent="-311150" lvl="0" marL="457200" rtl="0" algn="l">
              <a:spcBef>
                <a:spcPts val="0"/>
              </a:spcBef>
              <a:spcAft>
                <a:spcPts val="0"/>
              </a:spcAft>
              <a:buSzPts val="1300"/>
              <a:buChar char="●"/>
            </a:pPr>
            <a:r>
              <a:rPr lang="en"/>
              <a:t>While fashion may be the biggest market for fur farming, there are many other practical uses for it as well making it quite prevalent in the world’s economy</a:t>
            </a:r>
            <a:endParaRPr/>
          </a:p>
        </p:txBody>
      </p:sp>
      <p:pic>
        <p:nvPicPr>
          <p:cNvPr id="103" name="Google Shape;103;p15"/>
          <p:cNvPicPr preferRelativeResize="0"/>
          <p:nvPr/>
        </p:nvPicPr>
        <p:blipFill>
          <a:blip r:embed="rId3">
            <a:alphaModFix/>
          </a:blip>
          <a:stretch>
            <a:fillRect/>
          </a:stretch>
        </p:blipFill>
        <p:spPr>
          <a:xfrm>
            <a:off x="5989425" y="498150"/>
            <a:ext cx="3232450" cy="2148450"/>
          </a:xfrm>
          <a:prstGeom prst="rect">
            <a:avLst/>
          </a:prstGeom>
          <a:noFill/>
          <a:ln>
            <a:noFill/>
          </a:ln>
        </p:spPr>
      </p:pic>
      <p:pic>
        <p:nvPicPr>
          <p:cNvPr id="104" name="Google Shape;104;p15"/>
          <p:cNvPicPr preferRelativeResize="0"/>
          <p:nvPr/>
        </p:nvPicPr>
        <p:blipFill>
          <a:blip r:embed="rId4">
            <a:alphaModFix/>
          </a:blip>
          <a:stretch>
            <a:fillRect/>
          </a:stretch>
        </p:blipFill>
        <p:spPr>
          <a:xfrm>
            <a:off x="6119150" y="2646600"/>
            <a:ext cx="3024850" cy="22634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ph type="title"/>
          </p:nvPr>
        </p:nvSpPr>
        <p:spPr>
          <a:xfrm>
            <a:off x="0" y="5929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Methods of Sampling</a:t>
            </a:r>
            <a:endParaRPr/>
          </a:p>
        </p:txBody>
      </p:sp>
      <p:sp>
        <p:nvSpPr>
          <p:cNvPr id="110" name="Google Shape;110;p16"/>
          <p:cNvSpPr txBox="1"/>
          <p:nvPr>
            <p:ph idx="1" type="body"/>
          </p:nvPr>
        </p:nvSpPr>
        <p:spPr>
          <a:xfrm>
            <a:off x="0" y="1441200"/>
            <a:ext cx="5830500" cy="3460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Why China?</a:t>
            </a:r>
            <a:endParaRPr/>
          </a:p>
          <a:p>
            <a:pPr indent="-298450" lvl="1" marL="914400" rtl="0" algn="l">
              <a:spcBef>
                <a:spcPts val="0"/>
              </a:spcBef>
              <a:spcAft>
                <a:spcPts val="0"/>
              </a:spcAft>
              <a:buSzPts val="1100"/>
              <a:buChar char="○"/>
            </a:pPr>
            <a:r>
              <a:rPr lang="en"/>
              <a:t>China is considered one of the largest producers and consumers of fur</a:t>
            </a:r>
            <a:endParaRPr/>
          </a:p>
          <a:p>
            <a:pPr indent="-298450" lvl="1" marL="914400" rtl="0" algn="l">
              <a:spcBef>
                <a:spcPts val="0"/>
              </a:spcBef>
              <a:spcAft>
                <a:spcPts val="0"/>
              </a:spcAft>
              <a:buSzPts val="1100"/>
              <a:buChar char="○"/>
            </a:pPr>
            <a:r>
              <a:rPr lang="en"/>
              <a:t>While Denmark is the largest mink producer in the world, China is a close second</a:t>
            </a:r>
            <a:endParaRPr/>
          </a:p>
          <a:p>
            <a:pPr indent="-298450" lvl="1" marL="914400" rtl="0" algn="l">
              <a:spcBef>
                <a:spcPts val="0"/>
              </a:spcBef>
              <a:spcAft>
                <a:spcPts val="0"/>
              </a:spcAft>
              <a:buSzPts val="1100"/>
              <a:buChar char="○"/>
            </a:pPr>
            <a:r>
              <a:rPr lang="en"/>
              <a:t>Species that are typically used for fur farming are silver foxes, arctic foxes, mink, and </a:t>
            </a:r>
            <a:r>
              <a:rPr lang="en"/>
              <a:t>raccoon</a:t>
            </a:r>
            <a:r>
              <a:rPr lang="en"/>
              <a:t> dogs</a:t>
            </a:r>
            <a:endParaRPr/>
          </a:p>
          <a:p>
            <a:pPr indent="-298450" lvl="2" marL="1371600" rtl="0" algn="l">
              <a:spcBef>
                <a:spcPts val="0"/>
              </a:spcBef>
              <a:spcAft>
                <a:spcPts val="0"/>
              </a:spcAft>
              <a:buSzPts val="1100"/>
              <a:buChar char="■"/>
            </a:pPr>
            <a:r>
              <a:rPr lang="en"/>
              <a:t>Regions: Hebei, Shandong, </a:t>
            </a:r>
            <a:r>
              <a:rPr lang="en"/>
              <a:t>Heilongjiang</a:t>
            </a:r>
            <a:r>
              <a:rPr lang="en"/>
              <a:t>, Liaoning</a:t>
            </a:r>
            <a:endParaRPr/>
          </a:p>
          <a:p>
            <a:pPr indent="-311150" lvl="0" marL="457200" rtl="0" algn="l">
              <a:spcBef>
                <a:spcPts val="0"/>
              </a:spcBef>
              <a:spcAft>
                <a:spcPts val="0"/>
              </a:spcAft>
              <a:buSzPts val="1300"/>
              <a:buChar char="●"/>
            </a:pPr>
            <a:r>
              <a:rPr lang="en"/>
              <a:t>Dead, diseased samples were taken from the provinces and approved by </a:t>
            </a:r>
            <a:r>
              <a:rPr lang="en"/>
              <a:t>Changchun</a:t>
            </a:r>
            <a:r>
              <a:rPr lang="en"/>
              <a:t> Veterinary Research Institute</a:t>
            </a:r>
            <a:endParaRPr/>
          </a:p>
          <a:p>
            <a:pPr indent="-311150" lvl="0" marL="457200" rtl="0" algn="l">
              <a:spcBef>
                <a:spcPts val="0"/>
              </a:spcBef>
              <a:spcAft>
                <a:spcPts val="0"/>
              </a:spcAft>
              <a:buSzPts val="1300"/>
              <a:buChar char="●"/>
            </a:pPr>
            <a:r>
              <a:rPr lang="en"/>
              <a:t>How were the samples stored?</a:t>
            </a:r>
            <a:endParaRPr/>
          </a:p>
          <a:p>
            <a:pPr indent="-298450" lvl="1" marL="914400" rtl="0" algn="l">
              <a:spcBef>
                <a:spcPts val="0"/>
              </a:spcBef>
              <a:spcAft>
                <a:spcPts val="0"/>
              </a:spcAft>
              <a:buSzPts val="1100"/>
              <a:buChar char="○"/>
            </a:pPr>
            <a:r>
              <a:rPr lang="en"/>
              <a:t>Labels with animal information</a:t>
            </a:r>
            <a:endParaRPr/>
          </a:p>
          <a:p>
            <a:pPr indent="-298450" lvl="1" marL="914400" rtl="0" algn="l">
              <a:spcBef>
                <a:spcPts val="0"/>
              </a:spcBef>
              <a:spcAft>
                <a:spcPts val="0"/>
              </a:spcAft>
              <a:buSzPts val="1100"/>
              <a:buChar char="○"/>
            </a:pPr>
            <a:r>
              <a:rPr lang="en"/>
              <a:t>Stored on dry ice to preserve samples</a:t>
            </a:r>
            <a:endParaRPr/>
          </a:p>
          <a:p>
            <a:pPr indent="-311150" lvl="0" marL="457200" rtl="0" algn="l">
              <a:spcBef>
                <a:spcPts val="0"/>
              </a:spcBef>
              <a:spcAft>
                <a:spcPts val="0"/>
              </a:spcAft>
              <a:buSzPts val="1300"/>
              <a:buChar char="●"/>
            </a:pPr>
            <a:r>
              <a:rPr lang="en"/>
              <a:t>After transportation, lung and intestinal samples are taken out to be studied</a:t>
            </a:r>
            <a:endParaRPr/>
          </a:p>
          <a:p>
            <a:pPr indent="-298450" lvl="1" marL="914400" rtl="0" algn="l">
              <a:spcBef>
                <a:spcPts val="0"/>
              </a:spcBef>
              <a:spcAft>
                <a:spcPts val="0"/>
              </a:spcAft>
              <a:buSzPts val="1100"/>
              <a:buChar char="○"/>
            </a:pPr>
            <a:r>
              <a:rPr lang="en"/>
              <a:t>To differentiate between samples and to determine their species, </a:t>
            </a:r>
            <a:r>
              <a:rPr lang="en" u="sng"/>
              <a:t>mitochondrial cytochrome B</a:t>
            </a:r>
            <a:r>
              <a:rPr lang="en"/>
              <a:t> gene was sequenced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192150" y="6103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Identification of Potential Viruses</a:t>
            </a:r>
            <a:endParaRPr/>
          </a:p>
        </p:txBody>
      </p:sp>
      <p:sp>
        <p:nvSpPr>
          <p:cNvPr id="116" name="Google Shape;116;p17"/>
          <p:cNvSpPr txBox="1"/>
          <p:nvPr>
            <p:ph idx="1" type="body"/>
          </p:nvPr>
        </p:nvSpPr>
        <p:spPr>
          <a:xfrm>
            <a:off x="131100" y="1441200"/>
            <a:ext cx="6532500" cy="33261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3 types of viruses with high emergence potential:</a:t>
            </a:r>
            <a:endParaRPr sz="2100"/>
          </a:p>
          <a:p>
            <a:pPr indent="-361950" lvl="1" marL="914400" rtl="0" algn="l">
              <a:spcBef>
                <a:spcPts val="0"/>
              </a:spcBef>
              <a:spcAft>
                <a:spcPts val="0"/>
              </a:spcAft>
              <a:buSzPts val="2100"/>
              <a:buChar char="○"/>
            </a:pPr>
            <a:r>
              <a:rPr lang="en" sz="2100"/>
              <a:t>Zoonotic virus: virus that originates from animals and can be transmitted to humans</a:t>
            </a:r>
            <a:endParaRPr sz="2100"/>
          </a:p>
          <a:p>
            <a:pPr indent="-361950" lvl="1" marL="914400" rtl="0" algn="l">
              <a:spcBef>
                <a:spcPts val="0"/>
              </a:spcBef>
              <a:spcAft>
                <a:spcPts val="0"/>
              </a:spcAft>
              <a:buSzPts val="2100"/>
              <a:buChar char="○"/>
            </a:pPr>
            <a:r>
              <a:rPr lang="en" sz="2100"/>
              <a:t>Cross-order virus: virus that spread across different orders</a:t>
            </a:r>
            <a:endParaRPr sz="2100"/>
          </a:p>
          <a:p>
            <a:pPr indent="-361950" lvl="1" marL="914400" rtl="0" algn="l">
              <a:spcBef>
                <a:spcPts val="0"/>
              </a:spcBef>
              <a:spcAft>
                <a:spcPts val="0"/>
              </a:spcAft>
              <a:buSzPts val="2100"/>
              <a:buChar char="○"/>
            </a:pPr>
            <a:r>
              <a:rPr lang="en" sz="2100"/>
              <a:t>Novel</a:t>
            </a:r>
            <a:r>
              <a:rPr lang="en" sz="2100"/>
              <a:t> potential risk virus: a newly emerging virus that was recently discovered</a:t>
            </a:r>
            <a:endParaRPr sz="2100"/>
          </a:p>
          <a:p>
            <a:pPr indent="-361950" lvl="2" marL="1371600" rtl="0" algn="l">
              <a:spcBef>
                <a:spcPts val="0"/>
              </a:spcBef>
              <a:spcAft>
                <a:spcPts val="0"/>
              </a:spcAft>
              <a:buSzPts val="2100"/>
              <a:buChar char="■"/>
            </a:pPr>
            <a:r>
              <a:rPr lang="en" sz="2100"/>
              <a:t>May be </a:t>
            </a:r>
            <a:r>
              <a:rPr lang="en" sz="2100"/>
              <a:t>variants of a known virus</a:t>
            </a:r>
            <a:endParaRPr sz="2100"/>
          </a:p>
          <a:p>
            <a:pPr indent="0" lvl="0" marL="0" rtl="0" algn="l">
              <a:spcBef>
                <a:spcPts val="1200"/>
              </a:spcBef>
              <a:spcAft>
                <a:spcPts val="1200"/>
              </a:spcAft>
              <a:buNone/>
            </a:pPr>
            <a:r>
              <a:t/>
            </a:r>
            <a:endParaRPr sz="2100"/>
          </a:p>
        </p:txBody>
      </p:sp>
      <p:pic>
        <p:nvPicPr>
          <p:cNvPr id="117" name="Google Shape;117;p17"/>
          <p:cNvPicPr preferRelativeResize="0"/>
          <p:nvPr/>
        </p:nvPicPr>
        <p:blipFill>
          <a:blip r:embed="rId3">
            <a:alphaModFix/>
          </a:blip>
          <a:stretch>
            <a:fillRect/>
          </a:stretch>
        </p:blipFill>
        <p:spPr>
          <a:xfrm>
            <a:off x="6362100" y="1248525"/>
            <a:ext cx="2781900" cy="2781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txBox="1"/>
          <p:nvPr>
            <p:ph type="title"/>
          </p:nvPr>
        </p:nvSpPr>
        <p:spPr>
          <a:xfrm>
            <a:off x="70025" y="598175"/>
            <a:ext cx="89811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RNA extraction, library construction and sequencing tools</a:t>
            </a:r>
            <a:endParaRPr/>
          </a:p>
        </p:txBody>
      </p:sp>
      <p:sp>
        <p:nvSpPr>
          <p:cNvPr id="123" name="Google Shape;123;p18"/>
          <p:cNvSpPr txBox="1"/>
          <p:nvPr>
            <p:ph idx="1" type="body"/>
          </p:nvPr>
        </p:nvSpPr>
        <p:spPr>
          <a:xfrm>
            <a:off x="167725" y="1333975"/>
            <a:ext cx="5073600" cy="36165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en" sz="1500"/>
              <a:t>RNA was </a:t>
            </a:r>
            <a:r>
              <a:rPr lang="en" sz="1500"/>
              <a:t>separated</a:t>
            </a:r>
            <a:r>
              <a:rPr lang="en" sz="1500"/>
              <a:t> from lung and intestinal samples using the </a:t>
            </a:r>
            <a:r>
              <a:rPr b="1" lang="en" sz="1500"/>
              <a:t>RNA Clean and Concentrator-5 kit</a:t>
            </a:r>
            <a:r>
              <a:rPr lang="en" sz="1500"/>
              <a:t> from Zymo Research</a:t>
            </a:r>
            <a:endParaRPr sz="1500"/>
          </a:p>
          <a:p>
            <a:pPr indent="-323850" lvl="1" marL="914400" rtl="0" algn="l">
              <a:spcBef>
                <a:spcPts val="0"/>
              </a:spcBef>
              <a:spcAft>
                <a:spcPts val="0"/>
              </a:spcAft>
              <a:buSzPts val="1500"/>
              <a:buChar char="○"/>
            </a:pPr>
            <a:r>
              <a:rPr lang="en" sz="1500"/>
              <a:t>Allows for pathogen identification</a:t>
            </a:r>
            <a:endParaRPr sz="1500"/>
          </a:p>
          <a:p>
            <a:pPr indent="-323850" lvl="1" marL="914400" rtl="0" algn="l">
              <a:spcBef>
                <a:spcPts val="0"/>
              </a:spcBef>
              <a:spcAft>
                <a:spcPts val="0"/>
              </a:spcAft>
              <a:buSzPts val="1500"/>
              <a:buChar char="○"/>
            </a:pPr>
            <a:r>
              <a:rPr lang="en" sz="1500"/>
              <a:t>Separates RNA from DNA</a:t>
            </a:r>
            <a:endParaRPr sz="1500"/>
          </a:p>
          <a:p>
            <a:pPr indent="-323850" lvl="0" marL="457200" rtl="0" algn="l">
              <a:spcBef>
                <a:spcPts val="0"/>
              </a:spcBef>
              <a:spcAft>
                <a:spcPts val="0"/>
              </a:spcAft>
              <a:buSzPts val="1500"/>
              <a:buChar char="●"/>
            </a:pPr>
            <a:r>
              <a:rPr lang="en" sz="1500"/>
              <a:t>rRNA is depleted using two different depletion kits: </a:t>
            </a:r>
            <a:r>
              <a:rPr b="1" lang="en" sz="1500"/>
              <a:t>Ribo-Zero Plus rRNA depletion kit</a:t>
            </a:r>
            <a:r>
              <a:rPr lang="en" sz="1500"/>
              <a:t> by Illumina and </a:t>
            </a:r>
            <a:r>
              <a:rPr b="1" lang="en" sz="1500"/>
              <a:t>TIANSeq rRNA Depletion kit</a:t>
            </a:r>
            <a:r>
              <a:rPr lang="en" sz="1500"/>
              <a:t> by TIANGEN Biotech</a:t>
            </a:r>
            <a:endParaRPr sz="1500"/>
          </a:p>
          <a:p>
            <a:pPr indent="-323850" lvl="1" marL="914400" rtl="0" algn="l">
              <a:spcBef>
                <a:spcPts val="0"/>
              </a:spcBef>
              <a:spcAft>
                <a:spcPts val="0"/>
              </a:spcAft>
              <a:buSzPts val="1500"/>
              <a:buChar char="○"/>
            </a:pPr>
            <a:r>
              <a:rPr lang="en" sz="1500"/>
              <a:t>Removes excess RNA</a:t>
            </a:r>
            <a:endParaRPr sz="1500"/>
          </a:p>
          <a:p>
            <a:pPr indent="-323850" lvl="0" marL="457200" rtl="0" algn="l">
              <a:spcBef>
                <a:spcPts val="0"/>
              </a:spcBef>
              <a:spcAft>
                <a:spcPts val="0"/>
              </a:spcAft>
              <a:buSzPts val="1500"/>
              <a:buChar char="●"/>
            </a:pPr>
            <a:r>
              <a:rPr lang="en" sz="1500"/>
              <a:t>Libraries are then constructed using </a:t>
            </a:r>
            <a:r>
              <a:rPr b="1" lang="en" sz="1500"/>
              <a:t>TruSeq Stranded mRNA Total Library kit</a:t>
            </a:r>
            <a:r>
              <a:rPr lang="en" sz="1500"/>
              <a:t> by Illumina and sequenced with </a:t>
            </a:r>
            <a:r>
              <a:rPr b="1" lang="en" sz="1500"/>
              <a:t>Illumina NovaSeq 6000 platform </a:t>
            </a:r>
            <a:r>
              <a:rPr lang="en" sz="1500"/>
              <a:t>(150 bp paired-end)</a:t>
            </a:r>
            <a:endParaRPr sz="1500"/>
          </a:p>
        </p:txBody>
      </p:sp>
      <p:pic>
        <p:nvPicPr>
          <p:cNvPr id="124" name="Google Shape;124;p18"/>
          <p:cNvPicPr preferRelativeResize="0"/>
          <p:nvPr/>
        </p:nvPicPr>
        <p:blipFill>
          <a:blip r:embed="rId3">
            <a:alphaModFix/>
          </a:blip>
          <a:stretch>
            <a:fillRect/>
          </a:stretch>
        </p:blipFill>
        <p:spPr>
          <a:xfrm>
            <a:off x="5155850" y="2045675"/>
            <a:ext cx="2057775" cy="2743700"/>
          </a:xfrm>
          <a:prstGeom prst="rect">
            <a:avLst/>
          </a:prstGeom>
          <a:noFill/>
          <a:ln>
            <a:noFill/>
          </a:ln>
        </p:spPr>
      </p:pic>
      <p:pic>
        <p:nvPicPr>
          <p:cNvPr id="125" name="Google Shape;125;p18"/>
          <p:cNvPicPr preferRelativeResize="0"/>
          <p:nvPr/>
        </p:nvPicPr>
        <p:blipFill>
          <a:blip r:embed="rId4">
            <a:alphaModFix/>
          </a:blip>
          <a:stretch>
            <a:fillRect/>
          </a:stretch>
        </p:blipFill>
        <p:spPr>
          <a:xfrm>
            <a:off x="7385550" y="1133375"/>
            <a:ext cx="1758450" cy="1758450"/>
          </a:xfrm>
          <a:prstGeom prst="rect">
            <a:avLst/>
          </a:prstGeom>
          <a:noFill/>
          <a:ln>
            <a:noFill/>
          </a:ln>
        </p:spPr>
      </p:pic>
      <p:pic>
        <p:nvPicPr>
          <p:cNvPr id="126" name="Google Shape;126;p18"/>
          <p:cNvPicPr preferRelativeResize="0"/>
          <p:nvPr/>
        </p:nvPicPr>
        <p:blipFill>
          <a:blip r:embed="rId5">
            <a:alphaModFix/>
          </a:blip>
          <a:stretch>
            <a:fillRect/>
          </a:stretch>
        </p:blipFill>
        <p:spPr>
          <a:xfrm>
            <a:off x="7048500" y="2915625"/>
            <a:ext cx="2095500" cy="2095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9"/>
          <p:cNvSpPr txBox="1"/>
          <p:nvPr>
            <p:ph type="title"/>
          </p:nvPr>
        </p:nvSpPr>
        <p:spPr>
          <a:xfrm>
            <a:off x="131075" y="6103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Virus Identification and Data Processing</a:t>
            </a:r>
            <a:endParaRPr/>
          </a:p>
        </p:txBody>
      </p:sp>
      <p:sp>
        <p:nvSpPr>
          <p:cNvPr id="132" name="Google Shape;132;p19"/>
          <p:cNvSpPr txBox="1"/>
          <p:nvPr>
            <p:ph idx="1" type="body"/>
          </p:nvPr>
        </p:nvSpPr>
        <p:spPr>
          <a:xfrm>
            <a:off x="131075" y="1441200"/>
            <a:ext cx="6441300" cy="22611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All sequenced reads were trimmed using </a:t>
            </a:r>
            <a:r>
              <a:rPr b="1" lang="en" sz="1500"/>
              <a:t>Trimmomatic </a:t>
            </a:r>
            <a:r>
              <a:rPr lang="en" sz="1500"/>
              <a:t>and were mapped to the </a:t>
            </a:r>
            <a:r>
              <a:rPr b="1" lang="en" sz="1500"/>
              <a:t>SILVA </a:t>
            </a:r>
            <a:r>
              <a:rPr lang="en" sz="1500"/>
              <a:t>database</a:t>
            </a:r>
            <a:endParaRPr sz="1500"/>
          </a:p>
          <a:p>
            <a:pPr indent="-323850" lvl="0" marL="457200" rtl="0" algn="l">
              <a:spcBef>
                <a:spcPts val="0"/>
              </a:spcBef>
              <a:spcAft>
                <a:spcPts val="0"/>
              </a:spcAft>
              <a:buSzPts val="1500"/>
              <a:buChar char="●"/>
            </a:pPr>
            <a:r>
              <a:rPr lang="en" sz="1500"/>
              <a:t>Data was organized in a way to only obtain viral contigs that were only associated with vertebrates</a:t>
            </a:r>
            <a:endParaRPr sz="1500"/>
          </a:p>
          <a:p>
            <a:pPr indent="-323850" lvl="1" marL="914400" rtl="0" algn="l">
              <a:spcBef>
                <a:spcPts val="0"/>
              </a:spcBef>
              <a:spcAft>
                <a:spcPts val="0"/>
              </a:spcAft>
              <a:buSzPts val="1500"/>
              <a:buChar char="○"/>
            </a:pPr>
            <a:r>
              <a:rPr lang="en" sz="1500"/>
              <a:t>Family and genus</a:t>
            </a:r>
            <a:endParaRPr sz="1500"/>
          </a:p>
          <a:p>
            <a:pPr indent="-323850" lvl="0" marL="457200" rtl="0" algn="l">
              <a:spcBef>
                <a:spcPts val="0"/>
              </a:spcBef>
              <a:spcAft>
                <a:spcPts val="0"/>
              </a:spcAft>
              <a:buSzPts val="1500"/>
              <a:buChar char="●"/>
            </a:pPr>
            <a:r>
              <a:rPr lang="en" sz="1500"/>
              <a:t>Viruses that are similar to known ones were primarily studied</a:t>
            </a:r>
            <a:endParaRPr sz="1500"/>
          </a:p>
          <a:p>
            <a:pPr indent="-323850" lvl="1" marL="914400" rtl="0" algn="l">
              <a:spcBef>
                <a:spcPts val="0"/>
              </a:spcBef>
              <a:spcAft>
                <a:spcPts val="0"/>
              </a:spcAft>
              <a:buSzPts val="1500"/>
              <a:buChar char="○"/>
            </a:pPr>
            <a:r>
              <a:rPr lang="en" sz="1500"/>
              <a:t>Species were assigned to viruses according to criteria set by International Committee on Taxonomy</a:t>
            </a:r>
            <a:endParaRPr sz="1500"/>
          </a:p>
          <a:p>
            <a:pPr indent="-323850" lvl="2" marL="1371600" rtl="0" algn="l">
              <a:spcBef>
                <a:spcPts val="0"/>
              </a:spcBef>
              <a:spcAft>
                <a:spcPts val="0"/>
              </a:spcAft>
              <a:buSzPts val="1500"/>
              <a:buChar char="■"/>
            </a:pPr>
            <a:r>
              <a:rPr lang="en" sz="1500"/>
              <a:t>Order, family, genus, species demarcation criteria</a:t>
            </a:r>
            <a:endParaRPr sz="1500"/>
          </a:p>
          <a:p>
            <a:pPr indent="-323850" lvl="1" marL="914400" rtl="0" algn="l">
              <a:spcBef>
                <a:spcPts val="0"/>
              </a:spcBef>
              <a:spcAft>
                <a:spcPts val="0"/>
              </a:spcAft>
              <a:buSzPts val="1500"/>
              <a:buChar char="○"/>
            </a:pPr>
            <a:r>
              <a:rPr lang="en" sz="1500"/>
              <a:t>If there was a species with a non-definitive species demarcation criteria, 80% amino acid identity in RdRp or replicase to the virus was applied</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8" name="Google Shape;138;p2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9" name="Google Shape;139;p20"/>
          <p:cNvPicPr preferRelativeResize="0"/>
          <p:nvPr/>
        </p:nvPicPr>
        <p:blipFill>
          <a:blip r:embed="rId3">
            <a:alphaModFix/>
          </a:blip>
          <a:stretch>
            <a:fillRect/>
          </a:stretch>
        </p:blipFill>
        <p:spPr>
          <a:xfrm>
            <a:off x="0" y="-6"/>
            <a:ext cx="9143999" cy="2195612"/>
          </a:xfrm>
          <a:prstGeom prst="rect">
            <a:avLst/>
          </a:prstGeom>
          <a:noFill/>
          <a:ln>
            <a:noFill/>
          </a:ln>
        </p:spPr>
      </p:pic>
      <p:pic>
        <p:nvPicPr>
          <p:cNvPr id="140" name="Google Shape;140;p20"/>
          <p:cNvPicPr preferRelativeResize="0"/>
          <p:nvPr/>
        </p:nvPicPr>
        <p:blipFill rotWithShape="1">
          <a:blip r:embed="rId4">
            <a:alphaModFix/>
          </a:blip>
          <a:srcRect b="-4155" l="0" r="0" t="0"/>
          <a:stretch/>
        </p:blipFill>
        <p:spPr>
          <a:xfrm>
            <a:off x="0" y="2195600"/>
            <a:ext cx="9026776" cy="2947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txBox="1"/>
          <p:nvPr>
            <p:ph type="title"/>
          </p:nvPr>
        </p:nvSpPr>
        <p:spPr>
          <a:xfrm>
            <a:off x="0" y="553250"/>
            <a:ext cx="76887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40"/>
              <a:t>Definitions and Steps of Building the Phylogenetic Tree</a:t>
            </a:r>
            <a:endParaRPr sz="2240"/>
          </a:p>
        </p:txBody>
      </p:sp>
      <p:sp>
        <p:nvSpPr>
          <p:cNvPr id="146" name="Google Shape;146;p21"/>
          <p:cNvSpPr txBox="1"/>
          <p:nvPr>
            <p:ph idx="1" type="body"/>
          </p:nvPr>
        </p:nvSpPr>
        <p:spPr>
          <a:xfrm>
            <a:off x="0" y="1266800"/>
            <a:ext cx="8320200" cy="3362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b="1" lang="en" sz="1400"/>
              <a:t>Hallmark proteins</a:t>
            </a:r>
            <a:r>
              <a:rPr lang="en" sz="1400"/>
              <a:t>: conserved proteins that are used as markers to determine the evolutionary relationship between viruses</a:t>
            </a:r>
            <a:endParaRPr sz="1400"/>
          </a:p>
          <a:p>
            <a:pPr indent="-317500" lvl="1" marL="914400" rtl="0" algn="l">
              <a:spcBef>
                <a:spcPts val="0"/>
              </a:spcBef>
              <a:spcAft>
                <a:spcPts val="0"/>
              </a:spcAft>
              <a:buSzPts val="1400"/>
              <a:buAutoNum type="alphaLcPeriod"/>
            </a:pPr>
            <a:r>
              <a:rPr lang="en" sz="1400"/>
              <a:t>Hallmark proteins can be found in DNA or RNA viruses and help in the replication of viral genetic materials</a:t>
            </a:r>
            <a:endParaRPr sz="1400"/>
          </a:p>
          <a:p>
            <a:pPr indent="-317500" lvl="1" marL="914400" rtl="0" algn="l">
              <a:spcBef>
                <a:spcPts val="0"/>
              </a:spcBef>
              <a:spcAft>
                <a:spcPts val="0"/>
              </a:spcAft>
              <a:buSzPts val="1400"/>
              <a:buAutoNum type="alphaLcPeriod"/>
            </a:pPr>
            <a:r>
              <a:rPr lang="en" sz="1400"/>
              <a:t>Sequences from these proteins are obtained from different strains</a:t>
            </a:r>
            <a:endParaRPr sz="1400"/>
          </a:p>
          <a:p>
            <a:pPr indent="-317500" lvl="0" marL="457200" rtl="0" algn="l">
              <a:spcBef>
                <a:spcPts val="0"/>
              </a:spcBef>
              <a:spcAft>
                <a:spcPts val="0"/>
              </a:spcAft>
              <a:buSzPts val="1400"/>
              <a:buAutoNum type="arabicPeriod"/>
            </a:pPr>
            <a:r>
              <a:rPr b="1" lang="en" sz="1400"/>
              <a:t>Multiple sequence alignment</a:t>
            </a:r>
            <a:r>
              <a:rPr lang="en" sz="1400"/>
              <a:t>: sequences of strains are aligned to detect for homologous segments</a:t>
            </a:r>
            <a:endParaRPr sz="1400"/>
          </a:p>
          <a:p>
            <a:pPr indent="-317500" lvl="0" marL="457200" rtl="0" algn="l">
              <a:spcBef>
                <a:spcPts val="0"/>
              </a:spcBef>
              <a:spcAft>
                <a:spcPts val="0"/>
              </a:spcAft>
              <a:buSzPts val="1400"/>
              <a:buAutoNum type="arabicPeriod"/>
            </a:pPr>
            <a:r>
              <a:rPr b="1" lang="en" sz="1400"/>
              <a:t>Recombination event: </a:t>
            </a:r>
            <a:r>
              <a:rPr lang="en" sz="1400"/>
              <a:t>when genetic material is exchanged and form new viral genomes that are different from parent</a:t>
            </a:r>
            <a:endParaRPr sz="1400"/>
          </a:p>
          <a:p>
            <a:pPr indent="-317500" lvl="1" marL="914400" rtl="0" algn="l">
              <a:spcBef>
                <a:spcPts val="0"/>
              </a:spcBef>
              <a:spcAft>
                <a:spcPts val="0"/>
              </a:spcAft>
              <a:buSzPts val="1400"/>
              <a:buAutoNum type="alphaLcPeriod"/>
            </a:pPr>
            <a:r>
              <a:rPr lang="en" sz="1400"/>
              <a:t>reticulation</a:t>
            </a:r>
            <a:endParaRPr sz="1400"/>
          </a:p>
          <a:p>
            <a:pPr indent="-317500" lvl="1" marL="914400" rtl="0" algn="l">
              <a:spcBef>
                <a:spcPts val="0"/>
              </a:spcBef>
              <a:spcAft>
                <a:spcPts val="0"/>
              </a:spcAft>
              <a:buSzPts val="1400"/>
              <a:buAutoNum type="alphaLcPeriod"/>
            </a:pPr>
            <a:r>
              <a:rPr lang="en" sz="1400"/>
              <a:t>Most common in viruses with RdRp</a:t>
            </a:r>
            <a:endParaRPr sz="1400"/>
          </a:p>
          <a:p>
            <a:pPr indent="-317500" lvl="0" marL="457200" rtl="0" algn="l">
              <a:spcBef>
                <a:spcPts val="0"/>
              </a:spcBef>
              <a:spcAft>
                <a:spcPts val="0"/>
              </a:spcAft>
              <a:buSzPts val="1400"/>
              <a:buAutoNum type="arabicPeriod"/>
            </a:pPr>
            <a:r>
              <a:rPr b="1" lang="en" sz="1400"/>
              <a:t>Maximum likelihood tree inference</a:t>
            </a:r>
            <a:r>
              <a:rPr lang="en" sz="1400"/>
              <a:t>: statistical method that allows researchers to select the tree that best represents sequence data</a:t>
            </a:r>
            <a:endParaRPr sz="1400"/>
          </a:p>
          <a:p>
            <a:pPr indent="-317500" lvl="1" marL="914400" rtl="0" algn="l">
              <a:spcBef>
                <a:spcPts val="0"/>
              </a:spcBef>
              <a:spcAft>
                <a:spcPts val="0"/>
              </a:spcAft>
              <a:buSzPts val="1400"/>
              <a:buAutoNum type="alphaLcPeriod"/>
            </a:pPr>
            <a:r>
              <a:rPr lang="en" sz="1400"/>
              <a:t>Helps observe relationships between viral strains, species and genotypes</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