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notesMasterIdLst>
    <p:notesMasterId r:id="rId29"/>
  </p:notesMasterIdLst>
  <p:handoutMasterIdLst>
    <p:handoutMasterId r:id="rId30"/>
  </p:handoutMasterIdLst>
  <p:sldIdLst>
    <p:sldId id="296" r:id="rId5"/>
    <p:sldId id="284" r:id="rId6"/>
    <p:sldId id="295" r:id="rId7"/>
    <p:sldId id="298" r:id="rId8"/>
    <p:sldId id="326" r:id="rId9"/>
    <p:sldId id="305" r:id="rId10"/>
    <p:sldId id="306" r:id="rId11"/>
    <p:sldId id="324" r:id="rId12"/>
    <p:sldId id="304" r:id="rId13"/>
    <p:sldId id="309" r:id="rId14"/>
    <p:sldId id="299" r:id="rId15"/>
    <p:sldId id="313" r:id="rId16"/>
    <p:sldId id="315" r:id="rId17"/>
    <p:sldId id="328" r:id="rId18"/>
    <p:sldId id="297" r:id="rId19"/>
    <p:sldId id="317" r:id="rId20"/>
    <p:sldId id="318" r:id="rId21"/>
    <p:sldId id="329" r:id="rId22"/>
    <p:sldId id="319" r:id="rId23"/>
    <p:sldId id="321" r:id="rId24"/>
    <p:sldId id="323" r:id="rId25"/>
    <p:sldId id="282" r:id="rId26"/>
    <p:sldId id="327" r:id="rId27"/>
    <p:sldId id="32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ABC4A-D4DD-F845-AB82-A0C955003FFE}" v="4" dt="2024-11-12T16:35:41.854"/>
    <p1510:client id="{E4E6A656-4686-4C66-B537-FF993830FEB1}" v="1289" dt="2024-11-12T03:20:30.161"/>
  </p1510:revLst>
</p1510:revInfo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2" autoAdjust="0"/>
    <p:restoredTop sz="84416" autoAdjust="0"/>
  </p:normalViewPr>
  <p:slideViewPr>
    <p:cSldViewPr snapToGrid="0">
      <p:cViewPr>
        <p:scale>
          <a:sx n="118" d="100"/>
          <a:sy n="118" d="100"/>
        </p:scale>
        <p:origin x="-924" y="-522"/>
      </p:cViewPr>
      <p:guideLst/>
    </p:cSldViewPr>
  </p:slideViewPr>
  <p:outlineViewPr>
    <p:cViewPr>
      <p:scale>
        <a:sx n="33" d="100"/>
        <a:sy n="33" d="100"/>
      </p:scale>
      <p:origin x="0" y="-4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331FBF-0F52-4F77-B0B3-0E5D7BBB092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69E8DD-63B3-4786-8BAB-2D21F65C17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functional map of TINK cells using in vivo AAV–SB-CRISPR screens in four solid tumor mouse models</a:t>
          </a:r>
        </a:p>
      </dgm:t>
    </dgm:pt>
    <dgm:pt modelId="{3E32C60E-4744-4FCF-86C7-AF109A94D771}" type="parTrans" cxnId="{7027880B-876A-4321-A3CA-DFE7ED8ED1C9}">
      <dgm:prSet/>
      <dgm:spPr/>
      <dgm:t>
        <a:bodyPr/>
        <a:lstStyle/>
        <a:p>
          <a:endParaRPr lang="en-US"/>
        </a:p>
      </dgm:t>
    </dgm:pt>
    <dgm:pt modelId="{C3133A89-D1B1-4DC5-B793-AE10DEDE7A34}" type="sibTrans" cxnId="{7027880B-876A-4321-A3CA-DFE7ED8ED1C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3F83F2-AAEE-40F7-9B4A-C5BC10D1397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single-cell</a:t>
          </a:r>
          <a:r>
            <a: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 </a:t>
          </a:r>
          <a:r>
            <a: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transcriptomic landscapes of TINK cells by use of </a:t>
          </a:r>
          <a:r>
            <a:rPr lang="en-US" sz="14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scRNA</a:t>
          </a:r>
          <a:r>
            <a: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-seq 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ADLaM Display" panose="02010000000000000000" pitchFamily="2" charset="0"/>
            <a:cs typeface="ADLaM Display" panose="02010000000000000000" pitchFamily="2" charset="0"/>
          </a:endParaRPr>
        </a:p>
      </dgm:t>
    </dgm:pt>
    <dgm:pt modelId="{21FEB181-F981-4E61-882D-FFEC79C89607}" type="parTrans" cxnId="{A5B11487-3028-4433-BA4E-B66C7A21EA6A}">
      <dgm:prSet/>
      <dgm:spPr/>
      <dgm:t>
        <a:bodyPr/>
        <a:lstStyle/>
        <a:p>
          <a:endParaRPr lang="en-US"/>
        </a:p>
      </dgm:t>
    </dgm:pt>
    <dgm:pt modelId="{88D230D2-9E3C-4DF4-B181-5C03B52B4CD0}" type="sibTrans" cxnId="{A5B11487-3028-4433-BA4E-B66C7A21EA6A}">
      <dgm:prSet/>
      <dgm:spPr/>
      <dgm:t>
        <a:bodyPr/>
        <a:lstStyle/>
        <a:p>
          <a:endParaRPr lang="en-US"/>
        </a:p>
      </dgm:t>
    </dgm:pt>
    <dgm:pt modelId="{7CC55EA8-BFA5-4462-BF74-B5DF024A350C}" type="pres">
      <dgm:prSet presAssocID="{F6331FBF-0F52-4F77-B0B3-0E5D7BBB092B}" presName="root" presStyleCnt="0">
        <dgm:presLayoutVars>
          <dgm:dir/>
          <dgm:resizeHandles val="exact"/>
        </dgm:presLayoutVars>
      </dgm:prSet>
      <dgm:spPr/>
    </dgm:pt>
    <dgm:pt modelId="{5FB67F2F-6123-4534-B502-715CF421ED06}" type="pres">
      <dgm:prSet presAssocID="{AD69E8DD-63B3-4786-8BAB-2D21F65C17AB}" presName="compNode" presStyleCnt="0"/>
      <dgm:spPr/>
    </dgm:pt>
    <dgm:pt modelId="{892579C4-01D6-4F97-9199-74696677A83B}" type="pres">
      <dgm:prSet presAssocID="{AD69E8DD-63B3-4786-8BAB-2D21F65C17A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F2907263-23EC-467B-934E-263AAE7BF4C2}" type="pres">
      <dgm:prSet presAssocID="{AD69E8DD-63B3-4786-8BAB-2D21F65C17AB}" presName="spaceRect" presStyleCnt="0"/>
      <dgm:spPr/>
    </dgm:pt>
    <dgm:pt modelId="{F08EEB5C-69E1-4DEA-8ECE-6223FD06B555}" type="pres">
      <dgm:prSet presAssocID="{AD69E8DD-63B3-4786-8BAB-2D21F65C17AB}" presName="textRect" presStyleLbl="revTx" presStyleIdx="0" presStyleCnt="2">
        <dgm:presLayoutVars>
          <dgm:chMax val="1"/>
          <dgm:chPref val="1"/>
        </dgm:presLayoutVars>
      </dgm:prSet>
      <dgm:spPr/>
    </dgm:pt>
    <dgm:pt modelId="{6E3FFE46-6599-40B4-BBA5-7CE39EF5AA29}" type="pres">
      <dgm:prSet presAssocID="{C3133A89-D1B1-4DC5-B793-AE10DEDE7A34}" presName="sibTrans" presStyleCnt="0"/>
      <dgm:spPr/>
    </dgm:pt>
    <dgm:pt modelId="{BC5B8CCB-A5E9-4557-B5B2-653B0ED8A191}" type="pres">
      <dgm:prSet presAssocID="{EE3F83F2-AAEE-40F7-9B4A-C5BC10D13977}" presName="compNode" presStyleCnt="0"/>
      <dgm:spPr/>
    </dgm:pt>
    <dgm:pt modelId="{AA681374-509D-404B-886F-53B64A3945CF}" type="pres">
      <dgm:prSet presAssocID="{EE3F83F2-AAEE-40F7-9B4A-C5BC10D1397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A6E54C4A-2A09-4DB0-B3FA-108A2351B0BD}" type="pres">
      <dgm:prSet presAssocID="{EE3F83F2-AAEE-40F7-9B4A-C5BC10D13977}" presName="spaceRect" presStyleCnt="0"/>
      <dgm:spPr/>
    </dgm:pt>
    <dgm:pt modelId="{F836FFF1-F4C2-4858-B5BC-E633C8AD1896}" type="pres">
      <dgm:prSet presAssocID="{EE3F83F2-AAEE-40F7-9B4A-C5BC10D1397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027880B-876A-4321-A3CA-DFE7ED8ED1C9}" srcId="{F6331FBF-0F52-4F77-B0B3-0E5D7BBB092B}" destId="{AD69E8DD-63B3-4786-8BAB-2D21F65C17AB}" srcOrd="0" destOrd="0" parTransId="{3E32C60E-4744-4FCF-86C7-AF109A94D771}" sibTransId="{C3133A89-D1B1-4DC5-B793-AE10DEDE7A34}"/>
    <dgm:cxn modelId="{C023224E-D556-4545-8E8A-F354E4CBCBFB}" type="presOf" srcId="{F6331FBF-0F52-4F77-B0B3-0E5D7BBB092B}" destId="{7CC55EA8-BFA5-4462-BF74-B5DF024A350C}" srcOrd="0" destOrd="0" presId="urn:microsoft.com/office/officeart/2018/2/layout/IconLabelList"/>
    <dgm:cxn modelId="{A5B11487-3028-4433-BA4E-B66C7A21EA6A}" srcId="{F6331FBF-0F52-4F77-B0B3-0E5D7BBB092B}" destId="{EE3F83F2-AAEE-40F7-9B4A-C5BC10D13977}" srcOrd="1" destOrd="0" parTransId="{21FEB181-F981-4E61-882D-FFEC79C89607}" sibTransId="{88D230D2-9E3C-4DF4-B181-5C03B52B4CD0}"/>
    <dgm:cxn modelId="{29C64395-C710-4A6C-905E-4F35EBA9BA06}" type="presOf" srcId="{EE3F83F2-AAEE-40F7-9B4A-C5BC10D13977}" destId="{F836FFF1-F4C2-4858-B5BC-E633C8AD1896}" srcOrd="0" destOrd="0" presId="urn:microsoft.com/office/officeart/2018/2/layout/IconLabelList"/>
    <dgm:cxn modelId="{D85B3EB8-26AA-4081-BF4B-095443ABB03C}" type="presOf" srcId="{AD69E8DD-63B3-4786-8BAB-2D21F65C17AB}" destId="{F08EEB5C-69E1-4DEA-8ECE-6223FD06B555}" srcOrd="0" destOrd="0" presId="urn:microsoft.com/office/officeart/2018/2/layout/IconLabelList"/>
    <dgm:cxn modelId="{96677863-C4F9-46B6-83E4-EA50899A2184}" type="presParOf" srcId="{7CC55EA8-BFA5-4462-BF74-B5DF024A350C}" destId="{5FB67F2F-6123-4534-B502-715CF421ED06}" srcOrd="0" destOrd="0" presId="urn:microsoft.com/office/officeart/2018/2/layout/IconLabelList"/>
    <dgm:cxn modelId="{0C5A3BE1-6723-4091-ACD6-EF4DA4D873E8}" type="presParOf" srcId="{5FB67F2F-6123-4534-B502-715CF421ED06}" destId="{892579C4-01D6-4F97-9199-74696677A83B}" srcOrd="0" destOrd="0" presId="urn:microsoft.com/office/officeart/2018/2/layout/IconLabelList"/>
    <dgm:cxn modelId="{BF2882E8-F358-4E97-BE58-E3265C3F364F}" type="presParOf" srcId="{5FB67F2F-6123-4534-B502-715CF421ED06}" destId="{F2907263-23EC-467B-934E-263AAE7BF4C2}" srcOrd="1" destOrd="0" presId="urn:microsoft.com/office/officeart/2018/2/layout/IconLabelList"/>
    <dgm:cxn modelId="{0B8AFAB5-472D-4A02-990F-7D445F66B23B}" type="presParOf" srcId="{5FB67F2F-6123-4534-B502-715CF421ED06}" destId="{F08EEB5C-69E1-4DEA-8ECE-6223FD06B555}" srcOrd="2" destOrd="0" presId="urn:microsoft.com/office/officeart/2018/2/layout/IconLabelList"/>
    <dgm:cxn modelId="{71E8FF25-3BBB-4F52-B8F8-9EA3E7C41093}" type="presParOf" srcId="{7CC55EA8-BFA5-4462-BF74-B5DF024A350C}" destId="{6E3FFE46-6599-40B4-BBA5-7CE39EF5AA29}" srcOrd="1" destOrd="0" presId="urn:microsoft.com/office/officeart/2018/2/layout/IconLabelList"/>
    <dgm:cxn modelId="{0B6CF0B3-AA8D-4519-83AF-6F0B49944A02}" type="presParOf" srcId="{7CC55EA8-BFA5-4462-BF74-B5DF024A350C}" destId="{BC5B8CCB-A5E9-4557-B5B2-653B0ED8A191}" srcOrd="2" destOrd="0" presId="urn:microsoft.com/office/officeart/2018/2/layout/IconLabelList"/>
    <dgm:cxn modelId="{74A080BA-F3B7-4521-85C1-410989F0A622}" type="presParOf" srcId="{BC5B8CCB-A5E9-4557-B5B2-653B0ED8A191}" destId="{AA681374-509D-404B-886F-53B64A3945CF}" srcOrd="0" destOrd="0" presId="urn:microsoft.com/office/officeart/2018/2/layout/IconLabelList"/>
    <dgm:cxn modelId="{4AD1083A-6470-4281-9893-0E24EA6D73B1}" type="presParOf" srcId="{BC5B8CCB-A5E9-4557-B5B2-653B0ED8A191}" destId="{A6E54C4A-2A09-4DB0-B3FA-108A2351B0BD}" srcOrd="1" destOrd="0" presId="urn:microsoft.com/office/officeart/2018/2/layout/IconLabelList"/>
    <dgm:cxn modelId="{0F7591F4-C41A-4D58-AF7A-2CD0DE9A9CF9}" type="presParOf" srcId="{BC5B8CCB-A5E9-4557-B5B2-653B0ED8A191}" destId="{F836FFF1-F4C2-4858-B5BC-E633C8AD189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838F1-7356-442C-BB35-B56BE2F5E4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2D41A9-5297-4AEA-8C52-535A0BF0B52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AAV</a:t>
          </a:r>
        </a:p>
      </dgm:t>
    </dgm:pt>
    <dgm:pt modelId="{10699043-DFE7-4384-BDA8-46B5F2AEFF4F}" type="parTrans" cxnId="{72C35C64-3841-476C-AE61-E96106027AF8}">
      <dgm:prSet/>
      <dgm:spPr/>
      <dgm:t>
        <a:bodyPr/>
        <a:lstStyle/>
        <a:p>
          <a:endParaRPr lang="en-US"/>
        </a:p>
      </dgm:t>
    </dgm:pt>
    <dgm:pt modelId="{964299BF-7B80-46C0-8B94-421226EB7D7B}" type="sibTrans" cxnId="{72C35C64-3841-476C-AE61-E96106027AF8}">
      <dgm:prSet/>
      <dgm:spPr/>
      <dgm:t>
        <a:bodyPr/>
        <a:lstStyle/>
        <a:p>
          <a:endParaRPr lang="en-US"/>
        </a:p>
      </dgm:t>
    </dgm:pt>
    <dgm:pt modelId="{6A3F8ABE-7C1F-4523-89AB-A0B8CD2EFB9E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Viral vector </a:t>
          </a:r>
        </a:p>
      </dgm:t>
    </dgm:pt>
    <dgm:pt modelId="{9CDF2A23-E1A4-493C-B5D1-7A658A9FE32C}" type="parTrans" cxnId="{939263A1-647D-4524-8770-150875FFDAE4}">
      <dgm:prSet/>
      <dgm:spPr/>
      <dgm:t>
        <a:bodyPr/>
        <a:lstStyle/>
        <a:p>
          <a:endParaRPr lang="en-US"/>
        </a:p>
      </dgm:t>
    </dgm:pt>
    <dgm:pt modelId="{251BD436-989D-4819-90E6-13E793FCD1C4}" type="sibTrans" cxnId="{939263A1-647D-4524-8770-150875FFDAE4}">
      <dgm:prSet/>
      <dgm:spPr/>
      <dgm:t>
        <a:bodyPr/>
        <a:lstStyle/>
        <a:p>
          <a:endParaRPr lang="en-US"/>
        </a:p>
      </dgm:t>
    </dgm:pt>
    <dgm:pt modelId="{19C0BB75-2DBD-45B3-9D49-FD47D395F31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SB transposon</a:t>
          </a:r>
        </a:p>
      </dgm:t>
    </dgm:pt>
    <dgm:pt modelId="{E8BBCB86-711A-4C1F-B177-04AD4B236BB3}" type="parTrans" cxnId="{41F156B1-64D7-418C-B2AE-A62A0ED8FC80}">
      <dgm:prSet/>
      <dgm:spPr/>
      <dgm:t>
        <a:bodyPr/>
        <a:lstStyle/>
        <a:p>
          <a:endParaRPr lang="en-US"/>
        </a:p>
      </dgm:t>
    </dgm:pt>
    <dgm:pt modelId="{57933F39-9A3F-4476-858B-1331C57BEAB1}" type="sibTrans" cxnId="{41F156B1-64D7-418C-B2AE-A62A0ED8FC80}">
      <dgm:prSet/>
      <dgm:spPr/>
      <dgm:t>
        <a:bodyPr/>
        <a:lstStyle/>
        <a:p>
          <a:endParaRPr lang="en-US"/>
        </a:p>
      </dgm:t>
    </dgm:pt>
    <dgm:pt modelId="{7EEDFF69-6D18-4BF9-A52A-BB7DD627B04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CRSIPR</a:t>
          </a:r>
        </a:p>
      </dgm:t>
    </dgm:pt>
    <dgm:pt modelId="{0296FA23-AD0E-4A65-BC3F-90E905BA27FF}" type="parTrans" cxnId="{662331D5-6723-4331-AD2F-A0872F4DA5F1}">
      <dgm:prSet/>
      <dgm:spPr/>
      <dgm:t>
        <a:bodyPr/>
        <a:lstStyle/>
        <a:p>
          <a:endParaRPr lang="en-US"/>
        </a:p>
      </dgm:t>
    </dgm:pt>
    <dgm:pt modelId="{9C6821B9-3EC4-495A-A22B-089BD574DAD8}" type="sibTrans" cxnId="{662331D5-6723-4331-AD2F-A0872F4DA5F1}">
      <dgm:prSet/>
      <dgm:spPr/>
      <dgm:t>
        <a:bodyPr/>
        <a:lstStyle/>
        <a:p>
          <a:endParaRPr lang="en-US"/>
        </a:p>
      </dgm:t>
    </dgm:pt>
    <dgm:pt modelId="{E61FDE7B-2B88-4728-8F83-A1C1C87967D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Delivery vehicle for SB</a:t>
          </a:r>
        </a:p>
      </dgm:t>
    </dgm:pt>
    <dgm:pt modelId="{B95E6414-0F54-4967-B847-17D0EF61ECC4}" type="parTrans" cxnId="{65E77559-3E7E-4F92-B94D-FCCE1C82E120}">
      <dgm:prSet/>
      <dgm:spPr/>
      <dgm:t>
        <a:bodyPr/>
        <a:lstStyle/>
        <a:p>
          <a:endParaRPr lang="en-US"/>
        </a:p>
      </dgm:t>
    </dgm:pt>
    <dgm:pt modelId="{E1D7B838-581F-4AFA-8E96-1F6E3B4882E0}" type="sibTrans" cxnId="{65E77559-3E7E-4F92-B94D-FCCE1C82E120}">
      <dgm:prSet/>
      <dgm:spPr/>
      <dgm:t>
        <a:bodyPr/>
        <a:lstStyle/>
        <a:p>
          <a:endParaRPr lang="en-US"/>
        </a:p>
      </dgm:t>
    </dgm:pt>
    <dgm:pt modelId="{64ECE25A-8BE7-4621-9F8B-C02739C4A9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“jumping gene”</a:t>
          </a:r>
        </a:p>
      </dgm:t>
    </dgm:pt>
    <dgm:pt modelId="{F9389FC8-4680-4E70-BF76-E4A55C12DBD5}" type="parTrans" cxnId="{A37D8F82-6917-43BD-8048-ABB01F26105A}">
      <dgm:prSet/>
      <dgm:spPr/>
      <dgm:t>
        <a:bodyPr/>
        <a:lstStyle/>
        <a:p>
          <a:endParaRPr lang="en-US"/>
        </a:p>
      </dgm:t>
    </dgm:pt>
    <dgm:pt modelId="{526DF5A4-89F3-4130-AFD4-9C9A366F240F}" type="sibTrans" cxnId="{A37D8F82-6917-43BD-8048-ABB01F26105A}">
      <dgm:prSet/>
      <dgm:spPr/>
      <dgm:t>
        <a:bodyPr/>
        <a:lstStyle/>
        <a:p>
          <a:endParaRPr lang="en-US"/>
        </a:p>
      </dgm:t>
    </dgm:pt>
    <dgm:pt modelId="{A4624D98-0250-4D79-B9E1-EA0B11ED03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Allows stable integration </a:t>
          </a:r>
        </a:p>
      </dgm:t>
    </dgm:pt>
    <dgm:pt modelId="{FEEB04AB-77BF-4B0E-9532-DBEE9D099F3A}" type="parTrans" cxnId="{B041958E-3FB5-459C-8DF5-F99CC4F4E0EB}">
      <dgm:prSet/>
      <dgm:spPr/>
      <dgm:t>
        <a:bodyPr/>
        <a:lstStyle/>
        <a:p>
          <a:endParaRPr lang="en-US"/>
        </a:p>
      </dgm:t>
    </dgm:pt>
    <dgm:pt modelId="{53F2C50C-338A-4EC2-843C-669798360699}" type="sibTrans" cxnId="{B041958E-3FB5-459C-8DF5-F99CC4F4E0EB}">
      <dgm:prSet/>
      <dgm:spPr/>
      <dgm:t>
        <a:bodyPr/>
        <a:lstStyle/>
        <a:p>
          <a:endParaRPr lang="en-US"/>
        </a:p>
      </dgm:t>
    </dgm:pt>
    <dgm:pt modelId="{DFA57F2F-1B99-4A1D-95D9-F1E39FEE79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Selectively modifies DNA </a:t>
          </a:r>
        </a:p>
      </dgm:t>
    </dgm:pt>
    <dgm:pt modelId="{7B8A4B85-0798-4C16-A4D7-2E02AFB282DB}" type="parTrans" cxnId="{2EE0AD78-CDE0-48B6-B757-20BE8E80AEEF}">
      <dgm:prSet/>
      <dgm:spPr/>
      <dgm:t>
        <a:bodyPr/>
        <a:lstStyle/>
        <a:p>
          <a:endParaRPr lang="en-US"/>
        </a:p>
      </dgm:t>
    </dgm:pt>
    <dgm:pt modelId="{A01FC10D-3BA5-4005-BD3F-07ED3D191909}" type="sibTrans" cxnId="{2EE0AD78-CDE0-48B6-B757-20BE8E80AEEF}">
      <dgm:prSet/>
      <dgm:spPr/>
      <dgm:t>
        <a:bodyPr/>
        <a:lstStyle/>
        <a:p>
          <a:endParaRPr lang="en-US"/>
        </a:p>
      </dgm:t>
    </dgm:pt>
    <dgm:pt modelId="{467C4A30-E099-4875-8739-195883C03EDF}" type="pres">
      <dgm:prSet presAssocID="{892838F1-7356-442C-BB35-B56BE2F5E4C7}" presName="root" presStyleCnt="0">
        <dgm:presLayoutVars>
          <dgm:dir/>
          <dgm:resizeHandles val="exact"/>
        </dgm:presLayoutVars>
      </dgm:prSet>
      <dgm:spPr/>
    </dgm:pt>
    <dgm:pt modelId="{1A084721-A56F-4EC4-9B21-0075A4EF11D0}" type="pres">
      <dgm:prSet presAssocID="{072D41A9-5297-4AEA-8C52-535A0BF0B526}" presName="compNode" presStyleCnt="0"/>
      <dgm:spPr/>
    </dgm:pt>
    <dgm:pt modelId="{D09C2727-8564-44B8-B00C-46025CADAED9}" type="pres">
      <dgm:prSet presAssocID="{072D41A9-5297-4AEA-8C52-535A0BF0B526}" presName="bgRect" presStyleLbl="bgShp" presStyleIdx="0" presStyleCnt="3"/>
      <dgm:spPr/>
    </dgm:pt>
    <dgm:pt modelId="{46BF6CF8-934C-4434-A39A-5D496EAD1BB5}" type="pres">
      <dgm:prSet presAssocID="{072D41A9-5297-4AEA-8C52-535A0BF0B52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76840A5D-4DC5-4F5C-A10B-68519651DED4}" type="pres">
      <dgm:prSet presAssocID="{072D41A9-5297-4AEA-8C52-535A0BF0B526}" presName="spaceRect" presStyleCnt="0"/>
      <dgm:spPr/>
    </dgm:pt>
    <dgm:pt modelId="{AEBFA021-E5A2-4358-8C01-2B2E243D04FE}" type="pres">
      <dgm:prSet presAssocID="{072D41A9-5297-4AEA-8C52-535A0BF0B526}" presName="parTx" presStyleLbl="revTx" presStyleIdx="0" presStyleCnt="6">
        <dgm:presLayoutVars>
          <dgm:chMax val="0"/>
          <dgm:chPref val="0"/>
        </dgm:presLayoutVars>
      </dgm:prSet>
      <dgm:spPr/>
    </dgm:pt>
    <dgm:pt modelId="{6CBBB986-E949-42A6-B966-CEC2EB952E22}" type="pres">
      <dgm:prSet presAssocID="{072D41A9-5297-4AEA-8C52-535A0BF0B526}" presName="desTx" presStyleLbl="revTx" presStyleIdx="1" presStyleCnt="6">
        <dgm:presLayoutVars/>
      </dgm:prSet>
      <dgm:spPr/>
    </dgm:pt>
    <dgm:pt modelId="{9FEDB2B6-6EEA-4BE8-A1AB-4DB1C6AD909C}" type="pres">
      <dgm:prSet presAssocID="{964299BF-7B80-46C0-8B94-421226EB7D7B}" presName="sibTrans" presStyleCnt="0"/>
      <dgm:spPr/>
    </dgm:pt>
    <dgm:pt modelId="{D33494E8-B72C-4592-B7E7-3B7A73871B5D}" type="pres">
      <dgm:prSet presAssocID="{19C0BB75-2DBD-45B3-9D49-FD47D395F31D}" presName="compNode" presStyleCnt="0"/>
      <dgm:spPr/>
    </dgm:pt>
    <dgm:pt modelId="{27AD3BA6-F9B4-44F8-BA29-931BEE59F9BE}" type="pres">
      <dgm:prSet presAssocID="{19C0BB75-2DBD-45B3-9D49-FD47D395F31D}" presName="bgRect" presStyleLbl="bgShp" presStyleIdx="1" presStyleCnt="3"/>
      <dgm:spPr/>
    </dgm:pt>
    <dgm:pt modelId="{DA4148AC-F1DF-4840-A9C4-23495CFCBC51}" type="pres">
      <dgm:prSet presAssocID="{19C0BB75-2DBD-45B3-9D49-FD47D395F31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og"/>
        </a:ext>
      </dgm:extLst>
    </dgm:pt>
    <dgm:pt modelId="{9E0F2A1E-70B2-4364-8141-A54B5517843B}" type="pres">
      <dgm:prSet presAssocID="{19C0BB75-2DBD-45B3-9D49-FD47D395F31D}" presName="spaceRect" presStyleCnt="0"/>
      <dgm:spPr/>
    </dgm:pt>
    <dgm:pt modelId="{AA09C42D-3A11-4219-913B-0A22223F2D13}" type="pres">
      <dgm:prSet presAssocID="{19C0BB75-2DBD-45B3-9D49-FD47D395F31D}" presName="parTx" presStyleLbl="revTx" presStyleIdx="2" presStyleCnt="6">
        <dgm:presLayoutVars>
          <dgm:chMax val="0"/>
          <dgm:chPref val="0"/>
        </dgm:presLayoutVars>
      </dgm:prSet>
      <dgm:spPr/>
    </dgm:pt>
    <dgm:pt modelId="{32D69FCD-D997-42DB-94F4-08CD6AFEEACF}" type="pres">
      <dgm:prSet presAssocID="{19C0BB75-2DBD-45B3-9D49-FD47D395F31D}" presName="desTx" presStyleLbl="revTx" presStyleIdx="3" presStyleCnt="6">
        <dgm:presLayoutVars/>
      </dgm:prSet>
      <dgm:spPr/>
    </dgm:pt>
    <dgm:pt modelId="{895B6A95-8FF6-4D13-80CE-36862AC0DDA9}" type="pres">
      <dgm:prSet presAssocID="{57933F39-9A3F-4476-858B-1331C57BEAB1}" presName="sibTrans" presStyleCnt="0"/>
      <dgm:spPr/>
    </dgm:pt>
    <dgm:pt modelId="{91A58C23-56CC-4ED7-983E-DF9DF4AAC8E9}" type="pres">
      <dgm:prSet presAssocID="{7EEDFF69-6D18-4BF9-A52A-BB7DD627B042}" presName="compNode" presStyleCnt="0"/>
      <dgm:spPr/>
    </dgm:pt>
    <dgm:pt modelId="{2A124589-E61A-414B-B915-D1A7C2CDB5E4}" type="pres">
      <dgm:prSet presAssocID="{7EEDFF69-6D18-4BF9-A52A-BB7DD627B042}" presName="bgRect" presStyleLbl="bgShp" presStyleIdx="2" presStyleCnt="3"/>
      <dgm:spPr/>
    </dgm:pt>
    <dgm:pt modelId="{7D04AF95-A66E-43E7-BD99-775423935151}" type="pres">
      <dgm:prSet presAssocID="{7EEDFF69-6D18-4BF9-A52A-BB7DD627B04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2845122-0A47-4CF3-BE3E-983607B92E4A}" type="pres">
      <dgm:prSet presAssocID="{7EEDFF69-6D18-4BF9-A52A-BB7DD627B042}" presName="spaceRect" presStyleCnt="0"/>
      <dgm:spPr/>
    </dgm:pt>
    <dgm:pt modelId="{12388D55-003D-4E8A-8731-EAA464C1DB88}" type="pres">
      <dgm:prSet presAssocID="{7EEDFF69-6D18-4BF9-A52A-BB7DD627B042}" presName="parTx" presStyleLbl="revTx" presStyleIdx="4" presStyleCnt="6">
        <dgm:presLayoutVars>
          <dgm:chMax val="0"/>
          <dgm:chPref val="0"/>
        </dgm:presLayoutVars>
      </dgm:prSet>
      <dgm:spPr/>
    </dgm:pt>
    <dgm:pt modelId="{55E79E52-B4D1-4C7A-9766-85D6AE1BF60F}" type="pres">
      <dgm:prSet presAssocID="{7EEDFF69-6D18-4BF9-A52A-BB7DD627B042}" presName="desTx" presStyleLbl="revTx" presStyleIdx="5" presStyleCnt="6">
        <dgm:presLayoutVars/>
      </dgm:prSet>
      <dgm:spPr/>
    </dgm:pt>
  </dgm:ptLst>
  <dgm:cxnLst>
    <dgm:cxn modelId="{7D050D10-1CCF-45FD-83B6-DBC6F8676ACC}" type="presOf" srcId="{DFA57F2F-1B99-4A1D-95D9-F1E39FEE79DC}" destId="{55E79E52-B4D1-4C7A-9766-85D6AE1BF60F}" srcOrd="0" destOrd="0" presId="urn:microsoft.com/office/officeart/2018/2/layout/IconVerticalSolidList"/>
    <dgm:cxn modelId="{A48BD726-B144-45BE-98E5-9CA9DB842A20}" type="presOf" srcId="{19C0BB75-2DBD-45B3-9D49-FD47D395F31D}" destId="{AA09C42D-3A11-4219-913B-0A22223F2D13}" srcOrd="0" destOrd="0" presId="urn:microsoft.com/office/officeart/2018/2/layout/IconVerticalSolidList"/>
    <dgm:cxn modelId="{72C35C64-3841-476C-AE61-E96106027AF8}" srcId="{892838F1-7356-442C-BB35-B56BE2F5E4C7}" destId="{072D41A9-5297-4AEA-8C52-535A0BF0B526}" srcOrd="0" destOrd="0" parTransId="{10699043-DFE7-4384-BDA8-46B5F2AEFF4F}" sibTransId="{964299BF-7B80-46C0-8B94-421226EB7D7B}"/>
    <dgm:cxn modelId="{FF77226E-ABC7-4F33-88D1-24DF12ABE0AC}" type="presOf" srcId="{892838F1-7356-442C-BB35-B56BE2F5E4C7}" destId="{467C4A30-E099-4875-8739-195883C03EDF}" srcOrd="0" destOrd="0" presId="urn:microsoft.com/office/officeart/2018/2/layout/IconVerticalSolidList"/>
    <dgm:cxn modelId="{BDB43D57-302C-47DE-809E-BA178C39C33B}" type="presOf" srcId="{072D41A9-5297-4AEA-8C52-535A0BF0B526}" destId="{AEBFA021-E5A2-4358-8C01-2B2E243D04FE}" srcOrd="0" destOrd="0" presId="urn:microsoft.com/office/officeart/2018/2/layout/IconVerticalSolidList"/>
    <dgm:cxn modelId="{2EE0AD78-CDE0-48B6-B757-20BE8E80AEEF}" srcId="{7EEDFF69-6D18-4BF9-A52A-BB7DD627B042}" destId="{DFA57F2F-1B99-4A1D-95D9-F1E39FEE79DC}" srcOrd="0" destOrd="0" parTransId="{7B8A4B85-0798-4C16-A4D7-2E02AFB282DB}" sibTransId="{A01FC10D-3BA5-4005-BD3F-07ED3D191909}"/>
    <dgm:cxn modelId="{65E77559-3E7E-4F92-B94D-FCCE1C82E120}" srcId="{072D41A9-5297-4AEA-8C52-535A0BF0B526}" destId="{E61FDE7B-2B88-4728-8F83-A1C1C87967D9}" srcOrd="1" destOrd="0" parTransId="{B95E6414-0F54-4967-B847-17D0EF61ECC4}" sibTransId="{E1D7B838-581F-4AFA-8E96-1F6E3B4882E0}"/>
    <dgm:cxn modelId="{30EE665A-A2C2-4A0A-950F-30B00CAD7721}" type="presOf" srcId="{7EEDFF69-6D18-4BF9-A52A-BB7DD627B042}" destId="{12388D55-003D-4E8A-8731-EAA464C1DB88}" srcOrd="0" destOrd="0" presId="urn:microsoft.com/office/officeart/2018/2/layout/IconVerticalSolidList"/>
    <dgm:cxn modelId="{9AF5A07E-65B9-4E28-9AE0-E4ECFD786362}" type="presOf" srcId="{64ECE25A-8BE7-4621-9F8B-C02739C4A91A}" destId="{32D69FCD-D997-42DB-94F4-08CD6AFEEACF}" srcOrd="0" destOrd="0" presId="urn:microsoft.com/office/officeart/2018/2/layout/IconVerticalSolidList"/>
    <dgm:cxn modelId="{A37D8F82-6917-43BD-8048-ABB01F26105A}" srcId="{19C0BB75-2DBD-45B3-9D49-FD47D395F31D}" destId="{64ECE25A-8BE7-4621-9F8B-C02739C4A91A}" srcOrd="0" destOrd="0" parTransId="{F9389FC8-4680-4E70-BF76-E4A55C12DBD5}" sibTransId="{526DF5A4-89F3-4130-AFD4-9C9A366F240F}"/>
    <dgm:cxn modelId="{10A33A84-6B42-4CB1-B73B-3AABA67D597F}" type="presOf" srcId="{A4624D98-0250-4D79-B9E1-EA0B11ED031F}" destId="{32D69FCD-D997-42DB-94F4-08CD6AFEEACF}" srcOrd="0" destOrd="1" presId="urn:microsoft.com/office/officeart/2018/2/layout/IconVerticalSolidList"/>
    <dgm:cxn modelId="{B041958E-3FB5-459C-8DF5-F99CC4F4E0EB}" srcId="{19C0BB75-2DBD-45B3-9D49-FD47D395F31D}" destId="{A4624D98-0250-4D79-B9E1-EA0B11ED031F}" srcOrd="1" destOrd="0" parTransId="{FEEB04AB-77BF-4B0E-9532-DBEE9D099F3A}" sibTransId="{53F2C50C-338A-4EC2-843C-669798360699}"/>
    <dgm:cxn modelId="{939263A1-647D-4524-8770-150875FFDAE4}" srcId="{072D41A9-5297-4AEA-8C52-535A0BF0B526}" destId="{6A3F8ABE-7C1F-4523-89AB-A0B8CD2EFB9E}" srcOrd="0" destOrd="0" parTransId="{9CDF2A23-E1A4-493C-B5D1-7A658A9FE32C}" sibTransId="{251BD436-989D-4819-90E6-13E793FCD1C4}"/>
    <dgm:cxn modelId="{767E1AAD-5C00-4829-99C2-015645903C85}" type="presOf" srcId="{6A3F8ABE-7C1F-4523-89AB-A0B8CD2EFB9E}" destId="{6CBBB986-E949-42A6-B966-CEC2EB952E22}" srcOrd="0" destOrd="0" presId="urn:microsoft.com/office/officeart/2018/2/layout/IconVerticalSolidList"/>
    <dgm:cxn modelId="{41F156B1-64D7-418C-B2AE-A62A0ED8FC80}" srcId="{892838F1-7356-442C-BB35-B56BE2F5E4C7}" destId="{19C0BB75-2DBD-45B3-9D49-FD47D395F31D}" srcOrd="1" destOrd="0" parTransId="{E8BBCB86-711A-4C1F-B177-04AD4B236BB3}" sibTransId="{57933F39-9A3F-4476-858B-1331C57BEAB1}"/>
    <dgm:cxn modelId="{A2FE06BA-F1F4-49C7-B00C-CBCDEF1A82BC}" type="presOf" srcId="{E61FDE7B-2B88-4728-8F83-A1C1C87967D9}" destId="{6CBBB986-E949-42A6-B966-CEC2EB952E22}" srcOrd="0" destOrd="1" presId="urn:microsoft.com/office/officeart/2018/2/layout/IconVerticalSolidList"/>
    <dgm:cxn modelId="{662331D5-6723-4331-AD2F-A0872F4DA5F1}" srcId="{892838F1-7356-442C-BB35-B56BE2F5E4C7}" destId="{7EEDFF69-6D18-4BF9-A52A-BB7DD627B042}" srcOrd="2" destOrd="0" parTransId="{0296FA23-AD0E-4A65-BC3F-90E905BA27FF}" sibTransId="{9C6821B9-3EC4-495A-A22B-089BD574DAD8}"/>
    <dgm:cxn modelId="{3D2CC46D-E999-4415-A264-A2809E8D5AB0}" type="presParOf" srcId="{467C4A30-E099-4875-8739-195883C03EDF}" destId="{1A084721-A56F-4EC4-9B21-0075A4EF11D0}" srcOrd="0" destOrd="0" presId="urn:microsoft.com/office/officeart/2018/2/layout/IconVerticalSolidList"/>
    <dgm:cxn modelId="{783773E8-57BA-446E-9D70-8A3C7B68F3B9}" type="presParOf" srcId="{1A084721-A56F-4EC4-9B21-0075A4EF11D0}" destId="{D09C2727-8564-44B8-B00C-46025CADAED9}" srcOrd="0" destOrd="0" presId="urn:microsoft.com/office/officeart/2018/2/layout/IconVerticalSolidList"/>
    <dgm:cxn modelId="{A47B0F61-7A26-418C-A9C2-EA9F973C47D1}" type="presParOf" srcId="{1A084721-A56F-4EC4-9B21-0075A4EF11D0}" destId="{46BF6CF8-934C-4434-A39A-5D496EAD1BB5}" srcOrd="1" destOrd="0" presId="urn:microsoft.com/office/officeart/2018/2/layout/IconVerticalSolidList"/>
    <dgm:cxn modelId="{D81F0F0D-14AA-408A-9474-2EB34B8CB46F}" type="presParOf" srcId="{1A084721-A56F-4EC4-9B21-0075A4EF11D0}" destId="{76840A5D-4DC5-4F5C-A10B-68519651DED4}" srcOrd="2" destOrd="0" presId="urn:microsoft.com/office/officeart/2018/2/layout/IconVerticalSolidList"/>
    <dgm:cxn modelId="{69B6B373-D7C5-416E-BE4D-ABA067242624}" type="presParOf" srcId="{1A084721-A56F-4EC4-9B21-0075A4EF11D0}" destId="{AEBFA021-E5A2-4358-8C01-2B2E243D04FE}" srcOrd="3" destOrd="0" presId="urn:microsoft.com/office/officeart/2018/2/layout/IconVerticalSolidList"/>
    <dgm:cxn modelId="{7B45FD8F-ACCC-42F3-89DC-A2B23267AD34}" type="presParOf" srcId="{1A084721-A56F-4EC4-9B21-0075A4EF11D0}" destId="{6CBBB986-E949-42A6-B966-CEC2EB952E22}" srcOrd="4" destOrd="0" presId="urn:microsoft.com/office/officeart/2018/2/layout/IconVerticalSolidList"/>
    <dgm:cxn modelId="{3E7378BA-F9F3-4FEF-B6B7-779EFB9548FC}" type="presParOf" srcId="{467C4A30-E099-4875-8739-195883C03EDF}" destId="{9FEDB2B6-6EEA-4BE8-A1AB-4DB1C6AD909C}" srcOrd="1" destOrd="0" presId="urn:microsoft.com/office/officeart/2018/2/layout/IconVerticalSolidList"/>
    <dgm:cxn modelId="{405AC09C-8039-4282-B325-1D1FFDE1FE1A}" type="presParOf" srcId="{467C4A30-E099-4875-8739-195883C03EDF}" destId="{D33494E8-B72C-4592-B7E7-3B7A73871B5D}" srcOrd="2" destOrd="0" presId="urn:microsoft.com/office/officeart/2018/2/layout/IconVerticalSolidList"/>
    <dgm:cxn modelId="{135B13FC-2A3F-4A5C-8708-E77A0695919B}" type="presParOf" srcId="{D33494E8-B72C-4592-B7E7-3B7A73871B5D}" destId="{27AD3BA6-F9B4-44F8-BA29-931BEE59F9BE}" srcOrd="0" destOrd="0" presId="urn:microsoft.com/office/officeart/2018/2/layout/IconVerticalSolidList"/>
    <dgm:cxn modelId="{0BA3A117-56C6-4CA4-B74F-C77D0B82697E}" type="presParOf" srcId="{D33494E8-B72C-4592-B7E7-3B7A73871B5D}" destId="{DA4148AC-F1DF-4840-A9C4-23495CFCBC51}" srcOrd="1" destOrd="0" presId="urn:microsoft.com/office/officeart/2018/2/layout/IconVerticalSolidList"/>
    <dgm:cxn modelId="{491183ED-EF89-499E-BD69-097A2A90AC70}" type="presParOf" srcId="{D33494E8-B72C-4592-B7E7-3B7A73871B5D}" destId="{9E0F2A1E-70B2-4364-8141-A54B5517843B}" srcOrd="2" destOrd="0" presId="urn:microsoft.com/office/officeart/2018/2/layout/IconVerticalSolidList"/>
    <dgm:cxn modelId="{B64FDD6E-CEB6-471C-BCD3-0E523DC7546F}" type="presParOf" srcId="{D33494E8-B72C-4592-B7E7-3B7A73871B5D}" destId="{AA09C42D-3A11-4219-913B-0A22223F2D13}" srcOrd="3" destOrd="0" presId="urn:microsoft.com/office/officeart/2018/2/layout/IconVerticalSolidList"/>
    <dgm:cxn modelId="{7A4B429C-243D-4831-BE41-1510488B6202}" type="presParOf" srcId="{D33494E8-B72C-4592-B7E7-3B7A73871B5D}" destId="{32D69FCD-D997-42DB-94F4-08CD6AFEEACF}" srcOrd="4" destOrd="0" presId="urn:microsoft.com/office/officeart/2018/2/layout/IconVerticalSolidList"/>
    <dgm:cxn modelId="{2B63D518-9246-4065-A365-DFB074A3782A}" type="presParOf" srcId="{467C4A30-E099-4875-8739-195883C03EDF}" destId="{895B6A95-8FF6-4D13-80CE-36862AC0DDA9}" srcOrd="3" destOrd="0" presId="urn:microsoft.com/office/officeart/2018/2/layout/IconVerticalSolidList"/>
    <dgm:cxn modelId="{30646A45-2DC3-4F6D-A579-C9207FE73C35}" type="presParOf" srcId="{467C4A30-E099-4875-8739-195883C03EDF}" destId="{91A58C23-56CC-4ED7-983E-DF9DF4AAC8E9}" srcOrd="4" destOrd="0" presId="urn:microsoft.com/office/officeart/2018/2/layout/IconVerticalSolidList"/>
    <dgm:cxn modelId="{EFDBD50F-7C4A-495D-BE4B-8342B03B8F4C}" type="presParOf" srcId="{91A58C23-56CC-4ED7-983E-DF9DF4AAC8E9}" destId="{2A124589-E61A-414B-B915-D1A7C2CDB5E4}" srcOrd="0" destOrd="0" presId="urn:microsoft.com/office/officeart/2018/2/layout/IconVerticalSolidList"/>
    <dgm:cxn modelId="{01C8AAD1-96F4-4011-BA49-FF48EC230510}" type="presParOf" srcId="{91A58C23-56CC-4ED7-983E-DF9DF4AAC8E9}" destId="{7D04AF95-A66E-43E7-BD99-775423935151}" srcOrd="1" destOrd="0" presId="urn:microsoft.com/office/officeart/2018/2/layout/IconVerticalSolidList"/>
    <dgm:cxn modelId="{7D675FBE-115F-4413-AE41-CD91782A870C}" type="presParOf" srcId="{91A58C23-56CC-4ED7-983E-DF9DF4AAC8E9}" destId="{F2845122-0A47-4CF3-BE3E-983607B92E4A}" srcOrd="2" destOrd="0" presId="urn:microsoft.com/office/officeart/2018/2/layout/IconVerticalSolidList"/>
    <dgm:cxn modelId="{F540452B-021B-4581-8154-D1266CFCA96D}" type="presParOf" srcId="{91A58C23-56CC-4ED7-983E-DF9DF4AAC8E9}" destId="{12388D55-003D-4E8A-8731-EAA464C1DB88}" srcOrd="3" destOrd="0" presId="urn:microsoft.com/office/officeart/2018/2/layout/IconVerticalSolidList"/>
    <dgm:cxn modelId="{257E1833-9778-4F28-BCC4-D317AE754A70}" type="presParOf" srcId="{91A58C23-56CC-4ED7-983E-DF9DF4AAC8E9}" destId="{55E79E52-B4D1-4C7A-9766-85D6AE1BF60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063BD7-457F-40B2-BCC9-F4144949C4A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04C35D-F0F1-476E-B14F-B328B410C4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NK cells were isolated from both spleens and tumors of mice</a:t>
          </a:r>
        </a:p>
      </dgm:t>
    </dgm:pt>
    <dgm:pt modelId="{2635CC75-5F94-48A6-9AD5-45217A62003E}" type="parTrans" cxnId="{23C298A6-0353-4728-9C23-2D70806450C9}">
      <dgm:prSet/>
      <dgm:spPr/>
      <dgm:t>
        <a:bodyPr/>
        <a:lstStyle/>
        <a:p>
          <a:endParaRPr lang="en-US"/>
        </a:p>
      </dgm:t>
    </dgm:pt>
    <dgm:pt modelId="{68F831F3-CD7F-4D4F-80D4-975431171A47}" type="sibTrans" cxnId="{23C298A6-0353-4728-9C23-2D70806450C9}">
      <dgm:prSet/>
      <dgm:spPr/>
      <dgm:t>
        <a:bodyPr/>
        <a:lstStyle/>
        <a:p>
          <a:endParaRPr lang="en-US"/>
        </a:p>
      </dgm:t>
    </dgm:pt>
    <dgm:pt modelId="{033F7EEC-76B1-47AC-B72E-4718DB78EB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red blood cell lysis &amp; fluorescence-activated cell sorting (FACS)</a:t>
          </a:r>
          <a:endParaRPr lang="en-US" dirty="0"/>
        </a:p>
      </dgm:t>
    </dgm:pt>
    <dgm:pt modelId="{97826D46-FE28-488C-A7D8-5E247453AA3B}" type="parTrans" cxnId="{B4E3588D-E478-4071-8E36-B380DDE62BD2}">
      <dgm:prSet/>
      <dgm:spPr/>
      <dgm:t>
        <a:bodyPr/>
        <a:lstStyle/>
        <a:p>
          <a:endParaRPr lang="en-US"/>
        </a:p>
      </dgm:t>
    </dgm:pt>
    <dgm:pt modelId="{4A2D7AC3-5CC9-46FE-9BE3-0CBD23BB615A}" type="sibTrans" cxnId="{B4E3588D-E478-4071-8E36-B380DDE62BD2}">
      <dgm:prSet/>
      <dgm:spPr/>
      <dgm:t>
        <a:bodyPr/>
        <a:lstStyle/>
        <a:p>
          <a:endParaRPr lang="en-US"/>
        </a:p>
      </dgm:t>
    </dgm:pt>
    <dgm:pt modelId="{870E6F9D-3DF3-4CB6-BBEF-A409F6E4C8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Used 10x Genomics protocol</a:t>
          </a:r>
        </a:p>
      </dgm:t>
    </dgm:pt>
    <dgm:pt modelId="{E933C3E5-8A29-49FD-A18E-182B974F8D01}" type="parTrans" cxnId="{AE7BE368-C7BA-46B7-82A2-1592C2C4F283}">
      <dgm:prSet/>
      <dgm:spPr/>
      <dgm:t>
        <a:bodyPr/>
        <a:lstStyle/>
        <a:p>
          <a:endParaRPr lang="en-US"/>
        </a:p>
      </dgm:t>
    </dgm:pt>
    <dgm:pt modelId="{88DA02E4-B2E6-4C5E-BFC7-05F9B7CC4829}" type="sibTrans" cxnId="{AE7BE368-C7BA-46B7-82A2-1592C2C4F283}">
      <dgm:prSet/>
      <dgm:spPr/>
      <dgm:t>
        <a:bodyPr/>
        <a:lstStyle/>
        <a:p>
          <a:endParaRPr lang="en-US"/>
        </a:p>
      </dgm:t>
    </dgm:pt>
    <dgm:pt modelId="{CDE42303-D8C2-429C-87D5-006E68BF99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Gene expression libraries sequenced on a Novaseq 4000 (Illumina)</a:t>
          </a:r>
        </a:p>
      </dgm:t>
    </dgm:pt>
    <dgm:pt modelId="{09F0FCA7-901F-47F6-A5E2-AF2AD46BA06E}" type="parTrans" cxnId="{CFE70134-2AEC-43BD-B8D8-25F0AE2FB8AD}">
      <dgm:prSet/>
      <dgm:spPr/>
      <dgm:t>
        <a:bodyPr/>
        <a:lstStyle/>
        <a:p>
          <a:endParaRPr lang="en-US"/>
        </a:p>
      </dgm:t>
    </dgm:pt>
    <dgm:pt modelId="{98B1F435-9A77-4FBF-9DAD-D180BB92DB70}" type="sibTrans" cxnId="{CFE70134-2AEC-43BD-B8D8-25F0AE2FB8AD}">
      <dgm:prSet/>
      <dgm:spPr/>
      <dgm:t>
        <a:bodyPr/>
        <a:lstStyle/>
        <a:p>
          <a:endParaRPr lang="en-US"/>
        </a:p>
      </dgm:t>
    </dgm:pt>
    <dgm:pt modelId="{9C3AC274-3405-41AD-BFDF-88DCB8C28F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amplify cDNA </a:t>
          </a:r>
        </a:p>
      </dgm:t>
    </dgm:pt>
    <dgm:pt modelId="{DD02D75D-CB21-4004-92C1-6F57C31286D2}" type="parTrans" cxnId="{83BC39AF-4106-4867-8839-E2DD5E18FB68}">
      <dgm:prSet/>
      <dgm:spPr/>
      <dgm:t>
        <a:bodyPr/>
        <a:lstStyle/>
        <a:p>
          <a:endParaRPr lang="en-US"/>
        </a:p>
      </dgm:t>
    </dgm:pt>
    <dgm:pt modelId="{41C59611-2F97-4E2F-A95C-2E9C7EC0CBE6}" type="sibTrans" cxnId="{83BC39AF-4106-4867-8839-E2DD5E18FB68}">
      <dgm:prSet/>
      <dgm:spPr/>
      <dgm:t>
        <a:bodyPr/>
        <a:lstStyle/>
        <a:p>
          <a:endParaRPr lang="en-US"/>
        </a:p>
      </dgm:t>
    </dgm:pt>
    <dgm:pt modelId="{28BAC716-3A71-4330-B4E4-0CA105F8EE4A}" type="pres">
      <dgm:prSet presAssocID="{69063BD7-457F-40B2-BCC9-F4144949C4AC}" presName="outerComposite" presStyleCnt="0">
        <dgm:presLayoutVars>
          <dgm:chMax val="5"/>
          <dgm:dir/>
          <dgm:resizeHandles val="exact"/>
        </dgm:presLayoutVars>
      </dgm:prSet>
      <dgm:spPr/>
    </dgm:pt>
    <dgm:pt modelId="{C12C0C53-3C3E-4343-9048-4ED73A77595A}" type="pres">
      <dgm:prSet presAssocID="{69063BD7-457F-40B2-BCC9-F4144949C4AC}" presName="dummyMaxCanvas" presStyleCnt="0">
        <dgm:presLayoutVars/>
      </dgm:prSet>
      <dgm:spPr/>
    </dgm:pt>
    <dgm:pt modelId="{8C40499B-C138-44F3-9CFB-A51233A43AB0}" type="pres">
      <dgm:prSet presAssocID="{69063BD7-457F-40B2-BCC9-F4144949C4AC}" presName="ThreeNodes_1" presStyleLbl="node1" presStyleIdx="0" presStyleCnt="3">
        <dgm:presLayoutVars>
          <dgm:bulletEnabled val="1"/>
        </dgm:presLayoutVars>
      </dgm:prSet>
      <dgm:spPr/>
    </dgm:pt>
    <dgm:pt modelId="{920566D4-0553-44B0-925A-7B128DA6288A}" type="pres">
      <dgm:prSet presAssocID="{69063BD7-457F-40B2-BCC9-F4144949C4AC}" presName="ThreeNodes_2" presStyleLbl="node1" presStyleIdx="1" presStyleCnt="3">
        <dgm:presLayoutVars>
          <dgm:bulletEnabled val="1"/>
        </dgm:presLayoutVars>
      </dgm:prSet>
      <dgm:spPr/>
    </dgm:pt>
    <dgm:pt modelId="{6840CB80-0A81-40F1-A5EB-B91EC0E3D615}" type="pres">
      <dgm:prSet presAssocID="{69063BD7-457F-40B2-BCC9-F4144949C4AC}" presName="ThreeNodes_3" presStyleLbl="node1" presStyleIdx="2" presStyleCnt="3">
        <dgm:presLayoutVars>
          <dgm:bulletEnabled val="1"/>
        </dgm:presLayoutVars>
      </dgm:prSet>
      <dgm:spPr/>
    </dgm:pt>
    <dgm:pt modelId="{12B28CCF-20D0-4B4F-A83D-3BB1B5C10DF9}" type="pres">
      <dgm:prSet presAssocID="{69063BD7-457F-40B2-BCC9-F4144949C4AC}" presName="ThreeConn_1-2" presStyleLbl="fgAccFollowNode1" presStyleIdx="0" presStyleCnt="2">
        <dgm:presLayoutVars>
          <dgm:bulletEnabled val="1"/>
        </dgm:presLayoutVars>
      </dgm:prSet>
      <dgm:spPr/>
    </dgm:pt>
    <dgm:pt modelId="{E6C6F152-3B18-48F7-87AA-9B0F413F65D1}" type="pres">
      <dgm:prSet presAssocID="{69063BD7-457F-40B2-BCC9-F4144949C4AC}" presName="ThreeConn_2-3" presStyleLbl="fgAccFollowNode1" presStyleIdx="1" presStyleCnt="2">
        <dgm:presLayoutVars>
          <dgm:bulletEnabled val="1"/>
        </dgm:presLayoutVars>
      </dgm:prSet>
      <dgm:spPr/>
    </dgm:pt>
    <dgm:pt modelId="{7E95C276-2101-4D8A-A150-4D13315EB6C3}" type="pres">
      <dgm:prSet presAssocID="{69063BD7-457F-40B2-BCC9-F4144949C4AC}" presName="ThreeNodes_1_text" presStyleLbl="node1" presStyleIdx="2" presStyleCnt="3">
        <dgm:presLayoutVars>
          <dgm:bulletEnabled val="1"/>
        </dgm:presLayoutVars>
      </dgm:prSet>
      <dgm:spPr/>
    </dgm:pt>
    <dgm:pt modelId="{81B1F423-18E5-43A0-BEB4-B0D9D98ECDD5}" type="pres">
      <dgm:prSet presAssocID="{69063BD7-457F-40B2-BCC9-F4144949C4AC}" presName="ThreeNodes_2_text" presStyleLbl="node1" presStyleIdx="2" presStyleCnt="3">
        <dgm:presLayoutVars>
          <dgm:bulletEnabled val="1"/>
        </dgm:presLayoutVars>
      </dgm:prSet>
      <dgm:spPr/>
    </dgm:pt>
    <dgm:pt modelId="{65D5B793-251F-4073-AF93-6B6A886E159F}" type="pres">
      <dgm:prSet presAssocID="{69063BD7-457F-40B2-BCC9-F4144949C4A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414B402-5CE5-440A-98B0-68AB7B113D32}" type="presOf" srcId="{CDE42303-D8C2-429C-87D5-006E68BF99AB}" destId="{65D5B793-251F-4073-AF93-6B6A886E159F}" srcOrd="1" destOrd="0" presId="urn:microsoft.com/office/officeart/2005/8/layout/vProcess5"/>
    <dgm:cxn modelId="{CFE70134-2AEC-43BD-B8D8-25F0AE2FB8AD}" srcId="{69063BD7-457F-40B2-BCC9-F4144949C4AC}" destId="{CDE42303-D8C2-429C-87D5-006E68BF99AB}" srcOrd="2" destOrd="0" parTransId="{09F0FCA7-901F-47F6-A5E2-AF2AD46BA06E}" sibTransId="{98B1F435-9A77-4FBF-9DAD-D180BB92DB70}"/>
    <dgm:cxn modelId="{E32DD739-2236-42EB-86C7-7CF90BF7949C}" type="presOf" srcId="{88DA02E4-B2E6-4C5E-BFC7-05F9B7CC4829}" destId="{E6C6F152-3B18-48F7-87AA-9B0F413F65D1}" srcOrd="0" destOrd="0" presId="urn:microsoft.com/office/officeart/2005/8/layout/vProcess5"/>
    <dgm:cxn modelId="{CCDBDF44-91BC-4C59-9BA7-64A6D0390436}" type="presOf" srcId="{033F7EEC-76B1-47AC-B72E-4718DB78EB1E}" destId="{7E95C276-2101-4D8A-A150-4D13315EB6C3}" srcOrd="1" destOrd="1" presId="urn:microsoft.com/office/officeart/2005/8/layout/vProcess5"/>
    <dgm:cxn modelId="{AE7BE368-C7BA-46B7-82A2-1592C2C4F283}" srcId="{69063BD7-457F-40B2-BCC9-F4144949C4AC}" destId="{870E6F9D-3DF3-4CB6-BBEF-A409F6E4C8CE}" srcOrd="1" destOrd="0" parTransId="{E933C3E5-8A29-49FD-A18E-182B974F8D01}" sibTransId="{88DA02E4-B2E6-4C5E-BFC7-05F9B7CC4829}"/>
    <dgm:cxn modelId="{13F16654-0DCC-4C5D-9C14-56AE82990BE8}" type="presOf" srcId="{69063BD7-457F-40B2-BCC9-F4144949C4AC}" destId="{28BAC716-3A71-4330-B4E4-0CA105F8EE4A}" srcOrd="0" destOrd="0" presId="urn:microsoft.com/office/officeart/2005/8/layout/vProcess5"/>
    <dgm:cxn modelId="{F8785977-07F2-4EAB-911D-A1CB055603F8}" type="presOf" srcId="{870E6F9D-3DF3-4CB6-BBEF-A409F6E4C8CE}" destId="{81B1F423-18E5-43A0-BEB4-B0D9D98ECDD5}" srcOrd="1" destOrd="0" presId="urn:microsoft.com/office/officeart/2005/8/layout/vProcess5"/>
    <dgm:cxn modelId="{B4E3588D-E478-4071-8E36-B380DDE62BD2}" srcId="{2704C35D-F0F1-476E-B14F-B328B410C41E}" destId="{033F7EEC-76B1-47AC-B72E-4718DB78EB1E}" srcOrd="0" destOrd="0" parTransId="{97826D46-FE28-488C-A7D8-5E247453AA3B}" sibTransId="{4A2D7AC3-5CC9-46FE-9BE3-0CBD23BB615A}"/>
    <dgm:cxn modelId="{23C298A6-0353-4728-9C23-2D70806450C9}" srcId="{69063BD7-457F-40B2-BCC9-F4144949C4AC}" destId="{2704C35D-F0F1-476E-B14F-B328B410C41E}" srcOrd="0" destOrd="0" parTransId="{2635CC75-5F94-48A6-9AD5-45217A62003E}" sibTransId="{68F831F3-CD7F-4D4F-80D4-975431171A47}"/>
    <dgm:cxn modelId="{83BC39AF-4106-4867-8839-E2DD5E18FB68}" srcId="{870E6F9D-3DF3-4CB6-BBEF-A409F6E4C8CE}" destId="{9C3AC274-3405-41AD-BFDF-88DCB8C28F5A}" srcOrd="0" destOrd="0" parTransId="{DD02D75D-CB21-4004-92C1-6F57C31286D2}" sibTransId="{41C59611-2F97-4E2F-A95C-2E9C7EC0CBE6}"/>
    <dgm:cxn modelId="{2513B8B9-A5F0-488F-A39F-8E43D9DB11B2}" type="presOf" srcId="{68F831F3-CD7F-4D4F-80D4-975431171A47}" destId="{12B28CCF-20D0-4B4F-A83D-3BB1B5C10DF9}" srcOrd="0" destOrd="0" presId="urn:microsoft.com/office/officeart/2005/8/layout/vProcess5"/>
    <dgm:cxn modelId="{C8436EBA-5D15-42FF-B96F-4C5BD9DE7296}" type="presOf" srcId="{033F7EEC-76B1-47AC-B72E-4718DB78EB1E}" destId="{8C40499B-C138-44F3-9CFB-A51233A43AB0}" srcOrd="0" destOrd="1" presId="urn:microsoft.com/office/officeart/2005/8/layout/vProcess5"/>
    <dgm:cxn modelId="{8B49ADC5-7AE0-4489-8735-1BE6A04C6578}" type="presOf" srcId="{9C3AC274-3405-41AD-BFDF-88DCB8C28F5A}" destId="{920566D4-0553-44B0-925A-7B128DA6288A}" srcOrd="0" destOrd="1" presId="urn:microsoft.com/office/officeart/2005/8/layout/vProcess5"/>
    <dgm:cxn modelId="{B23072CA-3149-49DF-BAA7-C8FEBFA5D5A3}" type="presOf" srcId="{2704C35D-F0F1-476E-B14F-B328B410C41E}" destId="{8C40499B-C138-44F3-9CFB-A51233A43AB0}" srcOrd="0" destOrd="0" presId="urn:microsoft.com/office/officeart/2005/8/layout/vProcess5"/>
    <dgm:cxn modelId="{3935DFD5-9BBD-4CE8-ABFB-8E68D1878997}" type="presOf" srcId="{9C3AC274-3405-41AD-BFDF-88DCB8C28F5A}" destId="{81B1F423-18E5-43A0-BEB4-B0D9D98ECDD5}" srcOrd="1" destOrd="1" presId="urn:microsoft.com/office/officeart/2005/8/layout/vProcess5"/>
    <dgm:cxn modelId="{4D6561DF-76CC-4C3E-BA58-D5365F30D045}" type="presOf" srcId="{CDE42303-D8C2-429C-87D5-006E68BF99AB}" destId="{6840CB80-0A81-40F1-A5EB-B91EC0E3D615}" srcOrd="0" destOrd="0" presId="urn:microsoft.com/office/officeart/2005/8/layout/vProcess5"/>
    <dgm:cxn modelId="{5E464CDF-DB7D-43AB-AA7B-9F26ABEF94BE}" type="presOf" srcId="{870E6F9D-3DF3-4CB6-BBEF-A409F6E4C8CE}" destId="{920566D4-0553-44B0-925A-7B128DA6288A}" srcOrd="0" destOrd="0" presId="urn:microsoft.com/office/officeart/2005/8/layout/vProcess5"/>
    <dgm:cxn modelId="{638E48E6-20FD-49AC-83DE-99AE8AE612C7}" type="presOf" srcId="{2704C35D-F0F1-476E-B14F-B328B410C41E}" destId="{7E95C276-2101-4D8A-A150-4D13315EB6C3}" srcOrd="1" destOrd="0" presId="urn:microsoft.com/office/officeart/2005/8/layout/vProcess5"/>
    <dgm:cxn modelId="{8BCB3B36-6816-4354-B61E-9321B6C0D239}" type="presParOf" srcId="{28BAC716-3A71-4330-B4E4-0CA105F8EE4A}" destId="{C12C0C53-3C3E-4343-9048-4ED73A77595A}" srcOrd="0" destOrd="0" presId="urn:microsoft.com/office/officeart/2005/8/layout/vProcess5"/>
    <dgm:cxn modelId="{EBA4C655-6B39-46A1-9655-EBF58B391534}" type="presParOf" srcId="{28BAC716-3A71-4330-B4E4-0CA105F8EE4A}" destId="{8C40499B-C138-44F3-9CFB-A51233A43AB0}" srcOrd="1" destOrd="0" presId="urn:microsoft.com/office/officeart/2005/8/layout/vProcess5"/>
    <dgm:cxn modelId="{84182CE8-9503-4090-B5E5-7406A9FEF839}" type="presParOf" srcId="{28BAC716-3A71-4330-B4E4-0CA105F8EE4A}" destId="{920566D4-0553-44B0-925A-7B128DA6288A}" srcOrd="2" destOrd="0" presId="urn:microsoft.com/office/officeart/2005/8/layout/vProcess5"/>
    <dgm:cxn modelId="{6C02F14C-6C2D-44A4-8011-30D900E9497A}" type="presParOf" srcId="{28BAC716-3A71-4330-B4E4-0CA105F8EE4A}" destId="{6840CB80-0A81-40F1-A5EB-B91EC0E3D615}" srcOrd="3" destOrd="0" presId="urn:microsoft.com/office/officeart/2005/8/layout/vProcess5"/>
    <dgm:cxn modelId="{B0C283CA-C8C0-48D0-ACDB-9C2052A39AA4}" type="presParOf" srcId="{28BAC716-3A71-4330-B4E4-0CA105F8EE4A}" destId="{12B28CCF-20D0-4B4F-A83D-3BB1B5C10DF9}" srcOrd="4" destOrd="0" presId="urn:microsoft.com/office/officeart/2005/8/layout/vProcess5"/>
    <dgm:cxn modelId="{852BED0F-3BCD-46EF-A835-058D8AE09F12}" type="presParOf" srcId="{28BAC716-3A71-4330-B4E4-0CA105F8EE4A}" destId="{E6C6F152-3B18-48F7-87AA-9B0F413F65D1}" srcOrd="5" destOrd="0" presId="urn:microsoft.com/office/officeart/2005/8/layout/vProcess5"/>
    <dgm:cxn modelId="{ADF81C27-C359-41DE-90AB-C50700FA0224}" type="presParOf" srcId="{28BAC716-3A71-4330-B4E4-0CA105F8EE4A}" destId="{7E95C276-2101-4D8A-A150-4D13315EB6C3}" srcOrd="6" destOrd="0" presId="urn:microsoft.com/office/officeart/2005/8/layout/vProcess5"/>
    <dgm:cxn modelId="{500EBE14-DED5-40DA-A43C-5C1F8A244992}" type="presParOf" srcId="{28BAC716-3A71-4330-B4E4-0CA105F8EE4A}" destId="{81B1F423-18E5-43A0-BEB4-B0D9D98ECDD5}" srcOrd="7" destOrd="0" presId="urn:microsoft.com/office/officeart/2005/8/layout/vProcess5"/>
    <dgm:cxn modelId="{161F106D-0A0C-4CD7-A0F9-E792E5A86294}" type="presParOf" srcId="{28BAC716-3A71-4330-B4E4-0CA105F8EE4A}" destId="{65D5B793-251F-4073-AF93-6B6A886E159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579C4-01D6-4F97-9199-74696677A83B}">
      <dsp:nvSpPr>
        <dsp:cNvPr id="0" name=""/>
        <dsp:cNvSpPr/>
      </dsp:nvSpPr>
      <dsp:spPr>
        <a:xfrm>
          <a:off x="884727" y="1095091"/>
          <a:ext cx="1412437" cy="1412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EEB5C-69E1-4DEA-8ECE-6223FD06B555}">
      <dsp:nvSpPr>
        <dsp:cNvPr id="0" name=""/>
        <dsp:cNvSpPr/>
      </dsp:nvSpPr>
      <dsp:spPr>
        <a:xfrm>
          <a:off x="21570" y="2883908"/>
          <a:ext cx="313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functional map of TINK cells using in vivo AAV–SB-CRISPR screens in four solid tumor mouse models</a:t>
          </a:r>
        </a:p>
      </dsp:txBody>
      <dsp:txXfrm>
        <a:off x="21570" y="2883908"/>
        <a:ext cx="3138750" cy="720000"/>
      </dsp:txXfrm>
    </dsp:sp>
    <dsp:sp modelId="{AA681374-509D-404B-886F-53B64A3945CF}">
      <dsp:nvSpPr>
        <dsp:cNvPr id="0" name=""/>
        <dsp:cNvSpPr/>
      </dsp:nvSpPr>
      <dsp:spPr>
        <a:xfrm>
          <a:off x="4572758" y="1095091"/>
          <a:ext cx="1412437" cy="1412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6FFF1-F4C2-4858-B5BC-E633C8AD1896}">
      <dsp:nvSpPr>
        <dsp:cNvPr id="0" name=""/>
        <dsp:cNvSpPr/>
      </dsp:nvSpPr>
      <dsp:spPr>
        <a:xfrm>
          <a:off x="3709602" y="2883908"/>
          <a:ext cx="313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single-cell</a:t>
          </a: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 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transcriptomic landscapes of TINK cells by use of </a:t>
          </a:r>
          <a:r>
            <a:rPr lang="en-US" sz="14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scRNA</a:t>
          </a:r>
          <a:r>
            <a:rPr lang="en-US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DLaM Display" panose="02010000000000000000" pitchFamily="2" charset="0"/>
              <a:cs typeface="ADLaM Display" panose="02010000000000000000" pitchFamily="2" charset="0"/>
            </a:rPr>
            <a:t>-seq 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ADLaM Display" panose="02010000000000000000" pitchFamily="2" charset="0"/>
            <a:cs typeface="ADLaM Display" panose="02010000000000000000" pitchFamily="2" charset="0"/>
          </a:endParaRPr>
        </a:p>
      </dsp:txBody>
      <dsp:txXfrm>
        <a:off x="3709602" y="2883908"/>
        <a:ext cx="313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C2727-8564-44B8-B00C-46025CADAED9}">
      <dsp:nvSpPr>
        <dsp:cNvPr id="0" name=""/>
        <dsp:cNvSpPr/>
      </dsp:nvSpPr>
      <dsp:spPr>
        <a:xfrm>
          <a:off x="0" y="463"/>
          <a:ext cx="5336088" cy="10840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F6CF8-934C-4434-A39A-5D496EAD1BB5}">
      <dsp:nvSpPr>
        <dsp:cNvPr id="0" name=""/>
        <dsp:cNvSpPr/>
      </dsp:nvSpPr>
      <dsp:spPr>
        <a:xfrm>
          <a:off x="327923" y="244373"/>
          <a:ext cx="596223" cy="5962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FA021-E5A2-4358-8C01-2B2E243D04FE}">
      <dsp:nvSpPr>
        <dsp:cNvPr id="0" name=""/>
        <dsp:cNvSpPr/>
      </dsp:nvSpPr>
      <dsp:spPr>
        <a:xfrm>
          <a:off x="1252069" y="463"/>
          <a:ext cx="2401239" cy="1084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28" tIns="114728" rIns="114728" bIns="1147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AAV</a:t>
          </a:r>
        </a:p>
      </dsp:txBody>
      <dsp:txXfrm>
        <a:off x="1252069" y="463"/>
        <a:ext cx="2401239" cy="1084043"/>
      </dsp:txXfrm>
    </dsp:sp>
    <dsp:sp modelId="{6CBBB986-E949-42A6-B966-CEC2EB952E22}">
      <dsp:nvSpPr>
        <dsp:cNvPr id="0" name=""/>
        <dsp:cNvSpPr/>
      </dsp:nvSpPr>
      <dsp:spPr>
        <a:xfrm>
          <a:off x="3653309" y="463"/>
          <a:ext cx="1682778" cy="1084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28" tIns="114728" rIns="114728" bIns="11472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Viral vector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Delivery vehicle for SB</a:t>
          </a:r>
        </a:p>
      </dsp:txBody>
      <dsp:txXfrm>
        <a:off x="3653309" y="463"/>
        <a:ext cx="1682778" cy="1084043"/>
      </dsp:txXfrm>
    </dsp:sp>
    <dsp:sp modelId="{27AD3BA6-F9B4-44F8-BA29-931BEE59F9BE}">
      <dsp:nvSpPr>
        <dsp:cNvPr id="0" name=""/>
        <dsp:cNvSpPr/>
      </dsp:nvSpPr>
      <dsp:spPr>
        <a:xfrm>
          <a:off x="0" y="1355517"/>
          <a:ext cx="5336088" cy="10840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148AC-F1DF-4840-A9C4-23495CFCBC51}">
      <dsp:nvSpPr>
        <dsp:cNvPr id="0" name=""/>
        <dsp:cNvSpPr/>
      </dsp:nvSpPr>
      <dsp:spPr>
        <a:xfrm>
          <a:off x="327923" y="1599427"/>
          <a:ext cx="596223" cy="5962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9C42D-3A11-4219-913B-0A22223F2D13}">
      <dsp:nvSpPr>
        <dsp:cNvPr id="0" name=""/>
        <dsp:cNvSpPr/>
      </dsp:nvSpPr>
      <dsp:spPr>
        <a:xfrm>
          <a:off x="1252069" y="1355517"/>
          <a:ext cx="2401239" cy="1084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28" tIns="114728" rIns="114728" bIns="1147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SB transposon</a:t>
          </a:r>
        </a:p>
      </dsp:txBody>
      <dsp:txXfrm>
        <a:off x="1252069" y="1355517"/>
        <a:ext cx="2401239" cy="1084043"/>
      </dsp:txXfrm>
    </dsp:sp>
    <dsp:sp modelId="{32D69FCD-D997-42DB-94F4-08CD6AFEEACF}">
      <dsp:nvSpPr>
        <dsp:cNvPr id="0" name=""/>
        <dsp:cNvSpPr/>
      </dsp:nvSpPr>
      <dsp:spPr>
        <a:xfrm>
          <a:off x="3653309" y="1355517"/>
          <a:ext cx="1682778" cy="1084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28" tIns="114728" rIns="114728" bIns="11472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“jumping gene”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Allows stable integration </a:t>
          </a:r>
        </a:p>
      </dsp:txBody>
      <dsp:txXfrm>
        <a:off x="3653309" y="1355517"/>
        <a:ext cx="1682778" cy="1084043"/>
      </dsp:txXfrm>
    </dsp:sp>
    <dsp:sp modelId="{2A124589-E61A-414B-B915-D1A7C2CDB5E4}">
      <dsp:nvSpPr>
        <dsp:cNvPr id="0" name=""/>
        <dsp:cNvSpPr/>
      </dsp:nvSpPr>
      <dsp:spPr>
        <a:xfrm>
          <a:off x="0" y="2710571"/>
          <a:ext cx="5336088" cy="10840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4AF95-A66E-43E7-BD99-775423935151}">
      <dsp:nvSpPr>
        <dsp:cNvPr id="0" name=""/>
        <dsp:cNvSpPr/>
      </dsp:nvSpPr>
      <dsp:spPr>
        <a:xfrm>
          <a:off x="327923" y="2954481"/>
          <a:ext cx="596223" cy="5962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88D55-003D-4E8A-8731-EAA464C1DB88}">
      <dsp:nvSpPr>
        <dsp:cNvPr id="0" name=""/>
        <dsp:cNvSpPr/>
      </dsp:nvSpPr>
      <dsp:spPr>
        <a:xfrm>
          <a:off x="1252069" y="2710571"/>
          <a:ext cx="2401239" cy="1084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28" tIns="114728" rIns="114728" bIns="1147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CRSIPR</a:t>
          </a:r>
        </a:p>
      </dsp:txBody>
      <dsp:txXfrm>
        <a:off x="1252069" y="2710571"/>
        <a:ext cx="2401239" cy="1084043"/>
      </dsp:txXfrm>
    </dsp:sp>
    <dsp:sp modelId="{55E79E52-B4D1-4C7A-9766-85D6AE1BF60F}">
      <dsp:nvSpPr>
        <dsp:cNvPr id="0" name=""/>
        <dsp:cNvSpPr/>
      </dsp:nvSpPr>
      <dsp:spPr>
        <a:xfrm>
          <a:off x="3653309" y="2710571"/>
          <a:ext cx="1682778" cy="1084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28" tIns="114728" rIns="114728" bIns="11472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Selectively modifies DNA </a:t>
          </a:r>
        </a:p>
      </dsp:txBody>
      <dsp:txXfrm>
        <a:off x="3653309" y="2710571"/>
        <a:ext cx="1682778" cy="1084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0499B-C138-44F3-9CFB-A51233A43AB0}">
      <dsp:nvSpPr>
        <dsp:cNvPr id="0" name=""/>
        <dsp:cNvSpPr/>
      </dsp:nvSpPr>
      <dsp:spPr>
        <a:xfrm>
          <a:off x="0" y="0"/>
          <a:ext cx="3741282" cy="1273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NK cells were isolated from both spleens and tumors of mice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red blood cell lysis &amp; fluorescence-activated cell sorting (FACS)</a:t>
          </a:r>
          <a:endParaRPr lang="en-US" sz="1000" kern="1200" dirty="0"/>
        </a:p>
      </dsp:txBody>
      <dsp:txXfrm>
        <a:off x="37313" y="37313"/>
        <a:ext cx="2366571" cy="1199342"/>
      </dsp:txXfrm>
    </dsp:sp>
    <dsp:sp modelId="{920566D4-0553-44B0-925A-7B128DA6288A}">
      <dsp:nvSpPr>
        <dsp:cNvPr id="0" name=""/>
        <dsp:cNvSpPr/>
      </dsp:nvSpPr>
      <dsp:spPr>
        <a:xfrm>
          <a:off x="330113" y="1486296"/>
          <a:ext cx="3741282" cy="1273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Used 10x Genomics protocol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amplify cDNA </a:t>
          </a:r>
        </a:p>
      </dsp:txBody>
      <dsp:txXfrm>
        <a:off x="367426" y="1523609"/>
        <a:ext cx="2508463" cy="1199342"/>
      </dsp:txXfrm>
    </dsp:sp>
    <dsp:sp modelId="{6840CB80-0A81-40F1-A5EB-B91EC0E3D615}">
      <dsp:nvSpPr>
        <dsp:cNvPr id="0" name=""/>
        <dsp:cNvSpPr/>
      </dsp:nvSpPr>
      <dsp:spPr>
        <a:xfrm>
          <a:off x="660226" y="2972593"/>
          <a:ext cx="3741282" cy="1273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Gene expression libraries sequenced on a Novaseq 4000 (Illumina)</a:t>
          </a:r>
        </a:p>
      </dsp:txBody>
      <dsp:txXfrm>
        <a:off x="697539" y="3009906"/>
        <a:ext cx="2508463" cy="1199342"/>
      </dsp:txXfrm>
    </dsp:sp>
    <dsp:sp modelId="{12B28CCF-20D0-4B4F-A83D-3BB1B5C10DF9}">
      <dsp:nvSpPr>
        <dsp:cNvPr id="0" name=""/>
        <dsp:cNvSpPr/>
      </dsp:nvSpPr>
      <dsp:spPr>
        <a:xfrm>
          <a:off x="2913203" y="966092"/>
          <a:ext cx="828079" cy="828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099521" y="966092"/>
        <a:ext cx="455443" cy="623129"/>
      </dsp:txXfrm>
    </dsp:sp>
    <dsp:sp modelId="{E6C6F152-3B18-48F7-87AA-9B0F413F65D1}">
      <dsp:nvSpPr>
        <dsp:cNvPr id="0" name=""/>
        <dsp:cNvSpPr/>
      </dsp:nvSpPr>
      <dsp:spPr>
        <a:xfrm>
          <a:off x="3243316" y="2443896"/>
          <a:ext cx="828079" cy="8280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429634" y="2443896"/>
        <a:ext cx="455443" cy="623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FE048-FAD0-D943-9A17-3C4CB763318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7812-3409-784D-BAE7-ABE53735D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11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22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59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4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02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14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23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77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33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3A35-1FA6-84F9-C9C9-8EFD760A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CDB01-A300-500A-E9FF-5021D5B21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90371-6E13-9BA6-3274-E7DFC0AA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Harding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689E-823E-FB48-22C9-BEE63C553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4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49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33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8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0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8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24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4443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94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7F58C7-D277-8F14-F024-4B41D20D0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6172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816" y="457200"/>
            <a:ext cx="4837176" cy="1993392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CBAD6-FC79-B2BB-0B67-26429A6D4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882" y="0"/>
            <a:ext cx="6115050" cy="6858000"/>
          </a:xfrm>
          <a:prstGeom prst="parallelogram">
            <a:avLst/>
          </a:prstGeom>
          <a:ln>
            <a:noFill/>
          </a:ln>
        </p:spPr>
        <p:txBody>
          <a:bodyPr tIns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818" y="2752344"/>
            <a:ext cx="4837174" cy="31363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796A3-781D-5244-DAB8-2D6EE0AC3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2817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6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425" y="466344"/>
            <a:ext cx="6241651" cy="1710354"/>
          </a:xfrm>
        </p:spPr>
        <p:txBody>
          <a:bodyPr bIns="0"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A5385-FB23-93A8-2B8F-9887244244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783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2426" y="2286000"/>
            <a:ext cx="6241650" cy="347472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1pPr>
            <a:lvl2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2pPr>
            <a:lvl3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3pPr>
            <a:lvl4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4pPr>
            <a:lvl5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25A87-9155-9E07-878F-CEC0B137C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1586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F30E2A0-23EF-51B1-8ABD-00429EEA06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2257063"/>
            <a:ext cx="4894006" cy="390490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15552F-C66B-341F-2D37-0389710BA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0938" y="-22225"/>
            <a:ext cx="4714875" cy="688022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DCC6D-8B88-7BE0-7240-F743AE09E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3814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98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EE6F3F-63EB-5C0E-2307-3B7CBBA1C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437" y="400485"/>
            <a:ext cx="9467127" cy="2527911"/>
          </a:xfrm>
        </p:spPr>
        <p:txBody>
          <a:bodyPr anchor="b">
            <a:noAutofit/>
          </a:bodyPr>
          <a:lstStyle>
            <a:lvl1pPr algn="ctr"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517-30B0-BC62-0422-F995FB918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75" y="3738622"/>
            <a:ext cx="9467850" cy="2527911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32684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7F58C7-D277-8F14-F024-4B41D20D0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310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1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651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3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5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0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9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9" r:id="rId16"/>
    <p:sldLayoutId id="21474837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ature.com/articles/s41434-021-00246-w#Fig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gifs/ExplainerStudio-animation-explainer-explainerstudio-BEEf7qJ3LNS3NMxNcP" TargetMode="External"/><Relationship Id="rId2" Type="http://schemas.openxmlformats.org/officeDocument/2006/relationships/hyperlink" Target="https://doi.org/10.1038/s41434-021-00246-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sterbio.com/protocol-and-troubleshooting/flow-cytometry-principle" TargetMode="External"/><Relationship Id="rId5" Type="http://schemas.openxmlformats.org/officeDocument/2006/relationships/hyperlink" Target="https://doi.org/10.1186/s13059-014-0554-4" TargetMode="External"/><Relationship Id="rId4" Type="http://schemas.openxmlformats.org/officeDocument/2006/relationships/hyperlink" Target="https://doi.org/10.1038/s41587-024-02282-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gi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oi.org/10.1186/s13059-014-0554-4" TargetMode="Externa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abstract image">
            <a:extLst>
              <a:ext uri="{FF2B5EF4-FFF2-40B4-BE49-F238E27FC236}">
                <a16:creationId xmlns:a16="http://schemas.microsoft.com/office/drawing/2014/main" id="{782ED2F6-AFB3-9199-3999-2B5E4BAF24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0A922B-22EC-7FD8-FA8C-2FFAC558BD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CAR-NK Cell Antitumor Efficacy Enhanced by Genetic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83BDE6-B4C8-70E8-3EB7-C599792ADC65}"/>
              </a:ext>
            </a:extLst>
          </p:cNvPr>
          <p:cNvSpPr txBox="1"/>
          <p:nvPr/>
        </p:nvSpPr>
        <p:spPr>
          <a:xfrm>
            <a:off x="4991548" y="5443369"/>
            <a:ext cx="520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Victoria DeFeo </a:t>
            </a:r>
          </a:p>
        </p:txBody>
      </p:sp>
    </p:spTree>
    <p:extLst>
      <p:ext uri="{BB962C8B-B14F-4D97-AF65-F5344CB8AC3E}">
        <p14:creationId xmlns:p14="http://schemas.microsoft.com/office/powerpoint/2010/main" val="230623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8EA504-F6E5-457A-ACFA-2F5FEB89F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06DF39B7-15E3-56A9-154C-3E31ECB4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</a:blip>
          <a:srcRect t="1727" b="8966"/>
          <a:stretch/>
        </p:blipFill>
        <p:spPr>
          <a:xfrm>
            <a:off x="20" y="1"/>
            <a:ext cx="11292820" cy="6857999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479A959A-0D99-5F88-9B00-6AC919E44C40}"/>
              </a:ext>
            </a:extLst>
          </p:cNvPr>
          <p:cNvSpPr/>
          <p:nvPr/>
        </p:nvSpPr>
        <p:spPr>
          <a:xfrm>
            <a:off x="1551398" y="1880171"/>
            <a:ext cx="5198723" cy="3400746"/>
          </a:xfrm>
          <a:prstGeom prst="round2Same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A7CA7-8E15-B61E-2C73-84EF81D1B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Meta-pathway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2D984-1047-E44F-C188-FB8E8F8D1D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80371" y="2057081"/>
            <a:ext cx="5046461" cy="417439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g:Profiler2 R package, focusing on significant Gene Ontology (GO) terms</a:t>
            </a: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More than two significant GO terms identified -&gt; clustered </a:t>
            </a: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Leiden clustering to optimize </a:t>
            </a: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Chose the five most significant pathways to visualize as network plots </a:t>
            </a:r>
          </a:p>
        </p:txBody>
      </p:sp>
    </p:spTree>
    <p:extLst>
      <p:ext uri="{BB962C8B-B14F-4D97-AF65-F5344CB8AC3E}">
        <p14:creationId xmlns:p14="http://schemas.microsoft.com/office/powerpoint/2010/main" val="2109247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D844BB-BD8B-00E6-3A03-207EE32C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573" y="-630666"/>
            <a:ext cx="3839054" cy="16916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000" dirty="0">
                <a:solidFill>
                  <a:srgbClr val="FFFFFF"/>
                </a:solidFill>
              </a:rPr>
              <a:t>In Vivo CRISPR Screens</a:t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35BB6A0-3E80-8757-FF73-5E5536554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861" y="1544191"/>
            <a:ext cx="3409731" cy="509865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5000"/>
              </a:lnSpc>
              <a:spcBef>
                <a:spcPts val="1400"/>
              </a:spcBef>
              <a:buFont typeface="Courier New" panose="02070309020205020404" pitchFamily="49" charset="0"/>
              <a:buChar char="o"/>
            </a:pPr>
            <a:r>
              <a:rPr lang="en-US" cap="none" spc="10" dirty="0">
                <a:solidFill>
                  <a:srgbClr val="D9D9D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Screened four tumor models: breast cancer, glioblastoma, melanoma, and pancreatic cancer </a:t>
            </a:r>
          </a:p>
          <a:p>
            <a:pPr marL="742950" lvl="1" indent="-285750">
              <a:lnSpc>
                <a:spcPct val="95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cap="none" spc="10" dirty="0">
                <a:solidFill>
                  <a:srgbClr val="D9D9D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Analyzed with </a:t>
            </a:r>
            <a:r>
              <a:rPr lang="en-US" cap="none" spc="10" dirty="0" err="1">
                <a:solidFill>
                  <a:srgbClr val="D9D9D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MAGeCK</a:t>
            </a:r>
            <a:r>
              <a:rPr lang="en-US" cap="none" spc="10" dirty="0">
                <a:solidFill>
                  <a:srgbClr val="D9D9D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-RRA</a:t>
            </a:r>
          </a:p>
          <a:p>
            <a:pPr lvl="1">
              <a:lnSpc>
                <a:spcPct val="95000"/>
              </a:lnSpc>
              <a:spcBef>
                <a:spcPts val="1400"/>
              </a:spcBef>
            </a:pPr>
            <a:endParaRPr lang="en-US" cap="none" spc="10" dirty="0">
              <a:solidFill>
                <a:srgbClr val="D9D9D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5000"/>
              </a:lnSpc>
              <a:spcBef>
                <a:spcPts val="1400"/>
              </a:spcBef>
              <a:buFont typeface="Courier New" panose="02070309020205020404" pitchFamily="49" charset="0"/>
              <a:buChar char="o"/>
            </a:pPr>
            <a:r>
              <a:rPr lang="en-US" cap="none" spc="10" dirty="0">
                <a:solidFill>
                  <a:srgbClr val="D9D9D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Significant hits: Plxna1, Sort1, and Calhm2 </a:t>
            </a:r>
          </a:p>
          <a:p>
            <a:pPr marL="285750" indent="-285750">
              <a:lnSpc>
                <a:spcPct val="95000"/>
              </a:lnSpc>
              <a:spcBef>
                <a:spcPts val="1400"/>
              </a:spcBef>
              <a:buFont typeface="Courier New" panose="02070309020205020404" pitchFamily="49" charset="0"/>
              <a:buChar char="o"/>
            </a:pPr>
            <a:endParaRPr lang="en-US" cap="none" spc="10" dirty="0">
              <a:solidFill>
                <a:srgbClr val="D9D9D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5000"/>
              </a:lnSpc>
              <a:spcBef>
                <a:spcPts val="1400"/>
              </a:spcBef>
              <a:buFont typeface="Courier New" panose="02070309020205020404" pitchFamily="49" charset="0"/>
              <a:buChar char="o"/>
            </a:pPr>
            <a:r>
              <a:rPr lang="en-US" cap="none" spc="10" dirty="0">
                <a:solidFill>
                  <a:srgbClr val="D9D9D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Hits aligned with data from ImmGen project </a:t>
            </a: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chart&#10;&#10;Description automatically generated">
            <a:extLst>
              <a:ext uri="{FF2B5EF4-FFF2-40B4-BE49-F238E27FC236}">
                <a16:creationId xmlns:a16="http://schemas.microsoft.com/office/drawing/2014/main" id="{716798B1-25B8-158B-1A07-BE0EAD954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934"/>
          <a:stretch/>
        </p:blipFill>
        <p:spPr>
          <a:xfrm>
            <a:off x="474821" y="982082"/>
            <a:ext cx="7548644" cy="40876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C3AC39-BC51-0A67-E866-4D828BAC6848}"/>
              </a:ext>
            </a:extLst>
          </p:cNvPr>
          <p:cNvSpPr txBox="1"/>
          <p:nvPr/>
        </p:nvSpPr>
        <p:spPr>
          <a:xfrm>
            <a:off x="727329" y="5155398"/>
            <a:ext cx="726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en-US" sz="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https://doi.org/10.1038/s41587-024-02282-4) . Copyright 2024 by Springer Nature Limited </a:t>
            </a: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BC8AF1-D400-5DB0-6736-9FA48C1697F7}"/>
              </a:ext>
            </a:extLst>
          </p:cNvPr>
          <p:cNvSpPr/>
          <p:nvPr/>
        </p:nvSpPr>
        <p:spPr>
          <a:xfrm>
            <a:off x="899160" y="4263526"/>
            <a:ext cx="390030" cy="20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833590-F35C-09EE-FC71-98BD94494D2B}"/>
              </a:ext>
            </a:extLst>
          </p:cNvPr>
          <p:cNvSpPr/>
          <p:nvPr/>
        </p:nvSpPr>
        <p:spPr>
          <a:xfrm>
            <a:off x="2941504" y="4093518"/>
            <a:ext cx="390030" cy="170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EFDBA-1B1A-DE89-807C-5E0D5641F8EC}"/>
              </a:ext>
            </a:extLst>
          </p:cNvPr>
          <p:cNvSpPr/>
          <p:nvPr/>
        </p:nvSpPr>
        <p:spPr>
          <a:xfrm>
            <a:off x="4770304" y="4010140"/>
            <a:ext cx="390030" cy="170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13C7A-614F-0F4C-0793-3951158B2086}"/>
              </a:ext>
            </a:extLst>
          </p:cNvPr>
          <p:cNvSpPr/>
          <p:nvPr/>
        </p:nvSpPr>
        <p:spPr>
          <a:xfrm>
            <a:off x="6641638" y="4027416"/>
            <a:ext cx="390030" cy="170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53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CD9EE9-89FA-F1FD-C2D5-CCE87E5D21EC}"/>
              </a:ext>
            </a:extLst>
          </p:cNvPr>
          <p:cNvSpPr/>
          <p:nvPr/>
        </p:nvSpPr>
        <p:spPr>
          <a:xfrm>
            <a:off x="9199599" y="425261"/>
            <a:ext cx="2471720" cy="125633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5509F-8262-B611-B22D-4013A6AD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572" y="0"/>
            <a:ext cx="3593582" cy="1581912"/>
          </a:xfrm>
        </p:spPr>
        <p:txBody>
          <a:bodyPr/>
          <a:lstStyle/>
          <a:p>
            <a:pPr algn="ctr"/>
            <a:r>
              <a:rPr lang="en-US" sz="2400" dirty="0"/>
              <a:t>Single-cell </a:t>
            </a:r>
            <a:br>
              <a:rPr lang="en-US" sz="2400" dirty="0"/>
            </a:br>
            <a:r>
              <a:rPr lang="en-US" sz="2400" dirty="0"/>
              <a:t>Transcriptomics</a:t>
            </a:r>
            <a:br>
              <a:rPr lang="en-US" sz="2400" dirty="0"/>
            </a:br>
            <a:r>
              <a:rPr lang="en-US" sz="2400" dirty="0"/>
              <a:t> of TINK Cells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B0C16-FA7F-4935-952E-8368002728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22" r="3363"/>
          <a:stretch/>
        </p:blipFill>
        <p:spPr>
          <a:xfrm>
            <a:off x="1778351" y="1832861"/>
            <a:ext cx="4208119" cy="4696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A23FA2-BB70-C953-0681-480D1BCCC28E}"/>
              </a:ext>
            </a:extLst>
          </p:cNvPr>
          <p:cNvSpPr txBox="1"/>
          <p:nvPr/>
        </p:nvSpPr>
        <p:spPr>
          <a:xfrm>
            <a:off x="1912265" y="6581001"/>
            <a:ext cx="448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lang="en-US" sz="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lang="en-US" sz="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en-US" sz="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https://doi.org/10.1038/s41587-024-02282-4) . Copyright 2024 by Springer Nature Limited </a:t>
            </a:r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39898-EF1D-C8DC-0FC5-2DE071968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/>
          <a:stretch/>
        </p:blipFill>
        <p:spPr>
          <a:xfrm>
            <a:off x="0" y="130541"/>
            <a:ext cx="8810043" cy="1845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0D0689-E8B8-1D2A-E475-EA2C61ECB85A}"/>
              </a:ext>
            </a:extLst>
          </p:cNvPr>
          <p:cNvSpPr txBox="1"/>
          <p:nvPr/>
        </p:nvSpPr>
        <p:spPr>
          <a:xfrm>
            <a:off x="7276028" y="2661458"/>
            <a:ext cx="43952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Conducted </a:t>
            </a:r>
            <a:r>
              <a:rPr lang="en-US" sz="1500" dirty="0" err="1"/>
              <a:t>scRNA-seq</a:t>
            </a:r>
            <a:r>
              <a:rPr lang="en-US" sz="1500" dirty="0"/>
              <a:t> of TINK cells from B16F10 and E0771 tumor models in B6 mice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Isolated NK cells from tumors and spleens at 7 and 15 days post-injection using FACS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500" dirty="0"/>
              <a:t>10x Genomics platform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Sequenced </a:t>
            </a:r>
            <a:r>
              <a:rPr lang="en-US" sz="1500" dirty="0" err="1"/>
              <a:t>pretransfer</a:t>
            </a:r>
            <a:r>
              <a:rPr lang="en-US" sz="1500" dirty="0"/>
              <a:t> donor NK cells as control for baseline comparisons.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6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501A-8505-FE87-267E-E69680FA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037" y="-420116"/>
            <a:ext cx="7018271" cy="1065464"/>
          </a:xfrm>
        </p:spPr>
        <p:txBody>
          <a:bodyPr/>
          <a:lstStyle/>
          <a:p>
            <a:pPr algn="ctr"/>
            <a:r>
              <a:rPr lang="en-US" sz="2800" dirty="0"/>
              <a:t>Single-cell Transcriptomics of TINK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6869C-7220-5932-70A4-F959573A85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1150" y="1641949"/>
            <a:ext cx="5960159" cy="51034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integrated and visualized using UMAP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Characterized NK cell subsets to create global</a:t>
            </a:r>
          </a:p>
          <a:p>
            <a:r>
              <a:rPr lang="en-US" sz="1600" dirty="0"/>
              <a:t>       functional maps in tumor microenvironment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Identified: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NK T cells (Ncr1+Cd3e+)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ILC1 cells (Ncr1+Rora+Gpr183+Cxcr6+)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Nine NK cell groups, including: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Mature NK (</a:t>
            </a:r>
            <a:r>
              <a:rPr lang="en-US" sz="1600" dirty="0" err="1"/>
              <a:t>mNK</a:t>
            </a:r>
            <a:r>
              <a:rPr lang="en-US" sz="1600" dirty="0"/>
              <a:t>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Tissue-resident NK (</a:t>
            </a:r>
            <a:r>
              <a:rPr lang="en-US" sz="1600" dirty="0" err="1"/>
              <a:t>trNK</a:t>
            </a:r>
            <a:r>
              <a:rPr lang="en-US" sz="1600" dirty="0"/>
              <a:t>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Proliferative NK (NK5)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2AD92-F52F-A736-6B50-A2554C07F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12"/>
          <a:stretch/>
        </p:blipFill>
        <p:spPr>
          <a:xfrm>
            <a:off x="5633179" y="1464828"/>
            <a:ext cx="6558821" cy="39283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06CD96-A39C-06CD-7F5C-64EADAA49A94}"/>
              </a:ext>
            </a:extLst>
          </p:cNvPr>
          <p:cNvSpPr/>
          <p:nvPr/>
        </p:nvSpPr>
        <p:spPr>
          <a:xfrm>
            <a:off x="277056" y="1464828"/>
            <a:ext cx="5430218" cy="501445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73B48D-BF70-5753-E745-6C58EE0B4489}"/>
              </a:ext>
            </a:extLst>
          </p:cNvPr>
          <p:cNvSpPr txBox="1"/>
          <p:nvPr/>
        </p:nvSpPr>
        <p:spPr>
          <a:xfrm>
            <a:off x="6755076" y="5256938"/>
            <a:ext cx="45942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lang="en-US" sz="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lang="en-US" sz="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en-US" sz="7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https://doi.org/10.1038/s41587-024-02282-4) . Copyright 2024 by Springer Nature Limited </a:t>
            </a:r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66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15C9F-F007-E92A-4E45-0037092E9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57328"/>
            <a:ext cx="7053050" cy="435872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CC7BD-F4D9-5934-55DF-E9DE7C4EB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2438" y="2580592"/>
            <a:ext cx="4279392" cy="2312202"/>
          </a:xfrm>
        </p:spPr>
        <p:txBody>
          <a:bodyPr/>
          <a:lstStyle/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Explored tumor infiltration across all NK cell populations using DE analysis</a:t>
            </a: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More </a:t>
            </a:r>
            <a:r>
              <a:rPr lang="en-US" sz="1400" dirty="0" err="1"/>
              <a:t>mNK</a:t>
            </a:r>
            <a:r>
              <a:rPr lang="en-US" sz="1400" dirty="0"/>
              <a:t> cells observed in the spleen than in tumors, despite TINK comprising ~20% </a:t>
            </a:r>
            <a:r>
              <a:rPr lang="en-US" sz="1400" dirty="0" err="1"/>
              <a:t>mNK</a:t>
            </a:r>
            <a:r>
              <a:rPr lang="en-US" sz="1400" dirty="0"/>
              <a:t> cells</a:t>
            </a:r>
          </a:p>
          <a:p>
            <a:pPr marL="102870">
              <a:buClr>
                <a:schemeClr val="accent1"/>
              </a:buClr>
            </a:pPr>
            <a:endParaRPr lang="en-US" sz="14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DFEA1-8D79-5165-4A35-FC903097BE5C}"/>
              </a:ext>
            </a:extLst>
          </p:cNvPr>
          <p:cNvSpPr txBox="1"/>
          <p:nvPr/>
        </p:nvSpPr>
        <p:spPr>
          <a:xfrm>
            <a:off x="3523368" y="49329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Single-cell Transcriptomics of TINK Cells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56CBB-3EAD-6FFF-AC75-BF7E003E0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05" y="5766074"/>
            <a:ext cx="6068256" cy="1499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E22B57-D708-4012-7B71-C5244DEDF339}"/>
              </a:ext>
            </a:extLst>
          </p:cNvPr>
          <p:cNvSpPr/>
          <p:nvPr/>
        </p:nvSpPr>
        <p:spPr>
          <a:xfrm>
            <a:off x="3128790" y="2236423"/>
            <a:ext cx="317460" cy="1499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49605-05D2-372D-BBF3-F12E004EC732}"/>
              </a:ext>
            </a:extLst>
          </p:cNvPr>
          <p:cNvSpPr/>
          <p:nvPr/>
        </p:nvSpPr>
        <p:spPr>
          <a:xfrm>
            <a:off x="1068636" y="4616067"/>
            <a:ext cx="440675" cy="1499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E0E28D-67B3-26C1-A4E6-7EBE321EA700}"/>
              </a:ext>
            </a:extLst>
          </p:cNvPr>
          <p:cNvSpPr/>
          <p:nvPr/>
        </p:nvSpPr>
        <p:spPr>
          <a:xfrm>
            <a:off x="4726235" y="3798329"/>
            <a:ext cx="453327" cy="1499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97526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4BB1-793E-73ED-9052-E9BDDDB4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CALHM2</a:t>
            </a:r>
            <a:br>
              <a:rPr lang="en-US" dirty="0"/>
            </a:br>
            <a:r>
              <a:rPr lang="en-US" dirty="0"/>
              <a:t> The Convergent Hit 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8277D50-882B-A336-B3A6-EF321A92A1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4704" t="78519" r="-963"/>
          <a:stretch/>
        </p:blipFill>
        <p:spPr>
          <a:xfrm>
            <a:off x="1096402" y="104237"/>
            <a:ext cx="3219565" cy="24865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C9C8A-B81B-E294-1E66-AC4F7AECC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8998" y="2395826"/>
            <a:ext cx="6241650" cy="2835931"/>
          </a:xfrm>
        </p:spPr>
        <p:txBody>
          <a:bodyPr>
            <a:normAutofit/>
          </a:bodyPr>
          <a:lstStyle/>
          <a:p>
            <a:r>
              <a:rPr lang="en-US" dirty="0"/>
              <a:t>Amplified NK cell functions in mouse primary NK cells, human primary NK cells and CAR-NK cells</a:t>
            </a:r>
          </a:p>
          <a:p>
            <a:endParaRPr lang="en-US" dirty="0"/>
          </a:p>
          <a:p>
            <a:r>
              <a:rPr lang="en-US" dirty="0"/>
              <a:t>Expression was predominantly found in splenic NK subsets and significantly reduced in TINK cells</a:t>
            </a:r>
          </a:p>
          <a:p>
            <a:pPr lvl="5"/>
            <a:r>
              <a:rPr lang="en-US" dirty="0"/>
              <a:t>Suggests potential role in regulating NK cell activity in the tumor microenvironment</a:t>
            </a:r>
          </a:p>
          <a:p>
            <a:pPr marL="1371400" lvl="5" indent="0">
              <a:buNone/>
            </a:pPr>
            <a:endParaRPr lang="en-US" dirty="0"/>
          </a:p>
          <a:p>
            <a:pPr marL="1371400" lvl="5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23B56-683C-EC54-6DFC-7C90F611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47"/>
          <a:stretch/>
        </p:blipFill>
        <p:spPr>
          <a:xfrm>
            <a:off x="2169887" y="2456486"/>
            <a:ext cx="1475521" cy="4093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62EF7B-30DD-3BF5-F9A8-29CE09958A8A}"/>
              </a:ext>
            </a:extLst>
          </p:cNvPr>
          <p:cNvSpPr txBox="1"/>
          <p:nvPr/>
        </p:nvSpPr>
        <p:spPr>
          <a:xfrm>
            <a:off x="559398" y="6550223"/>
            <a:ext cx="5776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lang="en-US" sz="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</a:t>
            </a:r>
            <a:r>
              <a:rPr lang="en-US" sz="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logy, (https://doi.org/10.1038/s41587-024-02282-4) . Copyright 2024 by Springer Nature Limited </a:t>
            </a:r>
          </a:p>
        </p:txBody>
      </p:sp>
    </p:spTree>
    <p:extLst>
      <p:ext uri="{BB962C8B-B14F-4D97-AF65-F5344CB8AC3E}">
        <p14:creationId xmlns:p14="http://schemas.microsoft.com/office/powerpoint/2010/main" val="200116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AECF3-EA82-A9C7-B0C5-6E98CA76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026" y="137652"/>
            <a:ext cx="5721255" cy="9022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/>
              <a:t>CALHM2 KO Enhanced CAR-NK92 Antitumor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807C-2B9C-48EA-8427-3A2496B34B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245671"/>
            <a:ext cx="3715966" cy="414745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Generated CALHM2-mutant NK92 cells by Cas9 gRNA RNP electroporation </a:t>
            </a:r>
          </a:p>
          <a:p>
            <a:pPr marL="102870">
              <a:buClr>
                <a:schemeClr val="accent1"/>
              </a:buClr>
            </a:pPr>
            <a:endParaRPr lang="en-US" dirty="0"/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Increased cytotoxicity against multiple cancer cell lines</a:t>
            </a:r>
          </a:p>
          <a:p>
            <a:pPr marL="742950" lvl="2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K562 (leukemia)</a:t>
            </a:r>
          </a:p>
          <a:p>
            <a:pPr marL="742950" lvl="2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HT29 (solid tumor)</a:t>
            </a:r>
          </a:p>
          <a:p>
            <a:pPr marL="742950" lvl="2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MDA-MB231 (solid tumor)</a:t>
            </a:r>
          </a:p>
          <a:p>
            <a:pPr marL="560070" lvl="2" indent="0">
              <a:buClr>
                <a:schemeClr val="accent1"/>
              </a:buClr>
              <a:buNone/>
            </a:pPr>
            <a:endParaRPr lang="en-US" dirty="0"/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Proliferation unaffected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A735975-B7F7-2D02-65C0-E10C6D4B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760" b="39665"/>
          <a:stretch/>
        </p:blipFill>
        <p:spPr>
          <a:xfrm>
            <a:off x="4137263" y="1176526"/>
            <a:ext cx="3209468" cy="2975335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CB77709-390E-0754-12E1-259B92BE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63" r="23955" b="58863"/>
          <a:stretch/>
        </p:blipFill>
        <p:spPr>
          <a:xfrm>
            <a:off x="5426237" y="4349874"/>
            <a:ext cx="4676231" cy="2043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4C401-19B1-36F8-835F-5FAC29979249}"/>
              </a:ext>
            </a:extLst>
          </p:cNvPr>
          <p:cNvSpPr txBox="1"/>
          <p:nvPr/>
        </p:nvSpPr>
        <p:spPr>
          <a:xfrm>
            <a:off x="5095994" y="6412571"/>
            <a:ext cx="5721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(https://doi.org/10.1038/s41587-024-02282-4) . Copyright 2024 by Springer Nature Limited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A6C15-BD78-BD11-4355-F91FF8868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082" y="1705096"/>
            <a:ext cx="3660080" cy="22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2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5FFF-0117-A52F-6575-208CD2774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11" y="128414"/>
            <a:ext cx="6172200" cy="1135233"/>
          </a:xfrm>
        </p:spPr>
        <p:txBody>
          <a:bodyPr/>
          <a:lstStyle/>
          <a:p>
            <a:r>
              <a:rPr lang="en-US" dirty="0"/>
              <a:t>CALHM2 KO Enhanced CAR-NK92 Antitumor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8C75B-1FF8-CFF7-531F-A65C69D5C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8117" y="1490671"/>
            <a:ext cx="4894006" cy="39049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CAR-NK Infiltration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21-28 days post tumor implantation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Enhanced Cytotoxicity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Against HER2+ cancer cell lines in coculture assays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D3866-8AD3-F70D-53D7-0E10763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854"/>
          <a:stretch/>
        </p:blipFill>
        <p:spPr>
          <a:xfrm>
            <a:off x="7855025" y="514949"/>
            <a:ext cx="3073707" cy="3255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EDE6F-5E44-9D13-74C1-885C026ACC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457" b="48960"/>
          <a:stretch/>
        </p:blipFill>
        <p:spPr>
          <a:xfrm>
            <a:off x="656111" y="3970524"/>
            <a:ext cx="8028569" cy="2520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C1E74B-09A1-C212-7305-CC3F5FCEA573}"/>
              </a:ext>
            </a:extLst>
          </p:cNvPr>
          <p:cNvSpPr txBox="1"/>
          <p:nvPr/>
        </p:nvSpPr>
        <p:spPr>
          <a:xfrm>
            <a:off x="656111" y="6491056"/>
            <a:ext cx="113928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lang="en-US" sz="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lang="en-US" sz="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(https://doi.org/10.1038/s41587-024-02282-4) . Copyright 2024 by Springer Nature Limited </a:t>
            </a:r>
          </a:p>
        </p:txBody>
      </p:sp>
    </p:spTree>
    <p:extLst>
      <p:ext uri="{BB962C8B-B14F-4D97-AF65-F5344CB8AC3E}">
        <p14:creationId xmlns:p14="http://schemas.microsoft.com/office/powerpoint/2010/main" val="249108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93BA5-7CA1-DAD2-B4DD-079F4F1B1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645106"/>
            <a:ext cx="4534047" cy="142253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CALHM2 KO Enhanced CAR-NK92 Antitumor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5396A-81E8-35FA-7B0C-E7261E2D0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1" r="-1" b="-1"/>
          <a:stretch/>
        </p:blipFill>
        <p:spPr>
          <a:xfrm>
            <a:off x="643192" y="645106"/>
            <a:ext cx="5451627" cy="55350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D2B23-C39B-8680-39C8-92320E66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509" y="2927962"/>
            <a:ext cx="4572002" cy="372480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 In Vivo Antitumor Efficacy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CALHM2-KO anti-HER2-CAR-NK92-hIL-2 cells in solid tumor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0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5A5D-1D27-AA9E-1368-625CFA2D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57" y="-576706"/>
            <a:ext cx="11501283" cy="1581912"/>
          </a:xfrm>
        </p:spPr>
        <p:txBody>
          <a:bodyPr/>
          <a:lstStyle/>
          <a:p>
            <a:pPr algn="ctr"/>
            <a:r>
              <a:rPr lang="en-US" sz="2800" dirty="0"/>
              <a:t>CALHM2 Transgene Rescued CALHM2-KO Phenotypes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ECD81-02C6-0DC6-8E04-6C9EB29B58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84068" y="4972623"/>
            <a:ext cx="9250002" cy="23661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Reintroduced the CALHM2 gene into CALHM2-KO anti-HER2-CAR-hIL-2-NK92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CALHM2 overexpression significantly decreased cancer-killing capability of CALHM2-KO NK cells against HT29 and MDA-MB-231 cancer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Overexpression lowered CD107a production in response to cancer cells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80C6E-5EF3-43B9-C43D-23744758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12" y="702298"/>
            <a:ext cx="7973115" cy="381529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1BB62B-BBD5-A6A6-5EDD-3E3BAE029BA6}"/>
              </a:ext>
            </a:extLst>
          </p:cNvPr>
          <p:cNvSpPr/>
          <p:nvPr/>
        </p:nvSpPr>
        <p:spPr>
          <a:xfrm>
            <a:off x="1470998" y="4789114"/>
            <a:ext cx="9250002" cy="2061619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250FA-FD3C-47E4-7CE2-93CF4837E516}"/>
              </a:ext>
            </a:extLst>
          </p:cNvPr>
          <p:cNvSpPr txBox="1"/>
          <p:nvPr/>
        </p:nvSpPr>
        <p:spPr>
          <a:xfrm>
            <a:off x="2634817" y="4457827"/>
            <a:ext cx="702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(https://doi.org/10.1038/s41587-024-02282-4) . Copyright 2024 by Springer Nature Limited </a:t>
            </a:r>
          </a:p>
        </p:txBody>
      </p:sp>
    </p:spTree>
    <p:extLst>
      <p:ext uri="{BB962C8B-B14F-4D97-AF65-F5344CB8AC3E}">
        <p14:creationId xmlns:p14="http://schemas.microsoft.com/office/powerpoint/2010/main" val="68426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75C36-617B-795C-5A2B-325EA34F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AD706-11EF-C258-EBD5-C4EEFEAA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63" y="195970"/>
            <a:ext cx="3690425" cy="13633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Why CAR-NK cell  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EC4A8-49EE-CF82-CFDC-BA9308ED0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58" y="2517684"/>
            <a:ext cx="3690425" cy="3854979"/>
          </a:xfrm>
        </p:spPr>
        <p:txBody>
          <a:bodyPr vert="horz" lIns="91440" tIns="45720" rIns="91440" bIns="45720" rtlCol="0">
            <a:normAutofit/>
          </a:bodyPr>
          <a:lstStyle/>
          <a:p>
            <a:pPr marL="102870" indent="-28575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en-US" sz="1600" cap="none" spc="0" dirty="0">
                <a:ea typeface="Calibri" panose="020F0502020204030204" pitchFamily="34" charset="0"/>
                <a:cs typeface="Calibri" panose="020F0502020204030204" pitchFamily="34" charset="0"/>
              </a:rPr>
              <a:t>Lower risk for toxicities</a:t>
            </a:r>
          </a:p>
          <a:p>
            <a:pPr marL="102870" indent="-28575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en-US" sz="1600" cap="none" spc="0" dirty="0">
                <a:ea typeface="Calibri" panose="020F0502020204030204" pitchFamily="34" charset="0"/>
                <a:cs typeface="Calibri" panose="020F0502020204030204" pitchFamily="34" charset="0"/>
              </a:rPr>
              <a:t>MHC-independent</a:t>
            </a:r>
          </a:p>
          <a:p>
            <a:pPr marL="102870" indent="-28575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en-US" sz="1600" cap="none" spc="0" dirty="0">
                <a:ea typeface="Calibri" panose="020F0502020204030204" pitchFamily="34" charset="0"/>
                <a:cs typeface="Calibri" panose="020F0502020204030204" pitchFamily="34" charset="0"/>
              </a:rPr>
              <a:t>Eliminate concern for gvhd </a:t>
            </a:r>
          </a:p>
          <a:p>
            <a:pPr lvl="2" indent="-18288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cap="none" spc="0" dirty="0">
                <a:ea typeface="Calibri" panose="020F0502020204030204" pitchFamily="34" charset="0"/>
                <a:cs typeface="Calibri" panose="020F0502020204030204" pitchFamily="34" charset="0"/>
              </a:rPr>
              <a:t>Allogenic NK sources </a:t>
            </a:r>
          </a:p>
          <a:p>
            <a:pPr marL="102870" indent="-28575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en-US" sz="1600" cap="none" spc="0" dirty="0">
                <a:ea typeface="Calibri" panose="020F0502020204030204" pitchFamily="34" charset="0"/>
                <a:cs typeface="Calibri" panose="020F0502020204030204" pitchFamily="34" charset="0"/>
              </a:rPr>
              <a:t>Trial success with blood cancers</a:t>
            </a:r>
          </a:p>
        </p:txBody>
      </p:sp>
      <p:pic>
        <p:nvPicPr>
          <p:cNvPr id="9" name="Picture 8" descr="A diagram of a car-cell&#10;&#10;Description automatically generated">
            <a:extLst>
              <a:ext uri="{FF2B5EF4-FFF2-40B4-BE49-F238E27FC236}">
                <a16:creationId xmlns:a16="http://schemas.microsoft.com/office/drawing/2014/main" id="{F8DD93B2-3597-8E05-F304-F6502821C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00" y="1415573"/>
            <a:ext cx="6798713" cy="3688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B1BF9-6919-0E8F-F23E-AB07A62BCEC9}"/>
              </a:ext>
            </a:extLst>
          </p:cNvPr>
          <p:cNvSpPr txBox="1"/>
          <p:nvPr/>
        </p:nvSpPr>
        <p:spPr>
          <a:xfrm>
            <a:off x="10486660" y="4734541"/>
            <a:ext cx="37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CE7F66-B24C-3C0C-AFFC-36101E895F01}"/>
              </a:ext>
            </a:extLst>
          </p:cNvPr>
          <p:cNvSpPr txBox="1"/>
          <p:nvPr/>
        </p:nvSpPr>
        <p:spPr>
          <a:xfrm>
            <a:off x="4763919" y="5103873"/>
            <a:ext cx="5829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Note.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“Current status and perspective of CAR-T and CAR-NK cell therapy trials in Germany” by N., 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Albinger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al., 2021, </a:t>
            </a:r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Nature, 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 Therapy 28, 513-527, (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https://www.nature.com/articles/s41434-021-00246-w#Fig1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Copyright 2021 by Springer Nature Limited </a:t>
            </a:r>
            <a:endParaRPr lang="en-US" sz="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1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87594380-7025-4997-AD15-9AB8A811A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F19E647-F6F0-4ABE-B7B9-F27F45A45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F2E69-1232-05A4-7B55-05C3B14D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9" y="4551036"/>
            <a:ext cx="3863778" cy="18379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/>
              <a:t>CALHM2 KO Enhanced Human Primary NK Cell Functions</a:t>
            </a:r>
          </a:p>
        </p:txBody>
      </p:sp>
      <p:pic>
        <p:nvPicPr>
          <p:cNvPr id="8" name="Picture 7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AE60A6A2-8288-486E-83F0-A7BA7B35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401"/>
          <a:stretch/>
        </p:blipFill>
        <p:spPr>
          <a:xfrm>
            <a:off x="326848" y="639907"/>
            <a:ext cx="10965992" cy="2705251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BFA6EF-C8B5-4562-9718-3167CB1C9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3153" y="4924327"/>
            <a:ext cx="0" cy="10913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E035C-153D-9D38-9147-496CFE025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153" y="4389120"/>
            <a:ext cx="5911153" cy="1999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buClr>
                <a:schemeClr val="accent1"/>
              </a:buClr>
            </a:pPr>
            <a:r>
              <a:rPr lang="en-US" sz="1600" dirty="0"/>
              <a:t>Enhanced cytotoxicity across three distinct healthy donors</a:t>
            </a:r>
          </a:p>
          <a:p>
            <a:pPr indent="-182880">
              <a:buClr>
                <a:schemeClr val="accent1"/>
              </a:buClr>
            </a:pPr>
            <a:r>
              <a:rPr lang="en-US" sz="1600" dirty="0"/>
              <a:t>Elevated production of CD107a when stimulated with cancer cells</a:t>
            </a:r>
          </a:p>
          <a:p>
            <a:pPr indent="-182880">
              <a:buClr>
                <a:schemeClr val="accent1"/>
              </a:buClr>
            </a:pPr>
            <a:r>
              <a:rPr lang="en-US" sz="1600" dirty="0"/>
              <a:t>Enhanced secretion of effector cytokines, such as interferon-γ and tumor necrosis factor-α observed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93446-CE53-C876-6272-BCA38F8C3300}"/>
              </a:ext>
            </a:extLst>
          </p:cNvPr>
          <p:cNvSpPr txBox="1"/>
          <p:nvPr/>
        </p:nvSpPr>
        <p:spPr>
          <a:xfrm>
            <a:off x="533845" y="3519466"/>
            <a:ext cx="665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(https://doi.org/10.1038/s41587-024-02282-4) . Copyright 2024 by Springer Nature Limited </a:t>
            </a:r>
          </a:p>
        </p:txBody>
      </p:sp>
    </p:spTree>
    <p:extLst>
      <p:ext uri="{BB962C8B-B14F-4D97-AF65-F5344CB8AC3E}">
        <p14:creationId xmlns:p14="http://schemas.microsoft.com/office/powerpoint/2010/main" val="3240359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EF1C7-6BAF-476A-02B9-04BE0851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85" y="24990"/>
            <a:ext cx="11309375" cy="748535"/>
          </a:xfrm>
        </p:spPr>
        <p:txBody>
          <a:bodyPr/>
          <a:lstStyle/>
          <a:p>
            <a:pPr algn="ctr"/>
            <a:r>
              <a:rPr lang="en-US" sz="2800" dirty="0"/>
              <a:t>CALHM2 KO Alters Multiple Pathways in Human Primary NK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72BC5-349D-7A32-6FE2-EC73FCEED1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2148723"/>
            <a:ext cx="4291584" cy="39049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Bulk mRNA-seq analysis identified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98 upregulated and 96 downregulated genes in resting cells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114 upregulated and 60 downregulated genes after stimulation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5E961-7307-9003-A5FA-DE346E6147FE}"/>
              </a:ext>
            </a:extLst>
          </p:cNvPr>
          <p:cNvSpPr txBox="1"/>
          <p:nvPr/>
        </p:nvSpPr>
        <p:spPr>
          <a:xfrm>
            <a:off x="5470967" y="6494456"/>
            <a:ext cx="57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“In vivo AAV–SB-CRISPR screens of tumor-infiltrating primary NK cells identify genetic checkpoints of CAR-NK therapy,” by L. Peng. et al, 2024,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Biotechnology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(https://doi.org/10.1038/s41587-024-02282-4) . Copyright 2024 by Springer Nature Limited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C01D6-C378-69E4-493B-604E6B2C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94" y="1231968"/>
            <a:ext cx="7674514" cy="51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8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1" descr="A close up of dots&#10;">
            <a:extLst>
              <a:ext uri="{FF2B5EF4-FFF2-40B4-BE49-F238E27FC236}">
                <a16:creationId xmlns:a16="http://schemas.microsoft.com/office/drawing/2014/main" id="{030E03B4-DAB0-F43D-4B1C-C54F75E621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AB1CD4B-2C7F-1593-8E69-B7450F3D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37" y="591467"/>
            <a:ext cx="9467127" cy="1040603"/>
          </a:xfrm>
        </p:spPr>
        <p:txBody>
          <a:bodyPr/>
          <a:lstStyle/>
          <a:p>
            <a:r>
              <a:rPr lang="en-US" dirty="0"/>
              <a:t>Outcome of Experiment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613063-168A-02B8-4326-BB842F3B8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934" y="2223537"/>
            <a:ext cx="9467850" cy="4118269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Systematically identified genes that suppress NK cell function through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AAV–SB-CRISPR KO screens in mouse primary NK cells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scRNA</a:t>
            </a:r>
            <a:r>
              <a:rPr lang="en-US" dirty="0"/>
              <a:t>-seq to analyze TINK cell subpopulations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sz="1800" dirty="0"/>
              <a:t>otential of targeting endogenous genetic suppressors like CALHM2 to develop more effective NK cell-based therapies for cancer treatment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CALHM2 </a:t>
            </a:r>
            <a:r>
              <a:rPr lang="en-US" dirty="0"/>
              <a:t>KO: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Significantly enhanced the cytotoxicity, degranulation, cytokine production, and tumor infiltration of primary NK cells and CAR-NK cells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/>
              <a:t>mproved </a:t>
            </a:r>
            <a:r>
              <a:rPr lang="en-US" dirty="0"/>
              <a:t>the efficacy of anti-HER2-CAR-NK92 cells against solid tumors</a:t>
            </a:r>
          </a:p>
          <a:p>
            <a:endParaRPr lang="en-US" sz="1800" dirty="0"/>
          </a:p>
          <a:p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72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ACBE00-0221-433D-8EA5-D9D7B45F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FB0C39A-F8CA-4A79-AFFC-E9780FB19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A8339-3262-F96A-8B6C-CCC76ADD2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40000"/>
          </a:blip>
          <a:srcRect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F4E84-E60D-A244-8F8D-1DA611AD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1053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dirty="0"/>
              <a:t>The Future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E557B-A0E3-4C22-BA3E-E8F45D93417C}"/>
              </a:ext>
            </a:extLst>
          </p:cNvPr>
          <p:cNvSpPr txBox="1"/>
          <p:nvPr/>
        </p:nvSpPr>
        <p:spPr>
          <a:xfrm>
            <a:off x="689811" y="2387045"/>
            <a:ext cx="103311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CAR-NK cells are emerging as promising candidates for cancer immunotherapies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manufactured as allogeneic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similar efficacy to CAR-T cell therapies but with significantly lower toxicity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sz="1800" dirty="0"/>
              <a:t>unction is often limited by endogenous genetic suppressors, necessitating modifications to enhance their potency against cancer</a:t>
            </a:r>
          </a:p>
          <a:p>
            <a:pPr algn="l"/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Current strategies to boost NK cell function include overexpressing cytokines (e.g., IL-15) and knocking out negative regulators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59428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8EDCE5-EE50-F178-D4F9-63416DE7E162}"/>
              </a:ext>
            </a:extLst>
          </p:cNvPr>
          <p:cNvSpPr txBox="1"/>
          <p:nvPr/>
        </p:nvSpPr>
        <p:spPr>
          <a:xfrm>
            <a:off x="3588773" y="117988"/>
            <a:ext cx="329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References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474E4-5953-3805-B5CA-E8A26FF2C23C}"/>
              </a:ext>
            </a:extLst>
          </p:cNvPr>
          <p:cNvSpPr txBox="1"/>
          <p:nvPr/>
        </p:nvSpPr>
        <p:spPr>
          <a:xfrm>
            <a:off x="845574" y="1199535"/>
            <a:ext cx="8023123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Albinger</a:t>
            </a:r>
            <a:r>
              <a:rPr lang="en-US" dirty="0">
                <a:solidFill>
                  <a:schemeClr val="bg1"/>
                </a:solidFill>
              </a:rPr>
              <a:t>, N., Hartmann, J. &amp; Ullrich, E. (2021), Current status and 	perspective of CAR-T and CAR-NK cell therapy trials in Germany. 	</a:t>
            </a:r>
            <a:r>
              <a:rPr lang="en-US" i="1" dirty="0">
                <a:solidFill>
                  <a:schemeClr val="bg1"/>
                </a:solidFill>
              </a:rPr>
              <a:t>Gene </a:t>
            </a:r>
            <a:r>
              <a:rPr lang="en-US" i="1" dirty="0" err="1">
                <a:solidFill>
                  <a:schemeClr val="bg1"/>
                </a:solidFill>
              </a:rPr>
              <a:t>Ther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28, 514.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https://doi.org/10.1038/s41434-021-00246-w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2. The Explainer Studio (2021). Animation Gene Therapy [Photograph]. 	The Explainer Studio.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https://giphy.com/gifs/ExplainerStudio-	animation-explainer-explainerstudio-BEEf7qJ3LNS3NMxNcP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3. Peng, L., </a:t>
            </a:r>
            <a:r>
              <a:rPr lang="en-US" dirty="0" err="1">
                <a:solidFill>
                  <a:schemeClr val="bg1"/>
                </a:solidFill>
              </a:rPr>
              <a:t>Renauer</a:t>
            </a:r>
            <a:r>
              <a:rPr lang="en-US" dirty="0">
                <a:solidFill>
                  <a:schemeClr val="bg1"/>
                </a:solidFill>
              </a:rPr>
              <a:t>, P.A., </a:t>
            </a:r>
            <a:r>
              <a:rPr lang="en-US" dirty="0" err="1">
                <a:solidFill>
                  <a:schemeClr val="bg1"/>
                </a:solidFill>
              </a:rPr>
              <a:t>Sferruzza</a:t>
            </a:r>
            <a:r>
              <a:rPr lang="en-US" dirty="0">
                <a:solidFill>
                  <a:schemeClr val="bg1"/>
                </a:solidFill>
              </a:rPr>
              <a:t>, G. et al. (2024), In vivo AAV–SB-	CRISPR screens of tumor-infiltrating primary NK cells identify 	genetic checkpoints of CAR-NK therapy. </a:t>
            </a:r>
            <a:r>
              <a:rPr lang="en-US" i="1" dirty="0">
                <a:solidFill>
                  <a:schemeClr val="bg1"/>
                </a:solidFill>
              </a:rPr>
              <a:t>Nat </a:t>
            </a:r>
            <a:r>
              <a:rPr lang="en-US" i="1" dirty="0" err="1">
                <a:solidFill>
                  <a:schemeClr val="bg1"/>
                </a:solidFill>
              </a:rPr>
              <a:t>Biotechnol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https://doi.org/10.1038/s41587-024-02282-4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4. Li, W., Xu, H., Xiao, T. et al. (2014), </a:t>
            </a:r>
            <a:r>
              <a:rPr lang="en-US" dirty="0" err="1">
                <a:solidFill>
                  <a:schemeClr val="bg1"/>
                </a:solidFill>
              </a:rPr>
              <a:t>MAGeCK</a:t>
            </a:r>
            <a:r>
              <a:rPr lang="en-US" dirty="0">
                <a:solidFill>
                  <a:schemeClr val="bg1"/>
                </a:solidFill>
              </a:rPr>
              <a:t> enables robust identification of essential genes from genome-scale CRISPR/Cas9 knockout screens. </a:t>
            </a:r>
            <a:r>
              <a:rPr lang="en-US" i="1" dirty="0">
                <a:solidFill>
                  <a:schemeClr val="bg1"/>
                </a:solidFill>
              </a:rPr>
              <a:t>Genome Biol </a:t>
            </a:r>
            <a:r>
              <a:rPr lang="en-US" dirty="0">
                <a:solidFill>
                  <a:schemeClr val="bg1"/>
                </a:solidFill>
              </a:rPr>
              <a:t>15, 554.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https://doi.org/10.1186/s13059-014-0554-4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5. B. (2024). FACs Overview [Photograph]. </a:t>
            </a:r>
            <a:r>
              <a:rPr lang="en-US" dirty="0" err="1">
                <a:solidFill>
                  <a:schemeClr val="bg1"/>
                </a:solidFill>
              </a:rPr>
              <a:t>BosterBio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https://www.bosterbio.com/protocol-and-troubleshooting/flow-cytometry-principle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9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  <a:alpha val="0"/>
              </a:schemeClr>
            </a:gs>
            <a:gs pos="63000">
              <a:schemeClr val="accent3">
                <a:lumMod val="95000"/>
                <a:lumOff val="5000"/>
                <a:alpha val="39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green and black cell&#10;&#10;Description automatically generated with medium confidence">
            <a:extLst>
              <a:ext uri="{FF2B5EF4-FFF2-40B4-BE49-F238E27FC236}">
                <a16:creationId xmlns:a16="http://schemas.microsoft.com/office/drawing/2014/main" id="{9B01C99F-8D2F-02AE-8EAB-362AE774DF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9538" r="-1" b="15460"/>
          <a:stretch/>
        </p:blipFill>
        <p:spPr>
          <a:xfrm rot="-10800000">
            <a:off x="0" y="11440"/>
            <a:ext cx="12191695" cy="685799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295DEB-8F67-D339-F896-69B4059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Overview of the experiment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95AA2F4-2D7E-18CD-7883-6D13873110A0}"/>
              </a:ext>
            </a:extLst>
          </p:cNvPr>
          <p:cNvSpPr/>
          <p:nvPr/>
        </p:nvSpPr>
        <p:spPr>
          <a:xfrm>
            <a:off x="4823160" y="4060723"/>
            <a:ext cx="3429461" cy="6980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FF2BBAF-72B3-201D-68D9-2FB23B4EE9BE}"/>
              </a:ext>
            </a:extLst>
          </p:cNvPr>
          <p:cNvSpPr/>
          <p:nvPr/>
        </p:nvSpPr>
        <p:spPr>
          <a:xfrm>
            <a:off x="8652387" y="4060723"/>
            <a:ext cx="3194172" cy="6980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4AE4663-6899-8945-B20E-45CC17741FC9}"/>
              </a:ext>
            </a:extLst>
          </p:cNvPr>
          <p:cNvSpPr/>
          <p:nvPr/>
        </p:nvSpPr>
        <p:spPr>
          <a:xfrm>
            <a:off x="5781367" y="2251586"/>
            <a:ext cx="1582993" cy="14945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EB8BA98-5824-FE62-5427-7628C309DD53}"/>
              </a:ext>
            </a:extLst>
          </p:cNvPr>
          <p:cNvSpPr/>
          <p:nvPr/>
        </p:nvSpPr>
        <p:spPr>
          <a:xfrm>
            <a:off x="9468465" y="2251586"/>
            <a:ext cx="1593264" cy="14945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4" name="Content Placeholder 3">
            <a:extLst>
              <a:ext uri="{FF2B5EF4-FFF2-40B4-BE49-F238E27FC236}">
                <a16:creationId xmlns:a16="http://schemas.microsoft.com/office/drawing/2014/main" id="{102C0952-14BC-7009-A2CE-2AD1621743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107610"/>
              </p:ext>
            </p:extLst>
          </p:nvPr>
        </p:nvGraphicFramePr>
        <p:xfrm>
          <a:off x="4976636" y="1193800"/>
          <a:ext cx="6869923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7FD0C6-9980-E03B-726E-C69863F185B3}"/>
              </a:ext>
            </a:extLst>
          </p:cNvPr>
          <p:cNvCxnSpPr>
            <a:cxnSpLocks/>
          </p:cNvCxnSpPr>
          <p:nvPr/>
        </p:nvCxnSpPr>
        <p:spPr>
          <a:xfrm flipV="1">
            <a:off x="4460488" y="1661532"/>
            <a:ext cx="0" cy="382486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927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EC247-3629-48E9-AC1F-B070E7E2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Adeno-associated virus – sleeping beauty-CRISPR system </a:t>
            </a:r>
          </a:p>
        </p:txBody>
      </p:sp>
      <p:pic>
        <p:nvPicPr>
          <p:cNvPr id="44" name="Picture 43" descr="A screenshot of a cell therapy&#10;&#10;Description automatically generated">
            <a:extLst>
              <a:ext uri="{FF2B5EF4-FFF2-40B4-BE49-F238E27FC236}">
                <a16:creationId xmlns:a16="http://schemas.microsoft.com/office/drawing/2014/main" id="{35B2CD02-33FA-290F-29A8-EFCB30199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406469"/>
            <a:ext cx="4807287" cy="2694083"/>
          </a:xfrm>
          <a:prstGeom prst="rect">
            <a:avLst/>
          </a:prstGeom>
        </p:spPr>
      </p:pic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FC13079E-6663-71F8-668C-A64E04FE3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993494"/>
              </p:ext>
            </p:extLst>
          </p:nvPr>
        </p:nvGraphicFramePr>
        <p:xfrm>
          <a:off x="370357" y="2179837"/>
          <a:ext cx="5336088" cy="3795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A1EE63F0-7BF1-3B48-0E5E-7B82E03663E0}"/>
              </a:ext>
            </a:extLst>
          </p:cNvPr>
          <p:cNvSpPr txBox="1"/>
          <p:nvPr/>
        </p:nvSpPr>
        <p:spPr>
          <a:xfrm>
            <a:off x="6044773" y="5101979"/>
            <a:ext cx="4858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(Animation Gene Therapy, 2021)</a:t>
            </a:r>
          </a:p>
        </p:txBody>
      </p:sp>
    </p:spTree>
    <p:extLst>
      <p:ext uri="{BB962C8B-B14F-4D97-AF65-F5344CB8AC3E}">
        <p14:creationId xmlns:p14="http://schemas.microsoft.com/office/powerpoint/2010/main" val="305703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4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7D2634-4C46-3983-2262-78E4B0E6605B}"/>
              </a:ext>
            </a:extLst>
          </p:cNvPr>
          <p:cNvSpPr txBox="1"/>
          <p:nvPr/>
        </p:nvSpPr>
        <p:spPr>
          <a:xfrm>
            <a:off x="1562925" y="841009"/>
            <a:ext cx="8599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Design, Synthesis and Cloning of AAV–SB-Surf-v2 CRISPR Library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D1E1C-01D7-CB14-2D61-E17C1EDABED9}"/>
              </a:ext>
            </a:extLst>
          </p:cNvPr>
          <p:cNvSpPr txBox="1"/>
          <p:nvPr/>
        </p:nvSpPr>
        <p:spPr>
          <a:xfrm>
            <a:off x="2719614" y="2754561"/>
            <a:ext cx="67527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Protein and Gene Mapping: identification of 2,867 corresponding human genes and their mouse orthologs</a:t>
            </a: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Final Surf-v2 library included 56,911 on-target sgRNAs </a:t>
            </a:r>
            <a:r>
              <a:rPr lang="en-US" sz="2000" dirty="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targeting 2,863</a:t>
            </a:r>
            <a:r>
              <a:rPr lang="en-US" sz="2000" dirty="0">
                <a:solidFill>
                  <a:schemeClr val="bg1"/>
                </a:solidFill>
              </a:rPr>
              <a:t> mouse genes </a:t>
            </a:r>
          </a:p>
        </p:txBody>
      </p:sp>
    </p:spTree>
    <p:extLst>
      <p:ext uri="{BB962C8B-B14F-4D97-AF65-F5344CB8AC3E}">
        <p14:creationId xmlns:p14="http://schemas.microsoft.com/office/powerpoint/2010/main" val="80594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FA0A1AD-DEE2-4598-8D3B-C1F65F315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03DFC-3D4D-081D-393A-77332ADC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-204396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/>
              <a:t>scRNA</a:t>
            </a:r>
            <a:r>
              <a:rPr lang="en-US" sz="4400" dirty="0"/>
              <a:t>-seq of TINK Cells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4FEB1FA3-7B0D-9B5E-A19B-95580BC40A9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40006242"/>
              </p:ext>
            </p:extLst>
          </p:nvPr>
        </p:nvGraphicFramePr>
        <p:xfrm>
          <a:off x="628270" y="1933575"/>
          <a:ext cx="4401509" cy="424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45011D9-FE87-3163-789F-3934DA59AF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122" y="1447840"/>
            <a:ext cx="4800123" cy="4634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36A50E-4466-9013-7E37-3D3974A2A4F2}"/>
              </a:ext>
            </a:extLst>
          </p:cNvPr>
          <p:cNvSpPr txBox="1"/>
          <p:nvPr/>
        </p:nvSpPr>
        <p:spPr>
          <a:xfrm>
            <a:off x="7569844" y="6277790"/>
            <a:ext cx="3036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>
                <a:solidFill>
                  <a:srgbClr val="161719"/>
                </a:solidFill>
                <a:effectLst/>
                <a:highlight>
                  <a:srgbClr val="FFFFFF"/>
                </a:highlight>
                <a:latin typeface="Glyph"/>
              </a:rPr>
              <a:t>(FACs Overview, 2024)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6216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7F06E6D-E2EB-9A0B-66FF-74E222A8A5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991" t="5300" b="123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CFD66-E0B4-02BE-D5EB-B7022615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889" y="365757"/>
            <a:ext cx="6784259" cy="18728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Single Cell Transcriptomics Data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DA10-5792-EDD0-3A8E-5D0C102522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95457" y="2604338"/>
            <a:ext cx="5329417" cy="3887905"/>
          </a:xfrm>
        </p:spPr>
        <p:txBody>
          <a:bodyPr vert="horz" lIns="91440" tIns="45720" rIns="91440" bIns="45720" rtlCol="0">
            <a:normAutofit/>
          </a:bodyPr>
          <a:lstStyle/>
          <a:p>
            <a:pPr marL="10287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scRNA</a:t>
            </a:r>
            <a:r>
              <a:rPr lang="en-US" dirty="0">
                <a:solidFill>
                  <a:schemeClr val="bg1"/>
                </a:solidFill>
              </a:rPr>
              <a:t>-seq data processed using the Cell Ranger pipeline</a:t>
            </a:r>
          </a:p>
          <a:p>
            <a:pPr>
              <a:buClr>
                <a:schemeClr val="accent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10287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Louvain algorithm</a:t>
            </a:r>
          </a:p>
          <a:p>
            <a:pPr>
              <a:buClr>
                <a:schemeClr val="accent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10287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Wilcoxon rank-sum analyses</a:t>
            </a:r>
          </a:p>
          <a:p>
            <a:pPr>
              <a:buClr>
                <a:schemeClr val="accent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10287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Heat-map visualization of top DE genes</a:t>
            </a:r>
          </a:p>
        </p:txBody>
      </p:sp>
    </p:spTree>
    <p:extLst>
      <p:ext uri="{BB962C8B-B14F-4D97-AF65-F5344CB8AC3E}">
        <p14:creationId xmlns:p14="http://schemas.microsoft.com/office/powerpoint/2010/main" val="2409236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C8D8A63-BF67-EFD3-7F62-B7A34D19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13550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D2B63-FF0D-7329-043F-C4AD2B5F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889" y="365757"/>
            <a:ext cx="6784259" cy="18728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CRISPR KO Screen Data Analyses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3E7B-DDEC-4145-D72C-9CD0E8881F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50889" y="2560316"/>
            <a:ext cx="6784259" cy="363887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Cutadapt used to demultiplex and trim raw sequencing data</a:t>
            </a: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Extracted spacers aligned to reference sgRNA library </a:t>
            </a:r>
          </a:p>
          <a:p>
            <a:pPr marL="102870">
              <a:buClr>
                <a:schemeClr val="accent1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285750" indent="-18288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Put into a count matrix for analyzing </a:t>
            </a:r>
          </a:p>
        </p:txBody>
      </p:sp>
    </p:spTree>
    <p:extLst>
      <p:ext uri="{BB962C8B-B14F-4D97-AF65-F5344CB8AC3E}">
        <p14:creationId xmlns:p14="http://schemas.microsoft.com/office/powerpoint/2010/main" val="195803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94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4B3A-7DAD-7ECF-7090-1EF3CFFE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1" y="861391"/>
            <a:ext cx="6172200" cy="784264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CRISPR KO Screen Data Analyses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CC23D-A7D0-E2F2-4957-35759ED7012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Count matrix evaluated with MaGeCK-RRA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Integration of Datasets</a:t>
            </a:r>
          </a:p>
          <a:p>
            <a:pPr marL="742950" lvl="2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ImmGen project comparison</a:t>
            </a:r>
          </a:p>
          <a:p>
            <a:pPr marL="742950" lvl="2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Genetic checkpoint validation through screening and transcriptomic data integration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D7881-5679-0B4C-70E2-5B9A5FEAD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1" y="1126435"/>
            <a:ext cx="4181014" cy="4181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F9EEC-F2EA-A913-7559-3B5007990E10}"/>
              </a:ext>
            </a:extLst>
          </p:cNvPr>
          <p:cNvSpPr txBox="1"/>
          <p:nvPr/>
        </p:nvSpPr>
        <p:spPr>
          <a:xfrm>
            <a:off x="7010401" y="5454566"/>
            <a:ext cx="472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From “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MAGeCK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enables robust identification of essential genes from genome-scale CRISPR/Cas9 knockout screens,” by W. Li et al.,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Genome Biol.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2014,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https://doi.org/10.1186/s13059-014-0554-4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Copyright 2024 by Springer Nature. </a:t>
            </a:r>
          </a:p>
        </p:txBody>
      </p:sp>
    </p:spTree>
    <p:extLst>
      <p:ext uri="{BB962C8B-B14F-4D97-AF65-F5344CB8AC3E}">
        <p14:creationId xmlns:p14="http://schemas.microsoft.com/office/powerpoint/2010/main" val="387487120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048343-1EA9-44C3-883E-652FAAF071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A2379-DD35-4769-BFD6-4857D72F808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C2645A-E767-4D7E-984D-234E531E4556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2000/xmlns/"/>
    <ds:schemaRef ds:uri="http://www.w3.org/2001/XMLSchema-instan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9215</TotalTime>
  <Words>1689</Words>
  <Application>Microsoft Office PowerPoint</Application>
  <PresentationFormat>Widescreen</PresentationFormat>
  <Paragraphs>202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View</vt:lpstr>
      <vt:lpstr>CAR-NK Cell Antitumor Efficacy Enhanced by Genetic Engineering</vt:lpstr>
      <vt:lpstr>Why CAR-NK cell  therapy?</vt:lpstr>
      <vt:lpstr>Overview of the experiment </vt:lpstr>
      <vt:lpstr>Adeno-associated virus – sleeping beauty-CRISPR system </vt:lpstr>
      <vt:lpstr>PowerPoint Presentation</vt:lpstr>
      <vt:lpstr>scRNA-seq of TINK Cells </vt:lpstr>
      <vt:lpstr>Single Cell Transcriptomics Data Processing </vt:lpstr>
      <vt:lpstr>CRISPR KO Screen Data Analyses </vt:lpstr>
      <vt:lpstr>CRISPR KO Screen Data Analyses </vt:lpstr>
      <vt:lpstr>Meta-pathway Analyses</vt:lpstr>
      <vt:lpstr>In Vivo CRISPR Screens </vt:lpstr>
      <vt:lpstr>Single-cell  Transcriptomics  of TINK Cells</vt:lpstr>
      <vt:lpstr>Single-cell Transcriptomics of TINK Cells</vt:lpstr>
      <vt:lpstr>PowerPoint Presentation</vt:lpstr>
      <vt:lpstr>CALHM2  The Convergent Hit  </vt:lpstr>
      <vt:lpstr>CALHM2 KO Enhanced CAR-NK92 Antitumor Function</vt:lpstr>
      <vt:lpstr>CALHM2 KO Enhanced CAR-NK92 Antitumor Function</vt:lpstr>
      <vt:lpstr>CALHM2 KO Enhanced CAR-NK92 Antitumor Function</vt:lpstr>
      <vt:lpstr>CALHM2 Transgene Rescued CALHM2-KO Phenotypes </vt:lpstr>
      <vt:lpstr>CALHM2 KO Enhanced Human Primary NK Cell Functions</vt:lpstr>
      <vt:lpstr>CALHM2 KO Alters Multiple Pathways in Human Primary NK cells</vt:lpstr>
      <vt:lpstr>Outcome of Experiment </vt:lpstr>
      <vt:lpstr>The Future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CAR-NK Cell Antitumor Efficacy Enhanced by Genetic Engineering</dc:title>
  <dc:creator>Victoria Defeo</dc:creator>
  <cp:lastModifiedBy>Victoria Defeo</cp:lastModifiedBy>
  <cp:revision>3</cp:revision>
  <dcterms:created xsi:type="dcterms:W3CDTF">2024-10-09T21:52:27Z</dcterms:created>
  <dcterms:modified xsi:type="dcterms:W3CDTF">2024-11-12T20:49:20Z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