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Maven Pro" pitchFamily="2" charset="77"/>
      <p:regular r:id="rId38"/>
      <p:bold r:id="rId39"/>
    </p:embeddedFont>
    <p:embeddedFont>
      <p:font typeface="Nunito" pitchFamily="2" charset="77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12de3e68c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12de3e68c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445f916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445f916d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2de3e68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12de3e68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445f916d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445f916d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d445f916d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d445f916d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445f916d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445f916d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2de3e68c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2de3e68c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12de3e68c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12de3e68c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d445f916d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d445f916d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d445f916d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d445f916d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445f916d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d445f916d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445f916d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d445f916d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12de3e68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12de3e68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d445f916d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d445f916d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12de3e68c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12de3e68c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12de3e68c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12de3e68c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d445f916d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d445f916d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2de3e68c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2de3e68c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12de3e68c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12de3e68c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2de3e68c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2de3e68c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d445f916d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d445f916d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445f916d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d445f916d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12de3e68c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12de3e68c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2de3e68c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2de3e68c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d445f916d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d445f916d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12de3e68c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12de3e68c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d445f916d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d445f916d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d4f62990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d4f62990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445f916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d445f916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d445f916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d445f916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445f916d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d445f916d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d445f916d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d445f916d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445f916d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d445f916d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2de3e68c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12de3e68c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i.org/10.1038/s12276-021-00576-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12276-021-00576-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311708" y="4581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b="1"/>
              <a:t>CRISPR screens decode cancer cell pathways that trigger γδ T cell detection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Mamedov, M.R., Vedova, S., Freimer, J.W. </a:t>
            </a: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CRISPR screens decode cancer cell pathways that trigger γδ T cell detection. </a:t>
            </a: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Nature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621, 188–195 (2023).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Experimental Design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39" name="Google Shape;339;p22"/>
          <p:cNvSpPr txBox="1">
            <a:spLocks noGrp="1"/>
          </p:cNvSpPr>
          <p:nvPr>
            <p:ph type="body" idx="1"/>
          </p:nvPr>
        </p:nvSpPr>
        <p:spPr>
          <a:xfrm>
            <a:off x="1303800" y="1411550"/>
            <a:ext cx="7030500" cy="3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dirty="0" err="1">
                <a:solidFill>
                  <a:schemeClr val="lt1"/>
                </a:solidFill>
              </a:rPr>
              <a:t>MAGeCK</a:t>
            </a:r>
            <a:r>
              <a:rPr lang="en" sz="1700" dirty="0">
                <a:solidFill>
                  <a:schemeClr val="lt1"/>
                </a:solidFill>
              </a:rPr>
              <a:t> test command </a:t>
            </a:r>
            <a:endParaRPr sz="1700" dirty="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 dirty="0" err="1">
                <a:solidFill>
                  <a:schemeClr val="lt1"/>
                </a:solidFill>
              </a:rPr>
              <a:t>Indentify</a:t>
            </a:r>
            <a:r>
              <a:rPr lang="en" sz="1700" dirty="0">
                <a:solidFill>
                  <a:schemeClr val="lt1"/>
                </a:solidFill>
              </a:rPr>
              <a:t> differentially enriched sgRNA targets</a:t>
            </a:r>
            <a:endParaRPr sz="1700" dirty="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dirty="0">
                <a:solidFill>
                  <a:schemeClr val="lt1"/>
                </a:solidFill>
              </a:rPr>
              <a:t>Correlation </a:t>
            </a:r>
            <a:r>
              <a:rPr lang="en" sz="1700" dirty="0" err="1">
                <a:solidFill>
                  <a:schemeClr val="lt1"/>
                </a:solidFill>
              </a:rPr>
              <a:t>AnalyzeR</a:t>
            </a:r>
            <a:r>
              <a:rPr lang="en" sz="1700" dirty="0">
                <a:solidFill>
                  <a:schemeClr val="lt1"/>
                </a:solidFill>
              </a:rPr>
              <a:t> used to determine BTN3A1 expression correlations by ARCH4 repository</a:t>
            </a:r>
            <a:endParaRPr sz="1700" dirty="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dirty="0">
                <a:solidFill>
                  <a:schemeClr val="lt1"/>
                </a:solidFill>
              </a:rPr>
              <a:t>sgRNA plasmids used for arrayed validation studies</a:t>
            </a:r>
            <a:endParaRPr sz="1700" dirty="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dirty="0">
                <a:solidFill>
                  <a:schemeClr val="lt1"/>
                </a:solidFill>
              </a:rPr>
              <a:t>Daudi-CAS9 NLRCS KOs genotyping by Sanger sequencing</a:t>
            </a:r>
            <a:endParaRPr sz="1700" dirty="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 dirty="0">
                <a:solidFill>
                  <a:schemeClr val="lt1"/>
                </a:solidFill>
              </a:rPr>
              <a:t>Amplified analysis by Sanger sequencing and KO efficiency through indel tracking by decomposition algorithm</a:t>
            </a:r>
            <a:endParaRPr sz="17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CRISPR Screens to Decode γδ T Cell Pathways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45" name="Google Shape;345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Purpose: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Identify which genes in cancer cells affect γδ T cell recognition and killing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Screening: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Genome-wide CRISPR knockouts created in Daudi cancer cells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Outcome: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See which knocked out genes increase or decrease the susceptibility of cancer cells to Vγ9Vδ2 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CRISPR Screens to Decode γδ T Cell Pathways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51" name="Google Shape;351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Data Processing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Gene-set enrichment analysis</a:t>
            </a:r>
            <a:endParaRPr sz="1700">
              <a:solidFill>
                <a:schemeClr val="lt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Identifies significant pathways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Tools and software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MAGeCK</a:t>
            </a:r>
            <a:endParaRPr sz="1700">
              <a:solidFill>
                <a:schemeClr val="lt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CRISPR Screen data analysis</a:t>
            </a:r>
            <a:endParaRPr sz="1700">
              <a:solidFill>
                <a:schemeClr val="lt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Impact of each knockout on cell survival and γδ T cell killing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1303800" y="645050"/>
            <a:ext cx="68211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Initial Findings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57" name="Google Shape;357;p25"/>
          <p:cNvSpPr txBox="1">
            <a:spLocks noGrp="1"/>
          </p:cNvSpPr>
          <p:nvPr>
            <p:ph type="body" idx="1"/>
          </p:nvPr>
        </p:nvSpPr>
        <p:spPr>
          <a:xfrm>
            <a:off x="1199100" y="1399250"/>
            <a:ext cx="7030500" cy="3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457200" lvl="0" indent="-32490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426">
                <a:solidFill>
                  <a:schemeClr val="lt1"/>
                </a:solidFill>
              </a:rPr>
              <a:t>Through screening, several metabolic and immune regulatory pathways were identified that affect γδ T cell interaction</a:t>
            </a:r>
            <a:endParaRPr sz="2426">
              <a:solidFill>
                <a:schemeClr val="lt1"/>
              </a:solidFill>
            </a:endParaRPr>
          </a:p>
          <a:p>
            <a:pPr marL="914400" lvl="1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226">
                <a:solidFill>
                  <a:schemeClr val="lt1"/>
                </a:solidFill>
              </a:rPr>
              <a:t>Butyrophilin Complex</a:t>
            </a:r>
            <a:endParaRPr sz="2226">
              <a:solidFill>
                <a:schemeClr val="lt1"/>
              </a:solidFill>
            </a:endParaRPr>
          </a:p>
          <a:p>
            <a:pPr marL="1371600" lvl="2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2226">
                <a:solidFill>
                  <a:schemeClr val="lt1"/>
                </a:solidFill>
              </a:rPr>
              <a:t>BTN2A1, BTN3A1, BTN3A2</a:t>
            </a:r>
            <a:endParaRPr sz="2226">
              <a:solidFill>
                <a:schemeClr val="lt1"/>
              </a:solidFill>
            </a:endParaRPr>
          </a:p>
          <a:p>
            <a:pPr marL="914400" lvl="1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226">
                <a:solidFill>
                  <a:schemeClr val="lt1"/>
                </a:solidFill>
              </a:rPr>
              <a:t>Mevalonate pathway</a:t>
            </a:r>
            <a:endParaRPr sz="2226">
              <a:solidFill>
                <a:schemeClr val="lt1"/>
              </a:solidFill>
            </a:endParaRPr>
          </a:p>
          <a:p>
            <a:pPr marL="1371600" lvl="2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2226">
                <a:solidFill>
                  <a:schemeClr val="lt1"/>
                </a:solidFill>
              </a:rPr>
              <a:t>ACAT2, HMGCR</a:t>
            </a:r>
            <a:endParaRPr sz="2226">
              <a:solidFill>
                <a:schemeClr val="lt1"/>
              </a:solidFill>
            </a:endParaRPr>
          </a:p>
          <a:p>
            <a:pPr marL="1371600" lvl="2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2226">
                <a:solidFill>
                  <a:schemeClr val="lt1"/>
                </a:solidFill>
              </a:rPr>
              <a:t>FDPS, GGPS1</a:t>
            </a:r>
            <a:endParaRPr sz="2226">
              <a:solidFill>
                <a:schemeClr val="lt1"/>
              </a:solidFill>
            </a:endParaRPr>
          </a:p>
          <a:p>
            <a:pPr marL="914400" lvl="1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226">
                <a:solidFill>
                  <a:schemeClr val="lt1"/>
                </a:solidFill>
              </a:rPr>
              <a:t>ZOL transporter</a:t>
            </a:r>
            <a:endParaRPr sz="2226">
              <a:solidFill>
                <a:schemeClr val="lt1"/>
              </a:solidFill>
            </a:endParaRPr>
          </a:p>
          <a:p>
            <a:pPr marL="1371600" lvl="2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2226">
                <a:solidFill>
                  <a:schemeClr val="lt1"/>
                </a:solidFill>
              </a:rPr>
              <a:t>SLC37A3</a:t>
            </a:r>
            <a:endParaRPr sz="2226">
              <a:solidFill>
                <a:schemeClr val="lt1"/>
              </a:solidFill>
            </a:endParaRPr>
          </a:p>
          <a:p>
            <a:pPr marL="914400" lvl="1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226">
                <a:solidFill>
                  <a:schemeClr val="lt1"/>
                </a:solidFill>
              </a:rPr>
              <a:t>Transactivator of BTN3A1-3 genes</a:t>
            </a:r>
            <a:endParaRPr sz="2226">
              <a:solidFill>
                <a:schemeClr val="lt1"/>
              </a:solidFill>
            </a:endParaRPr>
          </a:p>
          <a:p>
            <a:pPr marL="1371600" lvl="2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2226">
                <a:solidFill>
                  <a:schemeClr val="lt1"/>
                </a:solidFill>
              </a:rPr>
              <a:t>NLRC5</a:t>
            </a:r>
            <a:endParaRPr sz="2226">
              <a:solidFill>
                <a:schemeClr val="lt1"/>
              </a:solidFill>
            </a:endParaRPr>
          </a:p>
          <a:p>
            <a:pPr marL="914400" lvl="1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226">
                <a:solidFill>
                  <a:schemeClr val="lt1"/>
                </a:solidFill>
              </a:rPr>
              <a:t>Surface proteins</a:t>
            </a:r>
            <a:endParaRPr sz="2226">
              <a:solidFill>
                <a:schemeClr val="lt1"/>
              </a:solidFill>
            </a:endParaRPr>
          </a:p>
          <a:p>
            <a:pPr marL="1371600" lvl="2" indent="-31697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2226">
                <a:solidFill>
                  <a:schemeClr val="lt1"/>
                </a:solidFill>
              </a:rPr>
              <a:t>ICAM1</a:t>
            </a:r>
            <a:endParaRPr sz="2226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>
            <a:spLocks noGrp="1"/>
          </p:cNvSpPr>
          <p:nvPr>
            <p:ph type="title"/>
          </p:nvPr>
        </p:nvSpPr>
        <p:spPr>
          <a:xfrm>
            <a:off x="1303800" y="684125"/>
            <a:ext cx="7030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</a:rPr>
              <a:t>Initial Findings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63" name="Google Shape;3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425" y="1704450"/>
            <a:ext cx="5585150" cy="317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Gene Set Enrichment Analysis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69" name="Google Shape;369;p27"/>
          <p:cNvSpPr txBox="1">
            <a:spLocks noGrp="1"/>
          </p:cNvSpPr>
          <p:nvPr>
            <p:ph type="body" idx="1"/>
          </p:nvPr>
        </p:nvSpPr>
        <p:spPr>
          <a:xfrm>
            <a:off x="1271700" y="1401450"/>
            <a:ext cx="6600600" cy="31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Pathways enriched: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OXPHOS, TCA cycle, purine metabolism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Metabolic importance: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Maintenance of ATP balance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BTN3A expression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Significance: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Metabolic pathway KO can lead to increased γδ T cell sensitivity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Gene Set Enrichment Analysis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375" name="Google Shape;3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425" y="1597875"/>
            <a:ext cx="3262375" cy="27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925" y="1597875"/>
            <a:ext cx="4185388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Gene Set Enrichment Analysis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382" name="Google Shape;3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425" y="421588"/>
            <a:ext cx="1800140" cy="43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150" y="1597875"/>
            <a:ext cx="5692191" cy="31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Mechanisms of BTN3A Regulation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89" name="Google Shape;389;p30"/>
          <p:cNvSpPr txBox="1">
            <a:spLocks noGrp="1"/>
          </p:cNvSpPr>
          <p:nvPr>
            <p:ph type="body" idx="1"/>
          </p:nvPr>
        </p:nvSpPr>
        <p:spPr>
          <a:xfrm>
            <a:off x="1303800" y="1490600"/>
            <a:ext cx="7030500" cy="30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IRF1 and NLRC5 crucial for transcription of BTN3A genes</a:t>
            </a:r>
            <a:endParaRPr sz="20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IRF1 binds to BTN3A1 and BTN3A2 promoter regions</a:t>
            </a:r>
            <a:endParaRPr sz="18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BTN3A undergoes glycosylation and sialylation modifications</a:t>
            </a:r>
            <a:endParaRPr sz="20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Reduction in these increase BTN3A surface levels</a:t>
            </a:r>
            <a:endParaRPr sz="18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RER1 protein controls transport of BTN3A to plasma membrane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title"/>
          </p:nvPr>
        </p:nvSpPr>
        <p:spPr>
          <a:xfrm>
            <a:off x="1303800" y="539675"/>
            <a:ext cx="7030500" cy="8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Mevalonate Pathway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95" name="Google Shape;395;p31"/>
          <p:cNvSpPr txBox="1">
            <a:spLocks noGrp="1"/>
          </p:cNvSpPr>
          <p:nvPr>
            <p:ph type="body" idx="1"/>
          </p:nvPr>
        </p:nvSpPr>
        <p:spPr>
          <a:xfrm>
            <a:off x="4213550" y="1527600"/>
            <a:ext cx="4120800" cy="3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Prosophoantigen production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Significance: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Increased activity in many cancers due to increased energy needs</a:t>
            </a:r>
            <a:endParaRPr sz="19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Enhanced γδ T cell engagement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Genes affected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HMGCR, ACAT2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96" name="Google Shape;3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50" y="1527600"/>
            <a:ext cx="3283400" cy="318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 rotWithShape="1">
          <a:blip r:embed="rId3">
            <a:alphaModFix/>
          </a:blip>
          <a:srcRect l="3707"/>
          <a:stretch/>
        </p:blipFill>
        <p:spPr>
          <a:xfrm>
            <a:off x="654175" y="1484888"/>
            <a:ext cx="4897202" cy="29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72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γδ T Cells</a:t>
            </a:r>
            <a:endParaRPr sz="3320">
              <a:solidFill>
                <a:schemeClr val="lt1"/>
              </a:solidFill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2"/>
          </p:nvPr>
        </p:nvSpPr>
        <p:spPr>
          <a:xfrm>
            <a:off x="5551375" y="377425"/>
            <a:ext cx="3295800" cy="43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1900">
                <a:solidFill>
                  <a:schemeClr val="lt1"/>
                </a:solidFill>
              </a:rPr>
              <a:t>Activation occurs when stress-induced molecules and phosphoantigens engage their receptors. </a:t>
            </a: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1900">
                <a:solidFill>
                  <a:schemeClr val="lt1"/>
                </a:solidFill>
              </a:rPr>
              <a:t>Activation promotes antitumor responses</a:t>
            </a: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" sz="1900">
                <a:solidFill>
                  <a:schemeClr val="lt1"/>
                </a:solidFill>
              </a:rPr>
              <a:t>γδ T cell also promote B cells to produce IgE, which also has antitumor effects. 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698725" y="4401900"/>
            <a:ext cx="48081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Source: Park, J.H., Lee, H.K. Function of γδ T cells in tumor immunology and their application to cancer therapy. </a:t>
            </a:r>
            <a:r>
              <a:rPr lang="en" sz="1100" i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Exp Mol Med</a:t>
            </a:r>
            <a:r>
              <a:rPr lang="en" sz="11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53, 318–327 (2021). </a:t>
            </a:r>
            <a:r>
              <a:rPr lang="en" sz="1100" u="sng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https://doi.org/10.1038/s12276-021-00576-0</a:t>
            </a:r>
            <a:endParaRPr sz="11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>
            <a:spLocks noGrp="1"/>
          </p:cNvSpPr>
          <p:nvPr>
            <p:ph type="title"/>
          </p:nvPr>
        </p:nvSpPr>
        <p:spPr>
          <a:xfrm>
            <a:off x="1303800" y="661650"/>
            <a:ext cx="7030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Purine Biosynthesis Pathway (KEGG)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02" name="Google Shape;402;p32"/>
          <p:cNvSpPr txBox="1">
            <a:spLocks noGrp="1"/>
          </p:cNvSpPr>
          <p:nvPr>
            <p:ph type="body" idx="1"/>
          </p:nvPr>
        </p:nvSpPr>
        <p:spPr>
          <a:xfrm>
            <a:off x="1303800" y="1448550"/>
            <a:ext cx="68826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Essential for ATP Production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Influence on BTN3A levels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Genes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PPAT, IMPDH1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Implication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Interruption of pathway affects the energy states of cancer cells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Enhances detection by γδ T cells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"/>
          <p:cNvSpPr txBox="1">
            <a:spLocks noGrp="1"/>
          </p:cNvSpPr>
          <p:nvPr>
            <p:ph type="title"/>
          </p:nvPr>
        </p:nvSpPr>
        <p:spPr>
          <a:xfrm>
            <a:off x="1303800" y="661650"/>
            <a:ext cx="7030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Purine Biosynthesis Pathway (KEGG)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408" name="Google Shape;4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925" y="1885175"/>
            <a:ext cx="2785625" cy="26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325" y="1397338"/>
            <a:ext cx="4329550" cy="36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Glycosylation and Sialylation Pathways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15" name="Google Shape;415;p3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Glycosylation and sialylation modifies BTN3A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Decreased N-linked glycosylation and sialylation </a:t>
            </a:r>
            <a:endParaRPr sz="2000">
              <a:solidFill>
                <a:schemeClr val="lt1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Increase BTN3A surface staining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Genes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CMAS</a:t>
            </a:r>
            <a:endParaRPr sz="2000">
              <a:solidFill>
                <a:schemeClr val="lt1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High importance in detection enhancement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Surface Expression Data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421" name="Google Shape;4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250" y="1364475"/>
            <a:ext cx="3500950" cy="35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50275"/>
            <a:ext cx="5116450" cy="308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Surface Expression Data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428" name="Google Shape;4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25" y="1301300"/>
            <a:ext cx="5772150" cy="19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388" y="3388050"/>
            <a:ext cx="5275225" cy="16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title"/>
          </p:nvPr>
        </p:nvSpPr>
        <p:spPr>
          <a:xfrm>
            <a:off x="1303800" y="640600"/>
            <a:ext cx="70305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AMPK Activation 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AMP-Activated Protein Kinase</a:t>
            </a:r>
            <a:endParaRPr sz="1500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Sensor for cellular energy levels</a:t>
            </a:r>
            <a:endParaRPr sz="1500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" sz="1500">
                <a:solidFill>
                  <a:schemeClr val="lt1"/>
                </a:solidFill>
              </a:rPr>
              <a:t>Metabolic stress increases expression of BTN3A1 and BTN2A1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Small-molecule AMPK activators can mimic  the stress response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Cancer cells are then more susceptible to γδ T cell mediated killing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436" name="Google Shape;4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975" y="3102375"/>
            <a:ext cx="5940125" cy="19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title"/>
          </p:nvPr>
        </p:nvSpPr>
        <p:spPr>
          <a:xfrm>
            <a:off x="1303800" y="526000"/>
            <a:ext cx="70305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2878"/>
              <a:buNone/>
            </a:pPr>
            <a:r>
              <a:rPr lang="en" sz="3011">
                <a:solidFill>
                  <a:schemeClr val="lt1"/>
                </a:solidFill>
              </a:rPr>
              <a:t>AMPK Activation and BTN3A regulation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42" name="Google Shape;442;p38"/>
          <p:cNvSpPr txBox="1">
            <a:spLocks noGrp="1"/>
          </p:cNvSpPr>
          <p:nvPr>
            <p:ph type="body" idx="1"/>
          </p:nvPr>
        </p:nvSpPr>
        <p:spPr>
          <a:xfrm>
            <a:off x="1303800" y="1384600"/>
            <a:ext cx="7167300" cy="31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24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Char char="●"/>
            </a:pPr>
            <a:r>
              <a:rPr lang="en" sz="1950">
                <a:solidFill>
                  <a:schemeClr val="lt1"/>
                </a:solidFill>
              </a:rPr>
              <a:t>Glucose levels increased, BTN3A surface expression increased in OXPHOS KOs</a:t>
            </a:r>
            <a:endParaRPr sz="1950">
              <a:solidFill>
                <a:schemeClr val="lt1"/>
              </a:solidFill>
            </a:endParaRPr>
          </a:p>
          <a:p>
            <a:pPr marL="457200" lvl="0" indent="-3524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Char char="●"/>
            </a:pPr>
            <a:r>
              <a:rPr lang="en" sz="1950">
                <a:solidFill>
                  <a:schemeClr val="lt1"/>
                </a:solidFill>
              </a:rPr>
              <a:t>Inhibition of ATP synthase or uncoupling ATP synthesis lead to highest  BTN3A expression</a:t>
            </a:r>
            <a:endParaRPr sz="1950">
              <a:solidFill>
                <a:schemeClr val="lt1"/>
              </a:solidFill>
            </a:endParaRPr>
          </a:p>
          <a:p>
            <a:pPr marL="457200" lvl="0" indent="-3524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Char char="●"/>
            </a:pPr>
            <a:r>
              <a:rPr lang="en" sz="1950">
                <a:solidFill>
                  <a:schemeClr val="lt1"/>
                </a:solidFill>
              </a:rPr>
              <a:t>AMPK required for proper BTN3A induction in stressed cells</a:t>
            </a:r>
            <a:endParaRPr sz="1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"/>
          <p:cNvSpPr txBox="1">
            <a:spLocks noGrp="1"/>
          </p:cNvSpPr>
          <p:nvPr>
            <p:ph type="title"/>
          </p:nvPr>
        </p:nvSpPr>
        <p:spPr>
          <a:xfrm>
            <a:off x="1303800" y="640600"/>
            <a:ext cx="70305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AMPK Activation 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448" name="Google Shape;4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50" y="1727075"/>
            <a:ext cx="8492900" cy="23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 txBox="1">
            <a:spLocks noGrp="1"/>
          </p:cNvSpPr>
          <p:nvPr>
            <p:ph type="title"/>
          </p:nvPr>
        </p:nvSpPr>
        <p:spPr>
          <a:xfrm>
            <a:off x="1303800" y="640600"/>
            <a:ext cx="70305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AMPK Activation 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454" name="Google Shape;4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05450"/>
            <a:ext cx="8839201" cy="157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Patient Data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60" name="Google Shape;460;p41"/>
          <p:cNvSpPr txBox="1">
            <a:spLocks noGrp="1"/>
          </p:cNvSpPr>
          <p:nvPr>
            <p:ph type="body" idx="1"/>
          </p:nvPr>
        </p:nvSpPr>
        <p:spPr>
          <a:xfrm>
            <a:off x="803450" y="1597875"/>
            <a:ext cx="7530900" cy="1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Gene signature scores in correlation with survival in cancer patients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Measured across 33 cancer types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Strongest correlation in low-grade glioma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High γδ T cell gene signatures correspond with longer survival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461" name="Google Shape;461;p41"/>
          <p:cNvPicPr preferRelativeResize="0"/>
          <p:nvPr/>
        </p:nvPicPr>
        <p:blipFill rotWithShape="1">
          <a:blip r:embed="rId3">
            <a:alphaModFix/>
          </a:blip>
          <a:srcRect t="6402"/>
          <a:stretch/>
        </p:blipFill>
        <p:spPr>
          <a:xfrm>
            <a:off x="152400" y="3298275"/>
            <a:ext cx="8839200" cy="14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γδ T Cells vs. αβ T Cells</a:t>
            </a:r>
            <a:endParaRPr sz="3020">
              <a:solidFill>
                <a:schemeClr val="lt1"/>
              </a:solidFill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254200"/>
            <a:ext cx="6722002" cy="33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5"/>
          <p:cNvSpPr txBox="1"/>
          <p:nvPr/>
        </p:nvSpPr>
        <p:spPr>
          <a:xfrm>
            <a:off x="1303750" y="4602400"/>
            <a:ext cx="6722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Source: Girardi, Michael. (2006). Girardi MImmunosurveillance and immunoregulation by </a:t>
            </a:r>
            <a:r>
              <a:rPr lang="en" sz="10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γδ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T cells. J Invest Dermatol 126:25-31. The Journal of investigative dermatology. 126. 25-31. 10.1038/sj.jid.5700003. </a:t>
            </a:r>
            <a:endParaRPr sz="1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Key Findings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67" name="Google Shape;467;p42"/>
          <p:cNvSpPr txBox="1">
            <a:spLocks noGrp="1"/>
          </p:cNvSpPr>
          <p:nvPr>
            <p:ph type="body" idx="1"/>
          </p:nvPr>
        </p:nvSpPr>
        <p:spPr>
          <a:xfrm>
            <a:off x="1303800" y="1506575"/>
            <a:ext cx="7030500" cy="31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AMPK activation significantly improves BTN3A-mediated γδ T cell killing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Experiments in patient derived cancer organoids confirm CRISPR screen findings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Treatment with AMPK activators (pamidronate,AICAR, C991) </a:t>
            </a:r>
            <a:endParaRPr sz="1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" sz="1900">
                <a:solidFill>
                  <a:schemeClr val="lt1"/>
                </a:solidFill>
              </a:rPr>
              <a:t>AMPK agonist treatment of 34T increased TEG001 susceptibility</a:t>
            </a:r>
            <a:endParaRPr sz="1900">
              <a:solidFill>
                <a:schemeClr val="lt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</a:pPr>
            <a:r>
              <a:rPr lang="en" sz="1900">
                <a:solidFill>
                  <a:schemeClr val="lt1"/>
                </a:solidFill>
              </a:rPr>
              <a:t>Highly reactive Vγ9Vδ2 clone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Key Findings</a:t>
            </a:r>
            <a:endParaRPr sz="3011">
              <a:solidFill>
                <a:schemeClr val="lt1"/>
              </a:solidFill>
            </a:endParaRPr>
          </a:p>
        </p:txBody>
      </p:sp>
      <p:pic>
        <p:nvPicPr>
          <p:cNvPr id="473" name="Google Shape;4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275" y="1238350"/>
            <a:ext cx="5339250" cy="36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Clinical Relevance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79" name="Google Shape;479;p44"/>
          <p:cNvSpPr txBox="1">
            <a:spLocks noGrp="1"/>
          </p:cNvSpPr>
          <p:nvPr>
            <p:ph type="body" idx="1"/>
          </p:nvPr>
        </p:nvSpPr>
        <p:spPr>
          <a:xfrm>
            <a:off x="1303800" y="1385500"/>
            <a:ext cx="7030500" cy="31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Cancer Therapy</a:t>
            </a:r>
            <a:endParaRPr sz="2200">
              <a:solidFill>
                <a:schemeClr val="l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" sz="2200">
                <a:solidFill>
                  <a:schemeClr val="lt1"/>
                </a:solidFill>
              </a:rPr>
              <a:t>γδ T cell pathways leveraging to improve immunotherapy</a:t>
            </a:r>
            <a:endParaRPr sz="2200">
              <a:solidFill>
                <a:schemeClr val="l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" sz="2200">
                <a:solidFill>
                  <a:schemeClr val="lt1"/>
                </a:solidFill>
              </a:rPr>
              <a:t>AMPK activators used for enhanced γδ T cell action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Versatile potential</a:t>
            </a:r>
            <a:endParaRPr sz="2200">
              <a:solidFill>
                <a:schemeClr val="lt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" sz="2200">
                <a:solidFill>
                  <a:schemeClr val="lt1"/>
                </a:solidFill>
              </a:rPr>
              <a:t>Independent function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Future in γδ T Cell Research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485" name="Google Shape;485;p45"/>
          <p:cNvSpPr txBox="1">
            <a:spLocks noGrp="1"/>
          </p:cNvSpPr>
          <p:nvPr>
            <p:ph type="body" idx="1"/>
          </p:nvPr>
        </p:nvSpPr>
        <p:spPr>
          <a:xfrm>
            <a:off x="1081475" y="1238350"/>
            <a:ext cx="7252800" cy="3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AMPK Activators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Bioengineering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Predictive Modeling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Expand to other cancer types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Conclusion</a:t>
            </a:r>
            <a:endParaRPr sz="3020">
              <a:solidFill>
                <a:schemeClr val="lt1"/>
              </a:solidFill>
            </a:endParaRPr>
          </a:p>
        </p:txBody>
      </p:sp>
      <p:sp>
        <p:nvSpPr>
          <p:cNvPr id="491" name="Google Shape;491;p46"/>
          <p:cNvSpPr txBox="1">
            <a:spLocks noGrp="1"/>
          </p:cNvSpPr>
          <p:nvPr>
            <p:ph type="body" idx="1"/>
          </p:nvPr>
        </p:nvSpPr>
        <p:spPr>
          <a:xfrm>
            <a:off x="1186575" y="1597875"/>
            <a:ext cx="7147800" cy="2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 b="1">
                <a:solidFill>
                  <a:schemeClr val="lt1"/>
                </a:solidFill>
              </a:rPr>
              <a:t>γδ T cells - a promising tool</a:t>
            </a:r>
            <a:endParaRPr sz="2200" b="1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 b="1">
                <a:solidFill>
                  <a:schemeClr val="lt1"/>
                </a:solidFill>
              </a:rPr>
              <a:t>Discovery of key regulatory pathways</a:t>
            </a:r>
            <a:endParaRPr sz="2200" b="1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 b="1">
                <a:solidFill>
                  <a:schemeClr val="lt1"/>
                </a:solidFill>
              </a:rPr>
              <a:t>Impact of metabolic stress</a:t>
            </a:r>
            <a:endParaRPr sz="2200" b="1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 b="1">
                <a:solidFill>
                  <a:schemeClr val="lt1"/>
                </a:solidFill>
              </a:rPr>
              <a:t>Implications for immunotherapy</a:t>
            </a:r>
            <a:endParaRPr sz="2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497" name="Google Shape;497;p47"/>
          <p:cNvSpPr txBox="1">
            <a:spLocks noGrp="1"/>
          </p:cNvSpPr>
          <p:nvPr>
            <p:ph type="body" idx="1"/>
          </p:nvPr>
        </p:nvSpPr>
        <p:spPr>
          <a:xfrm>
            <a:off x="862200" y="1446775"/>
            <a:ext cx="79575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aseline="30000"/>
              <a:t>1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Park, J.H., Lee, H.K. Function of γδ T cells in tumor immunology and their application to cancer therapy. </a:t>
            </a:r>
            <a:r>
              <a:rPr lang="en" sz="1200" i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 Mol Med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53, 318–327 (2021).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https://doi.org/10.1038/s12276-021-00576-0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aseline="30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Girardi, Michael. (2006). Girardi MImmunosurveillance and immunoregulation by  T cells. J Invest Dermatol 126:25-31. The Journal of investigative dermatology. 126. 25-31. 10.1038/sj.jid.5700003.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aseline="30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Cano, Carla E., et al. "BTN2A1, an Immune Checkpoint Targeting Vγ9Vδ2 T Cell Cytotoxicity Against Malignant Cells." *Cell Reports*, vol. 36, no. 2, 2021, 109359. [ScienceDirect](https://doi.org/10.1016/j.celrep.2021.109359).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Vγ9Vδ2 T Cells</a:t>
            </a:r>
            <a:endParaRPr sz="3020">
              <a:solidFill>
                <a:schemeClr val="lt1"/>
              </a:solidFill>
            </a:endParaRPr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405725" y="1446050"/>
            <a:ext cx="4445100" cy="3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Most dominant subset of γδ T cells in humans.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Recognizes the BTN2A1-BTN3A1 complex.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Detects phosphoantigens produced by the mevalonate pathway.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775" y="598575"/>
            <a:ext cx="4088176" cy="3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4850813" y="4383650"/>
            <a:ext cx="40881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Source: Cano, Carla E., et al. "BTN2A1, an Immune Checkpoint Targeting Vγ9Vδ2 T Cell Cytotoxicity Against Malignant Cells." *Cell Reports*, vol. 36, no. 2, 2021, 109359. [ScienceDirect](https://doi.org/10.1016/j.celrep.2021.109359).</a:t>
            </a:r>
            <a:endParaRPr sz="1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Phosphoantigens and Tumor Detection</a:t>
            </a:r>
            <a:endParaRPr sz="3020">
              <a:solidFill>
                <a:schemeClr val="lt1"/>
              </a:solidFill>
            </a:endParaRPr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350" y="1597900"/>
            <a:ext cx="7263301" cy="29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1303800" y="613775"/>
            <a:ext cx="74511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018">
                <a:solidFill>
                  <a:schemeClr val="lt1"/>
                </a:solidFill>
              </a:rPr>
              <a:t>BTN2A1-BTN3A1 Complex: Central to Tumor Recognition</a:t>
            </a:r>
            <a:endParaRPr sz="3018">
              <a:solidFill>
                <a:schemeClr val="lt1"/>
              </a:solidFill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body" idx="1"/>
          </p:nvPr>
        </p:nvSpPr>
        <p:spPr>
          <a:xfrm>
            <a:off x="1303800" y="1728275"/>
            <a:ext cx="70305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Cell-surface proteins that form a complex in stressed/transformed cells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Activated by phosphoantigens.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BTN3A1 activates to allow BTN2A1 to engage with the Vγ9Vδ2 TCR 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“Stress signal”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Flagged for immune attack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BTN3A1 expression higher in cancer cells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Metabolic Pathways Affecting Tumor Detection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20" name="Google Shape;320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Oxidative Phosphorylation (OXPHOS)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ATP generation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High energy demand of cancer cells leads to disruption and metabolic stress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Purine Metabolism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Proliferation of cancer cells leads to upregulation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BTN3A upregulated due to stresses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Phosphoantigens produced by these pathways then activate BTN3A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</a:rPr>
              <a:t>Experimental Design</a:t>
            </a:r>
            <a:endParaRPr sz="3020">
              <a:solidFill>
                <a:schemeClr val="lt1"/>
              </a:solidFill>
            </a:endParaRPr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1"/>
          </p:nvPr>
        </p:nvSpPr>
        <p:spPr>
          <a:xfrm>
            <a:off x="5810325" y="598575"/>
            <a:ext cx="29793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Knockout (KO) Daudi cancer cells co cultured with expanded Vγ9Vδ2 T cells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Cells treated with zoledronate</a:t>
            </a:r>
            <a:endParaRPr sz="1700">
              <a:solidFill>
                <a:srgbClr val="FFFFFF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Boosts phosphoantigen levels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Measure survival of Daudi cells to determine impact of each gene knockout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327" name="Google Shape;3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826475"/>
            <a:ext cx="5209174" cy="27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chemeClr val="lt1"/>
                </a:solidFill>
              </a:rPr>
              <a:t>Experimental Design</a:t>
            </a:r>
            <a:endParaRPr sz="3011">
              <a:solidFill>
                <a:schemeClr val="lt1"/>
              </a:solidFill>
            </a:endParaRPr>
          </a:p>
        </p:txBody>
      </p:sp>
      <p:sp>
        <p:nvSpPr>
          <p:cNvPr id="333" name="Google Shape;333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Daudi-Cas9 cells edited with genome-wide KO CRISPR library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3 replicates of each cell pool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Populations sorted, pellets frozen and used to generate sequence libraries</a:t>
            </a:r>
            <a:endParaRPr sz="1700">
              <a:solidFill>
                <a:schemeClr val="lt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Library sequenced by NovaSew 6000 S4 PE150 kit from Illumina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Two-step PCR used ro index gDNA samples for NGS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Macintosh PowerPoint</Application>
  <PresentationFormat>On-screen Show (16:9)</PresentationFormat>
  <Paragraphs>166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Maven Pro</vt:lpstr>
      <vt:lpstr>Nunito</vt:lpstr>
      <vt:lpstr>Roboto</vt:lpstr>
      <vt:lpstr>Momentum</vt:lpstr>
      <vt:lpstr>CRISPR screens decode cancer cell pathways that trigger γδ T cell detection</vt:lpstr>
      <vt:lpstr>γδ T Cells</vt:lpstr>
      <vt:lpstr>γδ T Cells vs. αβ T Cells</vt:lpstr>
      <vt:lpstr>Vγ9Vδ2 T Cells</vt:lpstr>
      <vt:lpstr>Phosphoantigens and Tumor Detection</vt:lpstr>
      <vt:lpstr>BTN2A1-BTN3A1 Complex: Central to Tumor Recognition</vt:lpstr>
      <vt:lpstr>Metabolic Pathways Affecting Tumor Detection</vt:lpstr>
      <vt:lpstr>Experimental Design</vt:lpstr>
      <vt:lpstr>Experimental Design</vt:lpstr>
      <vt:lpstr>Experimental Design</vt:lpstr>
      <vt:lpstr>CRISPR Screens to Decode γδ T Cell Pathways</vt:lpstr>
      <vt:lpstr>CRISPR Screens to Decode γδ T Cell Pathways</vt:lpstr>
      <vt:lpstr>Initial Findings</vt:lpstr>
      <vt:lpstr>Initial Findings</vt:lpstr>
      <vt:lpstr>Gene Set Enrichment Analysis</vt:lpstr>
      <vt:lpstr>Gene Set Enrichment Analysis</vt:lpstr>
      <vt:lpstr>Gene Set Enrichment Analysis</vt:lpstr>
      <vt:lpstr>Mechanisms of BTN3A Regulation</vt:lpstr>
      <vt:lpstr>Mevalonate Pathway</vt:lpstr>
      <vt:lpstr>Purine Biosynthesis Pathway (KEGG)</vt:lpstr>
      <vt:lpstr>Purine Biosynthesis Pathway (KEGG)</vt:lpstr>
      <vt:lpstr>Glycosylation and Sialylation Pathways</vt:lpstr>
      <vt:lpstr>Surface Expression Data</vt:lpstr>
      <vt:lpstr>Surface Expression Data</vt:lpstr>
      <vt:lpstr>AMPK Activation </vt:lpstr>
      <vt:lpstr>AMPK Activation and BTN3A regulation</vt:lpstr>
      <vt:lpstr>AMPK Activation </vt:lpstr>
      <vt:lpstr>AMPK Activation </vt:lpstr>
      <vt:lpstr>Patient Data</vt:lpstr>
      <vt:lpstr>Key Findings</vt:lpstr>
      <vt:lpstr>Key Findings</vt:lpstr>
      <vt:lpstr>Clinical Relevance</vt:lpstr>
      <vt:lpstr>Future in γδ T Cell Research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 screens decode cancer cell pathways that trigger γδ T cell detection</dc:title>
  <cp:lastModifiedBy>Moises Rivera</cp:lastModifiedBy>
  <cp:revision>1</cp:revision>
  <dcterms:modified xsi:type="dcterms:W3CDTF">2024-11-13T14:03:34Z</dcterms:modified>
</cp:coreProperties>
</file>