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3"/>
  </p:notesMasterIdLst>
  <p:sldIdLst>
    <p:sldId id="256" r:id="rId2"/>
    <p:sldId id="257" r:id="rId3"/>
    <p:sldId id="258" r:id="rId4"/>
    <p:sldId id="260" r:id="rId5"/>
    <p:sldId id="261" r:id="rId6"/>
    <p:sldId id="259" r:id="rId7"/>
    <p:sldId id="262" r:id="rId8"/>
    <p:sldId id="263" r:id="rId9"/>
    <p:sldId id="264" r:id="rId10"/>
    <p:sldId id="265" r:id="rId11"/>
    <p:sldId id="268" r:id="rId12"/>
    <p:sldId id="266" r:id="rId13"/>
    <p:sldId id="269" r:id="rId14"/>
    <p:sldId id="270" r:id="rId15"/>
    <p:sldId id="271" r:id="rId16"/>
    <p:sldId id="272" r:id="rId17"/>
    <p:sldId id="273" r:id="rId18"/>
    <p:sldId id="300" r:id="rId19"/>
    <p:sldId id="274" r:id="rId20"/>
    <p:sldId id="275" r:id="rId21"/>
    <p:sldId id="276" r:id="rId22"/>
    <p:sldId id="306" r:id="rId23"/>
    <p:sldId id="302" r:id="rId24"/>
    <p:sldId id="303" r:id="rId25"/>
    <p:sldId id="305" r:id="rId26"/>
    <p:sldId id="304" r:id="rId27"/>
    <p:sldId id="283" r:id="rId28"/>
    <p:sldId id="284" r:id="rId29"/>
    <p:sldId id="285" r:id="rId30"/>
    <p:sldId id="286" r:id="rId31"/>
    <p:sldId id="287" r:id="rId32"/>
    <p:sldId id="289" r:id="rId33"/>
    <p:sldId id="290" r:id="rId34"/>
    <p:sldId id="291" r:id="rId35"/>
    <p:sldId id="288" r:id="rId36"/>
    <p:sldId id="292" r:id="rId37"/>
    <p:sldId id="293" r:id="rId38"/>
    <p:sldId id="294" r:id="rId39"/>
    <p:sldId id="295" r:id="rId40"/>
    <p:sldId id="296" r:id="rId41"/>
    <p:sldId id="298" r:id="rId42"/>
    <p:sldId id="301" r:id="rId43"/>
    <p:sldId id="277" r:id="rId44"/>
    <p:sldId id="278" r:id="rId45"/>
    <p:sldId id="279" r:id="rId46"/>
    <p:sldId id="280" r:id="rId47"/>
    <p:sldId id="281" r:id="rId48"/>
    <p:sldId id="282" r:id="rId49"/>
    <p:sldId id="297" r:id="rId50"/>
    <p:sldId id="299" r:id="rId51"/>
    <p:sldId id="307" r:id="rId52"/>
    <p:sldId id="308" r:id="rId53"/>
    <p:sldId id="309" r:id="rId54"/>
    <p:sldId id="310" r:id="rId55"/>
    <p:sldId id="312" r:id="rId56"/>
    <p:sldId id="311" r:id="rId57"/>
    <p:sldId id="313" r:id="rId58"/>
    <p:sldId id="314" r:id="rId59"/>
    <p:sldId id="315" r:id="rId60"/>
    <p:sldId id="316" r:id="rId61"/>
    <p:sldId id="317"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63" autoAdjust="0"/>
  </p:normalViewPr>
  <p:slideViewPr>
    <p:cSldViewPr>
      <p:cViewPr>
        <p:scale>
          <a:sx n="100" d="100"/>
          <a:sy n="100" d="100"/>
        </p:scale>
        <p:origin x="-1944" y="-2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835792-4A2D-434C-B561-25B77247BC3F}" type="datetimeFigureOut">
              <a:rPr lang="en-US" smtClean="0"/>
              <a:pPr/>
              <a:t>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D48DAE-3B48-4ADD-8E2C-C9147D7A9A4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D48DAE-3B48-4ADD-8E2C-C9147D7A9A4D}"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components include standard system controls such as switches, text fields, and buttons, and also custom views to represent the views your application provides. After you’ve placed the components on the window’s surface, you can position them by dragging them around, configure their attributes using the inspector, and establish the relationships between those objects and your code. When your interface looks the way you want it, you save the contents to a nib file, which is a custom resource file format.</a:t>
            </a:r>
            <a:endParaRPr lang="en-US" dirty="0" smtClean="0"/>
          </a:p>
          <a:p>
            <a:endParaRPr lang="en-US" dirty="0"/>
          </a:p>
        </p:txBody>
      </p:sp>
      <p:sp>
        <p:nvSpPr>
          <p:cNvPr id="4" name="Slide Number Placeholder 3"/>
          <p:cNvSpPr>
            <a:spLocks noGrp="1"/>
          </p:cNvSpPr>
          <p:nvPr>
            <p:ph type="sldNum" sz="quarter" idx="10"/>
          </p:nvPr>
        </p:nvSpPr>
        <p:spPr/>
        <p:txBody>
          <a:bodyPr/>
          <a:lstStyle/>
          <a:p>
            <a:fld id="{28D48DAE-3B48-4ADD-8E2C-C9147D7A9A4D}"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057FBC7-60D8-4875-897A-521A94CBE79A}" type="datetime1">
              <a:rPr lang="en-US" smtClean="0"/>
              <a:pPr/>
              <a:t>2/4/2011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F9825E2-80F4-44F6-9162-5DF42831278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AD21B2-25B4-4AEC-B3EC-82BDBD32BA8E}" type="datetime1">
              <a:rPr lang="en-US" smtClean="0"/>
              <a:pPr/>
              <a:t>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9825E2-80F4-44F6-9162-5DF4283127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1AA903-0CED-4FCC-A198-54875CF4A79F}" type="datetime1">
              <a:rPr lang="en-US" smtClean="0"/>
              <a:pPr/>
              <a:t>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9825E2-80F4-44F6-9162-5DF4283127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DDCF857-CEB4-47A7-846A-6A6FF90A3845}" type="datetime1">
              <a:rPr lang="en-US" smtClean="0"/>
              <a:pPr/>
              <a:t>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9825E2-80F4-44F6-9162-5DF42831278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BA0788E-A0F8-4687-9ECE-B69265D7FF7E}" type="datetime1">
              <a:rPr lang="en-US" smtClean="0"/>
              <a:pPr/>
              <a:t>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9825E2-80F4-44F6-9162-5DF42831278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249B9D6-D163-4D03-BC79-68FA5C85A212}" type="datetime1">
              <a:rPr lang="en-US" smtClean="0"/>
              <a:pPr/>
              <a:t>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F9825E2-80F4-44F6-9162-5DF42831278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5301A9D-2800-4222-953A-1C4ECC84B5CB}" type="datetime1">
              <a:rPr lang="en-US" smtClean="0"/>
              <a:pPr/>
              <a:t>2/4/2011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F9825E2-80F4-44F6-9162-5DF42831278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E30559F-8E2B-4A46-A060-972E5DFDE7C4}" type="datetime1">
              <a:rPr lang="en-US" smtClean="0"/>
              <a:pPr/>
              <a:t>2/4/2011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F9825E2-80F4-44F6-9162-5DF42831278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459459-190A-46D2-AFED-5565A5BFE106}" type="datetime1">
              <a:rPr lang="en-US" smtClean="0"/>
              <a:pPr/>
              <a:t>2/4/2011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F9825E2-80F4-44F6-9162-5DF4283127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8138765-C497-4830-8247-F1DD4004CEC9}" type="datetime1">
              <a:rPr lang="en-US" smtClean="0"/>
              <a:pPr/>
              <a:t>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F9825E2-80F4-44F6-9162-5DF42831278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CED851B-1A20-48B3-9076-E9ED02D746E4}" type="datetime1">
              <a:rPr lang="en-US" smtClean="0"/>
              <a:pPr/>
              <a:t>2/4/2011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F9825E2-80F4-44F6-9162-5DF42831278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1A27D91-4E39-4A95-A6DE-D1400A087C0E}" type="datetime1">
              <a:rPr lang="en-US" smtClean="0"/>
              <a:pPr/>
              <a:t>2/4/2011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F9825E2-80F4-44F6-9162-5DF4283127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lifehacker.com/5583650/run-mac-os-x-in-virtualbox-on-windows" TargetMode="External"/><Relationship Id="rId2" Type="http://schemas.openxmlformats.org/officeDocument/2006/relationships/hyperlink" Target="http://www.virtualbox.org/" TargetMode="External"/><Relationship Id="rId1" Type="http://schemas.openxmlformats.org/officeDocument/2006/relationships/slideLayout" Target="../slideLayouts/slideLayout2.xml"/><Relationship Id="rId4" Type="http://schemas.openxmlformats.org/officeDocument/2006/relationships/hyperlink" Target="http://iphonesdkdev.blogspot.com/2010/04/old-versions-of-iphone-sdk.html"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developer.apple.com/library/ios/#referencelibrary/GettingStarted/Learning_Objective-C_A_Primer/"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developer.apple.com/library/ios/#documentation/Cocoa/Conceptual/ObjectiveC/Articles/ocProperties.html#//apple_ref/doc/uid/TP30001163-CH17" TargetMode="Externa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IPhone"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hyperlink" Target="http://www.otierney.net/objective-c.html#memorymanagement"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howtomakeiphoneapps.com/objective-c-tutorial/" TargetMode="Externa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hyperlink" Target="http://www.otierney.net/objective-c.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developer.apple.com/library/ios/navigation/"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developer.apple.com/library/ios/#documentation/AVFoundation/Reference/AVAudioRecorder_ClassReference/Reference/Reference.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developer.apple.com/devcenter/ios/index.action" TargetMode="External"/><Relationship Id="rId2" Type="http://schemas.openxmlformats.org/officeDocument/2006/relationships/hyperlink" Target="http://developer.apple.com/library/ios/#documentation/iPhone/Conceptual/iPhone101/Articles/00_Introduction.html#//apple_ref/doc/uid/TP40007514-CH1-SW1"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err="1" smtClean="0"/>
              <a:t>iPhone</a:t>
            </a:r>
            <a:r>
              <a:rPr lang="en-US" sz="4000" dirty="0" smtClean="0"/>
              <a:t> Development,</a:t>
            </a:r>
            <a:br>
              <a:rPr lang="en-US" sz="4000" dirty="0" smtClean="0"/>
            </a:br>
            <a:r>
              <a:rPr lang="en-US" sz="4000" dirty="0" smtClean="0"/>
              <a:t>a Tutorial.</a:t>
            </a:r>
            <a:endParaRPr lang="en-US" sz="4000" dirty="0"/>
          </a:p>
        </p:txBody>
      </p:sp>
      <p:sp>
        <p:nvSpPr>
          <p:cNvPr id="3" name="Subtitle 2"/>
          <p:cNvSpPr>
            <a:spLocks noGrp="1"/>
          </p:cNvSpPr>
          <p:nvPr>
            <p:ph type="subTitle" idx="1"/>
          </p:nvPr>
        </p:nvSpPr>
        <p:spPr/>
        <p:txBody>
          <a:bodyPr>
            <a:normAutofit/>
          </a:bodyPr>
          <a:lstStyle/>
          <a:p>
            <a:r>
              <a:rPr lang="en-US" dirty="0" smtClean="0"/>
              <a:t>Jonathan </a:t>
            </a:r>
            <a:r>
              <a:rPr lang="en-US" dirty="0" err="1" smtClean="0"/>
              <a:t>Mohlenhoff</a:t>
            </a:r>
            <a:endParaRPr lang="en-US" dirty="0" smtClean="0"/>
          </a:p>
        </p:txBody>
      </p:sp>
      <p:sp>
        <p:nvSpPr>
          <p:cNvPr id="4" name="Rectangle 3"/>
          <p:cNvSpPr/>
          <p:nvPr/>
        </p:nvSpPr>
        <p:spPr>
          <a:xfrm>
            <a:off x="0" y="6488668"/>
            <a:ext cx="6096000" cy="369332"/>
          </a:xfrm>
          <a:prstGeom prst="rect">
            <a:avLst/>
          </a:prstGeom>
        </p:spPr>
        <p:txBody>
          <a:bodyPr wrap="square">
            <a:spAutoFit/>
          </a:bodyPr>
          <a:lstStyle/>
          <a:p>
            <a:r>
              <a:rPr lang="en-US" dirty="0" smtClean="0"/>
              <a:t>EEL6788 – Advanced Topics in Computer Networks</a:t>
            </a:r>
            <a:endParaRPr lang="en-US" dirty="0"/>
          </a:p>
        </p:txBody>
      </p:sp>
      <p:sp>
        <p:nvSpPr>
          <p:cNvPr id="5" name="Slide Number Placeholder 4"/>
          <p:cNvSpPr>
            <a:spLocks noGrp="1"/>
          </p:cNvSpPr>
          <p:nvPr>
            <p:ph type="sldNum" sz="quarter" idx="12"/>
          </p:nvPr>
        </p:nvSpPr>
        <p:spPr/>
        <p:txBody>
          <a:bodyPr/>
          <a:lstStyle/>
          <a:p>
            <a:fld id="{6F9825E2-80F4-44F6-9162-5DF428312782}" type="slidenum">
              <a:rPr lang="en-US" smtClean="0"/>
              <a:pPr/>
              <a:t>1</a:t>
            </a:fld>
            <a:endParaRPr lang="en-US"/>
          </a:p>
        </p:txBody>
      </p:sp>
      <p:pic>
        <p:nvPicPr>
          <p:cNvPr id="14338" name="Picture 2" descr="http://images.macworld.com/images/news/graphics/133988-iphone3g.jpg"/>
          <p:cNvPicPr>
            <a:picLocks noChangeAspect="1" noChangeArrowheads="1"/>
          </p:cNvPicPr>
          <p:nvPr/>
        </p:nvPicPr>
        <p:blipFill>
          <a:blip r:embed="rId2" cstate="print"/>
          <a:srcRect/>
          <a:stretch>
            <a:fillRect/>
          </a:stretch>
        </p:blipFill>
        <p:spPr bwMode="auto">
          <a:xfrm>
            <a:off x="0" y="0"/>
            <a:ext cx="2743200" cy="498182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normAutofit lnSpcReduction="10000"/>
          </a:bodyPr>
          <a:lstStyle/>
          <a:p>
            <a:r>
              <a:rPr lang="en-US" dirty="0" smtClean="0"/>
              <a:t>Acts as an intermediary between the underlying hardware and the applications</a:t>
            </a:r>
          </a:p>
          <a:p>
            <a:r>
              <a:rPr lang="en-US" dirty="0" smtClean="0"/>
              <a:t>Applications communicate with the hardware through a set of well-defined system interfaces</a:t>
            </a:r>
          </a:p>
          <a:p>
            <a:r>
              <a:rPr lang="en-US" dirty="0" smtClean="0"/>
              <a:t>Manages memory, </a:t>
            </a:r>
            <a:r>
              <a:rPr lang="en-US" dirty="0" err="1" smtClean="0"/>
              <a:t>cpu</a:t>
            </a:r>
            <a:r>
              <a:rPr lang="en-US" dirty="0" smtClean="0"/>
              <a:t>, power, hardware devices</a:t>
            </a:r>
          </a:p>
          <a:p>
            <a:r>
              <a:rPr lang="en-US" dirty="0" smtClean="0"/>
              <a:t>Multitasking/threading</a:t>
            </a:r>
          </a:p>
          <a:p>
            <a:r>
              <a:rPr lang="en-US" dirty="0" smtClean="0"/>
              <a:t>Interfaces to network connectivity</a:t>
            </a:r>
          </a:p>
          <a:p>
            <a:r>
              <a:rPr lang="en-US" dirty="0" smtClean="0"/>
              <a:t>User input</a:t>
            </a:r>
          </a:p>
          <a:p>
            <a:r>
              <a:rPr lang="en-US" dirty="0" smtClean="0"/>
              <a:t>File System</a:t>
            </a:r>
          </a:p>
          <a:p>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10</a:t>
            </a:fld>
            <a:endParaRPr lang="en-US"/>
          </a:p>
        </p:txBody>
      </p:sp>
      <p:sp>
        <p:nvSpPr>
          <p:cNvPr id="4" name="Title 3"/>
          <p:cNvSpPr>
            <a:spLocks noGrp="1"/>
          </p:cNvSpPr>
          <p:nvPr>
            <p:ph type="title"/>
          </p:nvPr>
        </p:nvSpPr>
        <p:spPr/>
        <p:txBody>
          <a:bodyPr/>
          <a:lstStyle/>
          <a:p>
            <a:r>
              <a:rPr lang="en-US" dirty="0" err="1" smtClean="0"/>
              <a:t>iOS</a:t>
            </a:r>
            <a:r>
              <a:rPr lang="en-US" dirty="0" smtClean="0"/>
              <a:t> Overview</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5257800" cy="4525963"/>
          </a:xfrm>
        </p:spPr>
        <p:txBody>
          <a:bodyPr>
            <a:normAutofit lnSpcReduction="10000"/>
          </a:bodyPr>
          <a:lstStyle/>
          <a:p>
            <a:r>
              <a:rPr lang="en-US" dirty="0" smtClean="0"/>
              <a:t>Cocoa Touch Layer</a:t>
            </a:r>
          </a:p>
          <a:p>
            <a:pPr lvl="1"/>
            <a:r>
              <a:rPr lang="en-US" dirty="0" smtClean="0"/>
              <a:t> High-level application behavior</a:t>
            </a:r>
          </a:p>
          <a:p>
            <a:r>
              <a:rPr lang="en-US" dirty="0" smtClean="0"/>
              <a:t>Media Layer</a:t>
            </a:r>
          </a:p>
          <a:p>
            <a:pPr lvl="1"/>
            <a:r>
              <a:rPr lang="en-US" dirty="0" smtClean="0"/>
              <a:t>Handles the presentation of visual and audible content</a:t>
            </a:r>
          </a:p>
          <a:p>
            <a:r>
              <a:rPr lang="en-US" dirty="0" smtClean="0"/>
              <a:t>Core Services Layer</a:t>
            </a:r>
          </a:p>
          <a:p>
            <a:pPr lvl="1"/>
            <a:r>
              <a:rPr lang="en-US" dirty="0" smtClean="0"/>
              <a:t>Hardware-specific and system-specific tasks </a:t>
            </a:r>
          </a:p>
          <a:p>
            <a:r>
              <a:rPr lang="en-US" dirty="0" smtClean="0"/>
              <a:t>Core OS Layer</a:t>
            </a:r>
          </a:p>
          <a:p>
            <a:pPr lvl="1"/>
            <a:r>
              <a:rPr lang="en-US" dirty="0" smtClean="0"/>
              <a:t>Low-level building blocks for applications</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11</a:t>
            </a:fld>
            <a:endParaRPr lang="en-US"/>
          </a:p>
        </p:txBody>
      </p:sp>
      <p:sp>
        <p:nvSpPr>
          <p:cNvPr id="4" name="Title 3"/>
          <p:cNvSpPr>
            <a:spLocks noGrp="1"/>
          </p:cNvSpPr>
          <p:nvPr>
            <p:ph type="title"/>
          </p:nvPr>
        </p:nvSpPr>
        <p:spPr/>
        <p:txBody>
          <a:bodyPr/>
          <a:lstStyle/>
          <a:p>
            <a:r>
              <a:rPr lang="en-US" dirty="0" err="1" smtClean="0"/>
              <a:t>iOS</a:t>
            </a:r>
            <a:r>
              <a:rPr lang="en-US" dirty="0" smtClean="0"/>
              <a:t> Layers</a:t>
            </a:r>
            <a:endParaRPr lang="en-US" dirty="0"/>
          </a:p>
        </p:txBody>
      </p:sp>
      <p:pic>
        <p:nvPicPr>
          <p:cNvPr id="22530" name="Picture 2" descr="Layers of iOS"/>
          <p:cNvPicPr>
            <a:picLocks noChangeAspect="1" noChangeArrowheads="1"/>
          </p:cNvPicPr>
          <p:nvPr/>
        </p:nvPicPr>
        <p:blipFill>
          <a:blip r:embed="rId2" cstate="print"/>
          <a:srcRect/>
          <a:stretch>
            <a:fillRect/>
          </a:stretch>
        </p:blipFill>
        <p:spPr bwMode="auto">
          <a:xfrm>
            <a:off x="5410200" y="2133600"/>
            <a:ext cx="3512421" cy="20669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lnSpcReduction="10000"/>
          </a:bodyPr>
          <a:lstStyle/>
          <a:p>
            <a:r>
              <a:rPr lang="en-US" dirty="0" smtClean="0"/>
              <a:t>Multitasking (</a:t>
            </a:r>
            <a:r>
              <a:rPr lang="en-US" dirty="0" err="1" smtClean="0"/>
              <a:t>iOS</a:t>
            </a:r>
            <a:r>
              <a:rPr lang="en-US" dirty="0" smtClean="0"/>
              <a:t> 4.0 and later)</a:t>
            </a:r>
          </a:p>
          <a:p>
            <a:pPr lvl="1"/>
            <a:r>
              <a:rPr lang="en-US" dirty="0" smtClean="0"/>
              <a:t>Request a time to complete task</a:t>
            </a:r>
          </a:p>
          <a:p>
            <a:pPr lvl="1"/>
            <a:r>
              <a:rPr lang="en-US" dirty="0" smtClean="0"/>
              <a:t>Support specific services that require regular background execution time</a:t>
            </a:r>
          </a:p>
          <a:p>
            <a:pPr lvl="1"/>
            <a:r>
              <a:rPr lang="en-US" dirty="0" smtClean="0"/>
              <a:t>Use local notifications to generate user alerts</a:t>
            </a:r>
          </a:p>
          <a:p>
            <a:r>
              <a:rPr lang="en-US" dirty="0" smtClean="0"/>
              <a:t>Data Protection</a:t>
            </a:r>
          </a:p>
          <a:p>
            <a:pPr lvl="1"/>
            <a:r>
              <a:rPr lang="en-US" dirty="0" smtClean="0"/>
              <a:t>Allows applications that work with sensitive user data to take advantage of the built-in encryption available on some devices</a:t>
            </a:r>
          </a:p>
          <a:p>
            <a:r>
              <a:rPr lang="en-US" dirty="0" smtClean="0"/>
              <a:t>Gesture Recognizers</a:t>
            </a:r>
          </a:p>
          <a:p>
            <a:r>
              <a:rPr lang="en-US" dirty="0" smtClean="0"/>
              <a:t>See </a:t>
            </a:r>
            <a:r>
              <a:rPr lang="en-US" dirty="0" err="1" smtClean="0"/>
              <a:t>iOS</a:t>
            </a:r>
            <a:r>
              <a:rPr lang="en-US" dirty="0" smtClean="0"/>
              <a:t> Reference Library for more information</a:t>
            </a:r>
            <a:endParaRPr lang="en-US" dirty="0"/>
          </a:p>
        </p:txBody>
      </p:sp>
      <p:sp>
        <p:nvSpPr>
          <p:cNvPr id="7" name="Slide Number Placeholder 6"/>
          <p:cNvSpPr>
            <a:spLocks noGrp="1"/>
          </p:cNvSpPr>
          <p:nvPr>
            <p:ph type="sldNum" sz="quarter" idx="12"/>
          </p:nvPr>
        </p:nvSpPr>
        <p:spPr/>
        <p:txBody>
          <a:bodyPr/>
          <a:lstStyle/>
          <a:p>
            <a:fld id="{6F9825E2-80F4-44F6-9162-5DF428312782}" type="slidenum">
              <a:rPr lang="en-US" smtClean="0"/>
              <a:pPr/>
              <a:t>12</a:t>
            </a:fld>
            <a:endParaRPr lang="en-US"/>
          </a:p>
        </p:txBody>
      </p:sp>
      <p:sp>
        <p:nvSpPr>
          <p:cNvPr id="8" name="Title 7"/>
          <p:cNvSpPr>
            <a:spLocks noGrp="1"/>
          </p:cNvSpPr>
          <p:nvPr>
            <p:ph type="title"/>
          </p:nvPr>
        </p:nvSpPr>
        <p:spPr/>
        <p:txBody>
          <a:bodyPr>
            <a:normAutofit fontScale="90000"/>
          </a:bodyPr>
          <a:lstStyle/>
          <a:p>
            <a:r>
              <a:rPr lang="en-US" dirty="0" smtClean="0"/>
              <a:t>Cocoa Touch Layer</a:t>
            </a:r>
            <a:br>
              <a:rPr lang="en-US" dirty="0" smtClean="0"/>
            </a:br>
            <a:r>
              <a:rPr lang="en-US" i="1" dirty="0" smtClean="0"/>
              <a:t>High Level Features</a:t>
            </a:r>
            <a:endParaRPr lang="en-US"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Map Kit Framework</a:t>
            </a:r>
          </a:p>
          <a:p>
            <a:pPr lvl="1"/>
            <a:r>
              <a:rPr lang="en-US" dirty="0" smtClean="0"/>
              <a:t>Provides a scrollable map interface</a:t>
            </a:r>
          </a:p>
          <a:p>
            <a:pPr lvl="1"/>
            <a:r>
              <a:rPr lang="en-US" dirty="0" smtClean="0"/>
              <a:t>Provide directions or highlight points of interest</a:t>
            </a:r>
          </a:p>
          <a:p>
            <a:pPr lvl="1"/>
            <a:r>
              <a:rPr lang="en-US" dirty="0" smtClean="0"/>
              <a:t>Annotate map with images/content</a:t>
            </a:r>
          </a:p>
          <a:p>
            <a:r>
              <a:rPr lang="en-US" dirty="0" err="1" smtClean="0"/>
              <a:t>UIKit</a:t>
            </a:r>
            <a:r>
              <a:rPr lang="en-US" dirty="0" smtClean="0"/>
              <a:t> Framework</a:t>
            </a:r>
          </a:p>
          <a:p>
            <a:pPr lvl="1"/>
            <a:r>
              <a:rPr lang="en-US" dirty="0" smtClean="0"/>
              <a:t>Infrastructure for implementing graphical, event-driven application</a:t>
            </a:r>
          </a:p>
          <a:p>
            <a:pPr lvl="1"/>
            <a:r>
              <a:rPr lang="en-US" dirty="0" smtClean="0"/>
              <a:t>Interface to:</a:t>
            </a:r>
          </a:p>
          <a:p>
            <a:pPr lvl="2"/>
            <a:r>
              <a:rPr lang="en-US" dirty="0" smtClean="0"/>
              <a:t>Accelerometer data</a:t>
            </a:r>
          </a:p>
          <a:p>
            <a:pPr lvl="2"/>
            <a:r>
              <a:rPr lang="en-US" dirty="0" smtClean="0"/>
              <a:t>Built-in camera</a:t>
            </a:r>
          </a:p>
          <a:p>
            <a:pPr lvl="2"/>
            <a:r>
              <a:rPr lang="en-US" dirty="0" smtClean="0"/>
              <a:t>Battery state</a:t>
            </a:r>
          </a:p>
          <a:p>
            <a:pPr lvl="2"/>
            <a:r>
              <a:rPr lang="en-US" dirty="0" smtClean="0"/>
              <a:t>Proximity sensor</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13</a:t>
            </a:fld>
            <a:endParaRPr lang="en-US"/>
          </a:p>
        </p:txBody>
      </p:sp>
      <p:sp>
        <p:nvSpPr>
          <p:cNvPr id="4" name="Title 3"/>
          <p:cNvSpPr>
            <a:spLocks noGrp="1"/>
          </p:cNvSpPr>
          <p:nvPr>
            <p:ph type="title"/>
          </p:nvPr>
        </p:nvSpPr>
        <p:spPr/>
        <p:txBody>
          <a:bodyPr>
            <a:normAutofit fontScale="90000"/>
          </a:bodyPr>
          <a:lstStyle/>
          <a:p>
            <a:r>
              <a:rPr lang="en-US" dirty="0" smtClean="0"/>
              <a:t>Cocoa Touch Layer</a:t>
            </a:r>
            <a:br>
              <a:rPr lang="en-US" dirty="0" smtClean="0"/>
            </a:br>
            <a:r>
              <a:rPr lang="en-US" i="1" dirty="0" smtClean="0"/>
              <a:t>Frameworks</a:t>
            </a:r>
            <a:endParaRPr lang="en-US"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Graphics Technologies</a:t>
            </a:r>
          </a:p>
          <a:p>
            <a:pPr lvl="1"/>
            <a:r>
              <a:rPr lang="en-US" dirty="0" smtClean="0"/>
              <a:t>Core Graphics: native 2D vector and image-based rendering</a:t>
            </a:r>
          </a:p>
          <a:p>
            <a:pPr lvl="1"/>
            <a:r>
              <a:rPr lang="en-US" dirty="0" smtClean="0"/>
              <a:t>Core Animation: support for animating views and other content</a:t>
            </a:r>
          </a:p>
          <a:p>
            <a:pPr lvl="1"/>
            <a:r>
              <a:rPr lang="en-US" dirty="0" smtClean="0"/>
              <a:t>OpenGL ES: 2D and 3D rendering</a:t>
            </a:r>
          </a:p>
          <a:p>
            <a:pPr lvl="1"/>
            <a:r>
              <a:rPr lang="en-US" dirty="0" smtClean="0"/>
              <a:t>Image I/O: reading and writing most image formats</a:t>
            </a:r>
          </a:p>
          <a:p>
            <a:r>
              <a:rPr lang="en-US" dirty="0" smtClean="0"/>
              <a:t>Audio Technologies</a:t>
            </a:r>
          </a:p>
          <a:p>
            <a:pPr lvl="1"/>
            <a:r>
              <a:rPr lang="en-US" dirty="0" smtClean="0"/>
              <a:t>Play high-quality audio</a:t>
            </a:r>
          </a:p>
          <a:p>
            <a:pPr lvl="1"/>
            <a:r>
              <a:rPr lang="en-US" dirty="0" smtClean="0"/>
              <a:t>Record high-quality audio</a:t>
            </a:r>
          </a:p>
          <a:p>
            <a:pPr lvl="1"/>
            <a:r>
              <a:rPr lang="en-US" dirty="0" smtClean="0"/>
              <a:t>Trigger the vibration</a:t>
            </a:r>
          </a:p>
          <a:p>
            <a:pPr lvl="1"/>
            <a:r>
              <a:rPr lang="en-US" dirty="0" err="1" smtClean="0"/>
              <a:t>OpenAL</a:t>
            </a:r>
            <a:r>
              <a:rPr lang="en-US" dirty="0" smtClean="0"/>
              <a:t> Framework: cross-platform standard</a:t>
            </a:r>
          </a:p>
          <a:p>
            <a:pPr lvl="1"/>
            <a:r>
              <a:rPr lang="en-US" dirty="0" smtClean="0"/>
              <a:t>Core Audio: generate, record, mix, and play audio</a:t>
            </a:r>
          </a:p>
          <a:p>
            <a:pPr lvl="1"/>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14</a:t>
            </a:fld>
            <a:endParaRPr lang="en-US"/>
          </a:p>
        </p:txBody>
      </p:sp>
      <p:sp>
        <p:nvSpPr>
          <p:cNvPr id="4" name="Title 3"/>
          <p:cNvSpPr>
            <a:spLocks noGrp="1"/>
          </p:cNvSpPr>
          <p:nvPr>
            <p:ph type="title"/>
          </p:nvPr>
        </p:nvSpPr>
        <p:spPr/>
        <p:txBody>
          <a:bodyPr/>
          <a:lstStyle/>
          <a:p>
            <a:r>
              <a:rPr lang="en-US" dirty="0" smtClean="0"/>
              <a:t>Media Layer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fontScale="85000" lnSpcReduction="20000"/>
          </a:bodyPr>
          <a:lstStyle/>
          <a:p>
            <a:r>
              <a:rPr lang="en-US" dirty="0" smtClean="0"/>
              <a:t>XML Support</a:t>
            </a:r>
          </a:p>
          <a:p>
            <a:pPr lvl="1"/>
            <a:r>
              <a:rPr lang="en-US" dirty="0" smtClean="0"/>
              <a:t>Retrieve elements from an XML document</a:t>
            </a:r>
          </a:p>
          <a:p>
            <a:pPr lvl="1"/>
            <a:r>
              <a:rPr lang="en-US" dirty="0" smtClean="0"/>
              <a:t>Manipulating XML content</a:t>
            </a:r>
          </a:p>
          <a:p>
            <a:r>
              <a:rPr lang="en-US" dirty="0" err="1" smtClean="0"/>
              <a:t>CFNetwork</a:t>
            </a:r>
            <a:r>
              <a:rPr lang="en-US" dirty="0" smtClean="0"/>
              <a:t> Framework</a:t>
            </a:r>
          </a:p>
          <a:p>
            <a:pPr lvl="1"/>
            <a:r>
              <a:rPr lang="en-US" dirty="0" smtClean="0"/>
              <a:t>Work with network protocols: BSD sockets, FTP, HTTP, SSL, Resolve DNS Hosts</a:t>
            </a:r>
          </a:p>
          <a:p>
            <a:r>
              <a:rPr lang="en-US" dirty="0" smtClean="0"/>
              <a:t>Core Data Framework</a:t>
            </a:r>
          </a:p>
          <a:p>
            <a:pPr lvl="1"/>
            <a:r>
              <a:rPr lang="en-US" dirty="0" smtClean="0"/>
              <a:t>Storage of object data in a </a:t>
            </a:r>
            <a:r>
              <a:rPr lang="en-US" dirty="0" err="1" smtClean="0"/>
              <a:t>SQLite</a:t>
            </a:r>
            <a:r>
              <a:rPr lang="en-US" dirty="0" smtClean="0"/>
              <a:t> database</a:t>
            </a:r>
          </a:p>
          <a:p>
            <a:pPr lvl="1"/>
            <a:r>
              <a:rPr lang="en-US" dirty="0" smtClean="0"/>
              <a:t>Support for grouping, filtering, and organizing data in memory</a:t>
            </a:r>
          </a:p>
          <a:p>
            <a:r>
              <a:rPr lang="en-US" dirty="0" smtClean="0"/>
              <a:t>Core Foundation Framework</a:t>
            </a:r>
          </a:p>
          <a:p>
            <a:pPr lvl="1"/>
            <a:r>
              <a:rPr lang="en-US" dirty="0" smtClean="0"/>
              <a:t>Collection data types (arrays, sets …)</a:t>
            </a:r>
          </a:p>
          <a:p>
            <a:pPr lvl="1"/>
            <a:r>
              <a:rPr lang="en-US" dirty="0" smtClean="0"/>
              <a:t>String management</a:t>
            </a:r>
          </a:p>
          <a:p>
            <a:pPr lvl="1"/>
            <a:r>
              <a:rPr lang="en-US" dirty="0" smtClean="0"/>
              <a:t>Date and time management</a:t>
            </a:r>
          </a:p>
          <a:p>
            <a:pPr lvl="1"/>
            <a:r>
              <a:rPr lang="en-US" dirty="0" smtClean="0"/>
              <a:t>Threads and run loops</a:t>
            </a:r>
          </a:p>
          <a:p>
            <a:pPr lvl="1"/>
            <a:r>
              <a:rPr lang="en-US" dirty="0" smtClean="0"/>
              <a:t>Port and socket communication</a:t>
            </a:r>
          </a:p>
        </p:txBody>
      </p:sp>
      <p:sp>
        <p:nvSpPr>
          <p:cNvPr id="3" name="Slide Number Placeholder 2"/>
          <p:cNvSpPr>
            <a:spLocks noGrp="1"/>
          </p:cNvSpPr>
          <p:nvPr>
            <p:ph type="sldNum" sz="quarter" idx="12"/>
          </p:nvPr>
        </p:nvSpPr>
        <p:spPr/>
        <p:txBody>
          <a:bodyPr/>
          <a:lstStyle/>
          <a:p>
            <a:fld id="{6F9825E2-80F4-44F6-9162-5DF428312782}" type="slidenum">
              <a:rPr lang="en-US" smtClean="0"/>
              <a:pPr/>
              <a:t>15</a:t>
            </a:fld>
            <a:endParaRPr lang="en-US"/>
          </a:p>
        </p:txBody>
      </p:sp>
      <p:sp>
        <p:nvSpPr>
          <p:cNvPr id="4" name="Title 3"/>
          <p:cNvSpPr>
            <a:spLocks noGrp="1"/>
          </p:cNvSpPr>
          <p:nvPr>
            <p:ph type="title"/>
          </p:nvPr>
        </p:nvSpPr>
        <p:spPr/>
        <p:txBody>
          <a:bodyPr/>
          <a:lstStyle/>
          <a:p>
            <a:r>
              <a:rPr lang="en-US" b="0" dirty="0" smtClean="0"/>
              <a:t>Core Services Layer</a:t>
            </a:r>
            <a:endParaRPr lang="en-US" b="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Accelerate Framework</a:t>
            </a:r>
          </a:p>
          <a:p>
            <a:pPr lvl="1"/>
            <a:r>
              <a:rPr lang="en-US" dirty="0" smtClean="0"/>
              <a:t>Interfaces for performing math, big-number, and DSP calculations</a:t>
            </a:r>
          </a:p>
          <a:p>
            <a:pPr lvl="1"/>
            <a:r>
              <a:rPr lang="en-US" dirty="0" smtClean="0"/>
              <a:t>Optimized for all of the hardware configurations</a:t>
            </a:r>
          </a:p>
          <a:p>
            <a:r>
              <a:rPr lang="en-US" dirty="0" smtClean="0"/>
              <a:t>External Accessory Framework</a:t>
            </a:r>
          </a:p>
          <a:p>
            <a:pPr lvl="1"/>
            <a:r>
              <a:rPr lang="en-US" dirty="0" smtClean="0"/>
              <a:t>Dock connector of a device or wirelessly using Bluetooth</a:t>
            </a:r>
          </a:p>
          <a:p>
            <a:r>
              <a:rPr lang="en-US" dirty="0" smtClean="0"/>
              <a:t>Security Framework</a:t>
            </a:r>
          </a:p>
          <a:p>
            <a:pPr lvl="1"/>
            <a:r>
              <a:rPr lang="en-US" dirty="0" smtClean="0"/>
              <a:t>Guarantee the security of data</a:t>
            </a:r>
          </a:p>
          <a:p>
            <a:r>
              <a:rPr lang="en-US" dirty="0" smtClean="0"/>
              <a:t>System</a:t>
            </a:r>
          </a:p>
          <a:p>
            <a:pPr lvl="1"/>
            <a:r>
              <a:rPr lang="en-US" dirty="0" smtClean="0"/>
              <a:t>Kernel environment, drivers, and low-level UNIX interfaces of the operating system</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16</a:t>
            </a:fld>
            <a:endParaRPr lang="en-US"/>
          </a:p>
        </p:txBody>
      </p:sp>
      <p:sp>
        <p:nvSpPr>
          <p:cNvPr id="4" name="Title 3"/>
          <p:cNvSpPr>
            <a:spLocks noGrp="1"/>
          </p:cNvSpPr>
          <p:nvPr>
            <p:ph type="title"/>
          </p:nvPr>
        </p:nvSpPr>
        <p:spPr/>
        <p:txBody>
          <a:bodyPr/>
          <a:lstStyle/>
          <a:p>
            <a:r>
              <a:rPr lang="en-US" b="0" dirty="0" smtClean="0"/>
              <a:t>Core OS Layer</a:t>
            </a:r>
            <a:endParaRPr lang="en-US" b="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Intel-based Macintosh</a:t>
            </a:r>
          </a:p>
          <a:p>
            <a:r>
              <a:rPr lang="en-US" dirty="0" err="1" smtClean="0"/>
              <a:t>iOS</a:t>
            </a:r>
            <a:r>
              <a:rPr lang="en-US" dirty="0" smtClean="0"/>
              <a:t> SDK</a:t>
            </a:r>
          </a:p>
          <a:p>
            <a:pPr lvl="1"/>
            <a:r>
              <a:rPr lang="en-US" dirty="0" err="1" smtClean="0"/>
              <a:t>Xcode</a:t>
            </a:r>
            <a:endParaRPr lang="en-US" dirty="0" smtClean="0"/>
          </a:p>
          <a:p>
            <a:pPr lvl="2"/>
            <a:r>
              <a:rPr lang="en-US" dirty="0" smtClean="0"/>
              <a:t>IDE</a:t>
            </a:r>
          </a:p>
          <a:p>
            <a:pPr lvl="2"/>
            <a:r>
              <a:rPr lang="en-US" dirty="0" err="1" smtClean="0"/>
              <a:t>iOS</a:t>
            </a:r>
            <a:r>
              <a:rPr lang="en-US" dirty="0" smtClean="0"/>
              <a:t> Simulator</a:t>
            </a:r>
          </a:p>
          <a:p>
            <a:pPr lvl="1"/>
            <a:r>
              <a:rPr lang="en-US" dirty="0" smtClean="0"/>
              <a:t>Interface Builder</a:t>
            </a:r>
          </a:p>
          <a:p>
            <a:pPr lvl="2"/>
            <a:r>
              <a:rPr lang="en-US" dirty="0" smtClean="0"/>
              <a:t>Tool to build the UI visually instead of </a:t>
            </a:r>
            <a:r>
              <a:rPr lang="en-US" dirty="0" err="1" smtClean="0"/>
              <a:t>programattically</a:t>
            </a:r>
            <a:endParaRPr lang="en-US" dirty="0" smtClean="0"/>
          </a:p>
          <a:p>
            <a:r>
              <a:rPr lang="en-US" dirty="0" err="1" smtClean="0"/>
              <a:t>iPhone</a:t>
            </a:r>
            <a:endParaRPr lang="en-US" dirty="0" smtClean="0"/>
          </a:p>
          <a:p>
            <a:r>
              <a:rPr lang="en-US" dirty="0" smtClean="0"/>
              <a:t>Apple Developer’s License to run on physical </a:t>
            </a:r>
            <a:r>
              <a:rPr lang="en-US" dirty="0" err="1" smtClean="0"/>
              <a:t>iPhone</a:t>
            </a:r>
            <a:r>
              <a:rPr lang="en-US" dirty="0" smtClean="0"/>
              <a:t> and sell in Apple’s App Store </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17</a:t>
            </a:fld>
            <a:endParaRPr lang="en-US"/>
          </a:p>
        </p:txBody>
      </p:sp>
      <p:sp>
        <p:nvSpPr>
          <p:cNvPr id="4" name="Title 3"/>
          <p:cNvSpPr>
            <a:spLocks noGrp="1"/>
          </p:cNvSpPr>
          <p:nvPr>
            <p:ph type="title"/>
          </p:nvPr>
        </p:nvSpPr>
        <p:spPr/>
        <p:txBody>
          <a:bodyPr/>
          <a:lstStyle/>
          <a:p>
            <a:r>
              <a:rPr lang="en-US" dirty="0" err="1" smtClean="0"/>
              <a:t>iOS</a:t>
            </a:r>
            <a:r>
              <a:rPr lang="en-US" dirty="0" smtClean="0"/>
              <a:t> Developer Tools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http://www.virtualbox.org/</a:t>
            </a:r>
            <a:endParaRPr lang="en-US" dirty="0" smtClean="0">
              <a:hlinkClick r:id="rId3"/>
            </a:endParaRPr>
          </a:p>
          <a:p>
            <a:r>
              <a:rPr lang="en-US" dirty="0" smtClean="0">
                <a:hlinkClick r:id="rId3"/>
              </a:rPr>
              <a:t>http://lifehacker.com/5583650/run-mac-os-x-in-virtualbox-on-windows</a:t>
            </a:r>
            <a:endParaRPr lang="en-US" dirty="0" smtClean="0">
              <a:hlinkClick r:id="rId4"/>
            </a:endParaRPr>
          </a:p>
          <a:p>
            <a:r>
              <a:rPr lang="en-US" dirty="0" smtClean="0">
                <a:hlinkClick r:id="rId4"/>
              </a:rPr>
              <a:t>http://iphonesdkdev.blogspot.com/2010/04/old-versions-of-iphone-sdk.html</a:t>
            </a:r>
            <a:endParaRPr lang="en-US" dirty="0" smtClean="0"/>
          </a:p>
          <a:p>
            <a:r>
              <a:rPr lang="en-US" dirty="0" smtClean="0"/>
              <a:t>$699 for MAC mini or $29 for Snow Leopard MAC OSX and run in </a:t>
            </a:r>
            <a:r>
              <a:rPr lang="en-US" dirty="0" err="1" smtClean="0"/>
              <a:t>virtualbox</a:t>
            </a:r>
            <a:r>
              <a:rPr lang="en-US" dirty="0" smtClean="0"/>
              <a:t> (free)</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18</a:t>
            </a:fld>
            <a:endParaRPr lang="en-US"/>
          </a:p>
        </p:txBody>
      </p:sp>
      <p:sp>
        <p:nvSpPr>
          <p:cNvPr id="4" name="Title 3"/>
          <p:cNvSpPr>
            <a:spLocks noGrp="1"/>
          </p:cNvSpPr>
          <p:nvPr>
            <p:ph type="title"/>
          </p:nvPr>
        </p:nvSpPr>
        <p:spPr/>
        <p:txBody>
          <a:bodyPr>
            <a:normAutofit fontScale="90000"/>
          </a:bodyPr>
          <a:lstStyle/>
          <a:p>
            <a:r>
              <a:rPr lang="en-US" dirty="0" err="1" smtClean="0"/>
              <a:t>VirtualBox</a:t>
            </a:r>
            <a:r>
              <a:rPr lang="en-US" dirty="0" smtClean="0"/>
              <a:t/>
            </a:r>
            <a:br>
              <a:rPr lang="en-US" dirty="0" smtClean="0"/>
            </a:br>
            <a:r>
              <a:rPr lang="en-US" dirty="0" smtClean="0"/>
              <a:t>Emulate MAC to run OSX on PC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19</a:t>
            </a:fld>
            <a:endParaRPr lang="en-US"/>
          </a:p>
        </p:txBody>
      </p:sp>
      <p:sp>
        <p:nvSpPr>
          <p:cNvPr id="4" name="Title 3"/>
          <p:cNvSpPr>
            <a:spLocks noGrp="1"/>
          </p:cNvSpPr>
          <p:nvPr>
            <p:ph type="title"/>
          </p:nvPr>
        </p:nvSpPr>
        <p:spPr/>
        <p:txBody>
          <a:bodyPr>
            <a:normAutofit/>
          </a:bodyPr>
          <a:lstStyle/>
          <a:p>
            <a:r>
              <a:rPr lang="en-US" dirty="0" err="1" smtClean="0"/>
              <a:t>Xcode</a:t>
            </a:r>
            <a:r>
              <a:rPr lang="en-US" dirty="0" smtClean="0"/>
              <a:t> – Project Window</a:t>
            </a:r>
            <a:endParaRPr lang="en-US" dirty="0"/>
          </a:p>
        </p:txBody>
      </p:sp>
      <p:pic>
        <p:nvPicPr>
          <p:cNvPr id="27650" name="Picture 2" descr="An Xcode project window"/>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bwMode="auto">
          <a:xfrm>
            <a:off x="0" y="1066800"/>
            <a:ext cx="9525000" cy="52843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History</a:t>
            </a:r>
          </a:p>
          <a:p>
            <a:r>
              <a:rPr lang="en-US" dirty="0" smtClean="0"/>
              <a:t>Hardware</a:t>
            </a:r>
          </a:p>
          <a:p>
            <a:r>
              <a:rPr lang="en-US" dirty="0" smtClean="0"/>
              <a:t>Software</a:t>
            </a:r>
          </a:p>
          <a:p>
            <a:pPr lvl="1"/>
            <a:r>
              <a:rPr lang="en-US" dirty="0" err="1" smtClean="0"/>
              <a:t>iOS</a:t>
            </a:r>
            <a:endParaRPr lang="en-US" dirty="0" smtClean="0"/>
          </a:p>
          <a:p>
            <a:pPr lvl="1"/>
            <a:r>
              <a:rPr lang="en-US" dirty="0" smtClean="0"/>
              <a:t>Model View Controller Design</a:t>
            </a:r>
          </a:p>
          <a:p>
            <a:pPr lvl="1"/>
            <a:r>
              <a:rPr lang="en-US" dirty="0" smtClean="0"/>
              <a:t>Objective-C</a:t>
            </a:r>
          </a:p>
          <a:p>
            <a:r>
              <a:rPr lang="en-US" dirty="0" smtClean="0"/>
              <a:t>Requirements for Development</a:t>
            </a:r>
          </a:p>
          <a:p>
            <a:pPr lvl="1"/>
            <a:r>
              <a:rPr lang="en-US" dirty="0" smtClean="0"/>
              <a:t>Mac OS X</a:t>
            </a:r>
          </a:p>
          <a:p>
            <a:pPr lvl="1"/>
            <a:r>
              <a:rPr lang="en-US" dirty="0" err="1" smtClean="0"/>
              <a:t>iOS</a:t>
            </a:r>
            <a:r>
              <a:rPr lang="en-US" dirty="0" smtClean="0"/>
              <a:t> SDK</a:t>
            </a:r>
          </a:p>
          <a:p>
            <a:pPr lvl="1"/>
            <a:r>
              <a:rPr lang="en-US" dirty="0" err="1" smtClean="0"/>
              <a:t>iPhone</a:t>
            </a:r>
            <a:endParaRPr lang="en-US" dirty="0" smtClean="0"/>
          </a:p>
          <a:p>
            <a:r>
              <a:rPr lang="en-US" dirty="0" smtClean="0"/>
              <a:t>App Examples</a:t>
            </a:r>
          </a:p>
          <a:p>
            <a:pPr lvl="1"/>
            <a:r>
              <a:rPr lang="en-US" dirty="0" smtClean="0"/>
              <a:t>Hello, World!</a:t>
            </a:r>
          </a:p>
          <a:p>
            <a:pPr lvl="1"/>
            <a:r>
              <a:rPr lang="en-US" dirty="0" smtClean="0"/>
              <a:t>Sensor Interfaces</a:t>
            </a:r>
          </a:p>
          <a:p>
            <a:r>
              <a:rPr lang="en-US" dirty="0" smtClean="0"/>
              <a:t>References</a:t>
            </a:r>
          </a:p>
        </p:txBody>
      </p:sp>
      <p:sp>
        <p:nvSpPr>
          <p:cNvPr id="3" name="Slide Number Placeholder 2"/>
          <p:cNvSpPr>
            <a:spLocks noGrp="1"/>
          </p:cNvSpPr>
          <p:nvPr>
            <p:ph type="sldNum" sz="quarter" idx="12"/>
          </p:nvPr>
        </p:nvSpPr>
        <p:spPr/>
        <p:txBody>
          <a:bodyPr/>
          <a:lstStyle/>
          <a:p>
            <a:fld id="{6F9825E2-80F4-44F6-9162-5DF428312782}" type="slidenum">
              <a:rPr lang="en-US" smtClean="0"/>
              <a:pPr/>
              <a:t>2</a:t>
            </a:fld>
            <a:endParaRPr lang="en-US"/>
          </a:p>
        </p:txBody>
      </p:sp>
      <p:sp>
        <p:nvSpPr>
          <p:cNvPr id="4" name="Title 3"/>
          <p:cNvSpPr>
            <a:spLocks noGrp="1"/>
          </p:cNvSpPr>
          <p:nvPr>
            <p:ph type="title"/>
          </p:nvPr>
        </p:nvSpPr>
        <p:spPr/>
        <p:txBody>
          <a:bodyPr/>
          <a:lstStyle/>
          <a:p>
            <a:r>
              <a:rPr lang="en-US" dirty="0" smtClean="0"/>
              <a:t>Topics Covered</a:t>
            </a:r>
            <a:endParaRPr lang="en-US" dirty="0"/>
          </a:p>
        </p:txBody>
      </p:sp>
      <p:pic>
        <p:nvPicPr>
          <p:cNvPr id="15362" name="Picture 2" descr="http://www.mobilewhack.com/wp-content/pics/2011/01/iphone4large.jpg"/>
          <p:cNvPicPr>
            <a:picLocks noChangeAspect="1" noChangeArrowheads="1"/>
          </p:cNvPicPr>
          <p:nvPr/>
        </p:nvPicPr>
        <p:blipFill>
          <a:blip r:embed="rId2" cstate="print"/>
          <a:srcRect/>
          <a:stretch>
            <a:fillRect/>
          </a:stretch>
        </p:blipFill>
        <p:spPr bwMode="auto">
          <a:xfrm>
            <a:off x="4800600" y="3733800"/>
            <a:ext cx="3985846" cy="2590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20</a:t>
            </a:fld>
            <a:endParaRPr lang="en-US"/>
          </a:p>
        </p:txBody>
      </p:sp>
      <p:sp>
        <p:nvSpPr>
          <p:cNvPr id="4" name="Title 3"/>
          <p:cNvSpPr>
            <a:spLocks noGrp="1"/>
          </p:cNvSpPr>
          <p:nvPr>
            <p:ph type="title"/>
          </p:nvPr>
        </p:nvSpPr>
        <p:spPr/>
        <p:txBody>
          <a:bodyPr/>
          <a:lstStyle/>
          <a:p>
            <a:r>
              <a:rPr lang="en-US" dirty="0" err="1" smtClean="0"/>
              <a:t>Xcode</a:t>
            </a:r>
            <a:r>
              <a:rPr lang="en-US" dirty="0" smtClean="0"/>
              <a:t> – Running a project</a:t>
            </a:r>
            <a:endParaRPr lang="en-US" dirty="0"/>
          </a:p>
        </p:txBody>
      </p:sp>
      <p:pic>
        <p:nvPicPr>
          <p:cNvPr id="33794" name="Picture 2" descr="Running a project from Xcode"/>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bwMode="auto">
          <a:xfrm>
            <a:off x="838200" y="1143000"/>
            <a:ext cx="6858000" cy="543373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21</a:t>
            </a:fld>
            <a:endParaRPr lang="en-US"/>
          </a:p>
        </p:txBody>
      </p:sp>
      <p:sp>
        <p:nvSpPr>
          <p:cNvPr id="4" name="Title 3"/>
          <p:cNvSpPr>
            <a:spLocks noGrp="1"/>
          </p:cNvSpPr>
          <p:nvPr>
            <p:ph type="title"/>
          </p:nvPr>
        </p:nvSpPr>
        <p:spPr>
          <a:xfrm>
            <a:off x="457200" y="0"/>
            <a:ext cx="8229600" cy="1143000"/>
          </a:xfrm>
        </p:spPr>
        <p:txBody>
          <a:bodyPr/>
          <a:lstStyle/>
          <a:p>
            <a:r>
              <a:rPr lang="en-US" dirty="0" smtClean="0"/>
              <a:t>Interface Builder</a:t>
            </a:r>
            <a:endParaRPr lang="en-US" dirty="0"/>
          </a:p>
        </p:txBody>
      </p:sp>
      <p:pic>
        <p:nvPicPr>
          <p:cNvPr id="34818" name="Picture 2" descr="Building iPhone interfaces using Interface Builder"/>
          <p:cNvPicPr>
            <a:picLocks noGrp="1" noChangeAspect="1" noChangeArrowheads="1"/>
          </p:cNvPicPr>
          <p:nvPr>
            <p:ph idx="1"/>
          </p:nvPr>
        </p:nvPicPr>
        <p:blipFill>
          <a:blip r:embed="rId3" cstate="print"/>
          <a:srcRect/>
          <a:stretch>
            <a:fillRect/>
          </a:stretch>
        </p:blipFill>
        <p:spPr bwMode="auto">
          <a:xfrm>
            <a:off x="228600" y="914400"/>
            <a:ext cx="8686800" cy="54292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Separate program and works together with </a:t>
            </a:r>
            <a:r>
              <a:rPr lang="en-US" dirty="0" err="1" smtClean="0"/>
              <a:t>XCode</a:t>
            </a:r>
            <a:endParaRPr lang="en-US" dirty="0" smtClean="0"/>
          </a:p>
          <a:p>
            <a:r>
              <a:rPr lang="en-US" dirty="0" smtClean="0"/>
              <a:t>Used to program App View graphically</a:t>
            </a:r>
          </a:p>
          <a:p>
            <a:r>
              <a:rPr lang="en-US" dirty="0" smtClean="0"/>
              <a:t>Keywords are added to code to integrate with Interface Builder:</a:t>
            </a:r>
          </a:p>
          <a:p>
            <a:pPr lvl="1"/>
            <a:r>
              <a:rPr lang="en-US" dirty="0" err="1" smtClean="0"/>
              <a:t>IBOutlet</a:t>
            </a:r>
            <a:r>
              <a:rPr lang="en-US" dirty="0" smtClean="0"/>
              <a:t> </a:t>
            </a:r>
            <a:r>
              <a:rPr lang="en-US" dirty="0" smtClean="0">
                <a:sym typeface="Wingdings" pitchFamily="2" charset="2"/>
              </a:rPr>
              <a:t> nothing</a:t>
            </a:r>
          </a:p>
          <a:p>
            <a:pPr lvl="1"/>
            <a:r>
              <a:rPr lang="en-US" dirty="0" err="1" smtClean="0">
                <a:sym typeface="Wingdings" pitchFamily="2" charset="2"/>
              </a:rPr>
              <a:t>IBAction</a:t>
            </a:r>
            <a:r>
              <a:rPr lang="en-US" dirty="0" smtClean="0">
                <a:sym typeface="Wingdings" pitchFamily="2" charset="2"/>
              </a:rPr>
              <a:t>  void</a:t>
            </a:r>
          </a:p>
          <a:p>
            <a:r>
              <a:rPr lang="en-US" dirty="0" smtClean="0"/>
              <a:t>Contains all GUI elements</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22</a:t>
            </a:fld>
            <a:endParaRPr lang="en-US"/>
          </a:p>
        </p:txBody>
      </p:sp>
      <p:sp>
        <p:nvSpPr>
          <p:cNvPr id="4" name="Title 3"/>
          <p:cNvSpPr>
            <a:spLocks noGrp="1"/>
          </p:cNvSpPr>
          <p:nvPr>
            <p:ph type="title"/>
          </p:nvPr>
        </p:nvSpPr>
        <p:spPr/>
        <p:txBody>
          <a:bodyPr/>
          <a:lstStyle/>
          <a:p>
            <a:r>
              <a:rPr lang="en-US" dirty="0" smtClean="0"/>
              <a:t>Interface Builder</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Model</a:t>
            </a:r>
            <a:r>
              <a:rPr lang="en-US" dirty="0" smtClean="0"/>
              <a:t>: objects represent data such as </a:t>
            </a:r>
            <a:r>
              <a:rPr lang="en-US" dirty="0" err="1" smtClean="0"/>
              <a:t>SpaceShips</a:t>
            </a:r>
            <a:r>
              <a:rPr lang="en-US" dirty="0" smtClean="0"/>
              <a:t> and Weapons in a game, </a:t>
            </a:r>
            <a:r>
              <a:rPr lang="en-US" dirty="0" err="1" smtClean="0"/>
              <a:t>ToDo</a:t>
            </a:r>
            <a:r>
              <a:rPr lang="en-US" dirty="0" smtClean="0"/>
              <a:t> items and Contacts in a productivity application, or Circles and Squares in a drawing application.</a:t>
            </a:r>
          </a:p>
          <a:p>
            <a:r>
              <a:rPr lang="en-US" b="1" dirty="0" smtClean="0"/>
              <a:t>View</a:t>
            </a:r>
            <a:r>
              <a:rPr lang="en-US" dirty="0" smtClean="0"/>
              <a:t>: objects know how to display data (model objects) and may allow the user to edit the data.</a:t>
            </a:r>
          </a:p>
          <a:p>
            <a:r>
              <a:rPr lang="en-US" b="1" dirty="0" smtClean="0"/>
              <a:t>Controller</a:t>
            </a:r>
            <a:r>
              <a:rPr lang="en-US" dirty="0" smtClean="0"/>
              <a:t>: objects mediate between models and views. This is where your logic goes.</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23</a:t>
            </a:fld>
            <a:endParaRPr lang="en-US"/>
          </a:p>
        </p:txBody>
      </p:sp>
      <p:sp>
        <p:nvSpPr>
          <p:cNvPr id="4" name="Title 3"/>
          <p:cNvSpPr>
            <a:spLocks noGrp="1"/>
          </p:cNvSpPr>
          <p:nvPr>
            <p:ph type="title"/>
          </p:nvPr>
        </p:nvSpPr>
        <p:spPr/>
        <p:txBody>
          <a:bodyPr/>
          <a:lstStyle/>
          <a:p>
            <a:r>
              <a:rPr lang="en-US" dirty="0" smtClean="0"/>
              <a:t>Model-View-Controller</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24</a:t>
            </a:fld>
            <a:endParaRPr lang="en-US"/>
          </a:p>
        </p:txBody>
      </p:sp>
      <p:sp>
        <p:nvSpPr>
          <p:cNvPr id="4" name="Title 3"/>
          <p:cNvSpPr>
            <a:spLocks noGrp="1"/>
          </p:cNvSpPr>
          <p:nvPr>
            <p:ph type="title"/>
          </p:nvPr>
        </p:nvSpPr>
        <p:spPr/>
        <p:txBody>
          <a:bodyPr/>
          <a:lstStyle/>
          <a:p>
            <a:r>
              <a:rPr lang="en-US" dirty="0" smtClean="0"/>
              <a:t>Model-View-Controller</a:t>
            </a:r>
            <a:endParaRPr lang="en-US" dirty="0"/>
          </a:p>
        </p:txBody>
      </p:sp>
      <p:pic>
        <p:nvPicPr>
          <p:cNvPr id="1026" name="Picture 2" descr="http://developer.apple.com/library/ios/documentation/iPhone/Conceptual/iPhoneOSProgrammingGuide/Art/apparch_objects.jpg"/>
          <p:cNvPicPr>
            <a:picLocks noGrp="1" noChangeAspect="1" noChangeArrowheads="1"/>
          </p:cNvPicPr>
          <p:nvPr>
            <p:ph idx="1"/>
          </p:nvPr>
        </p:nvPicPr>
        <p:blipFill>
          <a:blip r:embed="rId2" cstate="print"/>
          <a:srcRect/>
          <a:stretch>
            <a:fillRect/>
          </a:stretch>
        </p:blipFill>
        <p:spPr bwMode="auto">
          <a:xfrm>
            <a:off x="1676400" y="1219200"/>
            <a:ext cx="5782089" cy="4953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View controllers play a very important role in the design and implementation of </a:t>
            </a:r>
            <a:r>
              <a:rPr lang="en-US" dirty="0" err="1" smtClean="0"/>
              <a:t>iOS</a:t>
            </a:r>
            <a:r>
              <a:rPr lang="en-US" dirty="0" smtClean="0"/>
              <a:t> applications</a:t>
            </a:r>
          </a:p>
          <a:p>
            <a:r>
              <a:rPr lang="en-US" dirty="0" smtClean="0"/>
              <a:t>View controllers make it easier for you to implement many of the standard interface behaviors found in </a:t>
            </a:r>
            <a:r>
              <a:rPr lang="en-US" dirty="0" err="1" smtClean="0"/>
              <a:t>iOS</a:t>
            </a:r>
            <a:r>
              <a:rPr lang="en-US" dirty="0" smtClean="0"/>
              <a:t> applications</a:t>
            </a:r>
          </a:p>
          <a:p>
            <a:r>
              <a:rPr lang="en-US" dirty="0" smtClean="0"/>
              <a:t>Provides a convenient way to organize your application’s user interface and content.</a:t>
            </a:r>
          </a:p>
          <a:p>
            <a:r>
              <a:rPr lang="en-US" dirty="0" smtClean="0"/>
              <a:t>Many reasons to use view controllers in your application and very few reasons to avoid them.</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25</a:t>
            </a:fld>
            <a:endParaRPr lang="en-US"/>
          </a:p>
        </p:txBody>
      </p:sp>
      <p:sp>
        <p:nvSpPr>
          <p:cNvPr id="4" name="Title 3"/>
          <p:cNvSpPr>
            <a:spLocks noGrp="1"/>
          </p:cNvSpPr>
          <p:nvPr>
            <p:ph type="title"/>
          </p:nvPr>
        </p:nvSpPr>
        <p:spPr/>
        <p:txBody>
          <a:bodyPr/>
          <a:lstStyle/>
          <a:p>
            <a:r>
              <a:rPr lang="en-US" dirty="0" smtClean="0"/>
              <a:t>Model-View-Controller</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26</a:t>
            </a:fld>
            <a:endParaRPr lang="en-US"/>
          </a:p>
        </p:txBody>
      </p:sp>
      <p:sp>
        <p:nvSpPr>
          <p:cNvPr id="4" name="Title 3"/>
          <p:cNvSpPr>
            <a:spLocks noGrp="1"/>
          </p:cNvSpPr>
          <p:nvPr>
            <p:ph type="title"/>
          </p:nvPr>
        </p:nvSpPr>
        <p:spPr/>
        <p:txBody>
          <a:bodyPr/>
          <a:lstStyle/>
          <a:p>
            <a:r>
              <a:rPr lang="en-US" dirty="0" smtClean="0"/>
              <a:t>Model-View-Controller</a:t>
            </a:r>
            <a:endParaRPr lang="en-US" dirty="0"/>
          </a:p>
        </p:txBody>
      </p:sp>
      <p:pic>
        <p:nvPicPr>
          <p:cNvPr id="64514" name="Picture 2" descr="http://developer.apple.com/library/ios/featuredarticles/ViewControllerPGforiPhoneOS/Art/recipe_views.jpg"/>
          <p:cNvPicPr>
            <a:picLocks noGrp="1" noChangeAspect="1" noChangeArrowheads="1"/>
          </p:cNvPicPr>
          <p:nvPr>
            <p:ph idx="1"/>
          </p:nvPr>
        </p:nvPicPr>
        <p:blipFill>
          <a:blip r:embed="rId2" cstate="print"/>
          <a:srcRect/>
          <a:stretch>
            <a:fillRect/>
          </a:stretch>
        </p:blipFill>
        <p:spPr bwMode="auto">
          <a:xfrm>
            <a:off x="893885" y="1447800"/>
            <a:ext cx="7507165" cy="41529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lnSpcReduction="10000"/>
          </a:bodyPr>
          <a:lstStyle/>
          <a:p>
            <a:r>
              <a:rPr lang="en-US" dirty="0" smtClean="0"/>
              <a:t>The Objective-C language is a simple computer language designed to enable sophisticated object-oriented programming.</a:t>
            </a:r>
          </a:p>
          <a:p>
            <a:r>
              <a:rPr lang="en-US" dirty="0" smtClean="0"/>
              <a:t>Objective-C extends the standard ANSI C language by providing syntax for defining classes, and methods, as well as other constructs that promote dynamic extension of classes.</a:t>
            </a:r>
          </a:p>
          <a:p>
            <a:r>
              <a:rPr lang="en-US" dirty="0" smtClean="0"/>
              <a:t>Many of the traditional object-oriented concepts, such as encapsulation, inheritance, and polymorphism, are all present in Objective-C.</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27</a:t>
            </a:fld>
            <a:endParaRPr lang="en-US"/>
          </a:p>
        </p:txBody>
      </p:sp>
      <p:sp>
        <p:nvSpPr>
          <p:cNvPr id="4" name="Title 3"/>
          <p:cNvSpPr>
            <a:spLocks noGrp="1"/>
          </p:cNvSpPr>
          <p:nvPr>
            <p:ph type="title"/>
          </p:nvPr>
        </p:nvSpPr>
        <p:spPr/>
        <p:txBody>
          <a:bodyPr/>
          <a:lstStyle/>
          <a:p>
            <a:r>
              <a:rPr lang="en-US" dirty="0" smtClean="0"/>
              <a:t>Objective-C</a:t>
            </a:r>
            <a:endParaRPr lang="en-US" dirty="0"/>
          </a:p>
        </p:txBody>
      </p:sp>
      <p:sp>
        <p:nvSpPr>
          <p:cNvPr id="5" name="TextBox 4"/>
          <p:cNvSpPr txBox="1"/>
          <p:nvPr/>
        </p:nvSpPr>
        <p:spPr>
          <a:xfrm>
            <a:off x="304800" y="6396335"/>
            <a:ext cx="8382000" cy="461665"/>
          </a:xfrm>
          <a:prstGeom prst="rect">
            <a:avLst/>
          </a:prstGeom>
          <a:noFill/>
        </p:spPr>
        <p:txBody>
          <a:bodyPr wrap="square" rtlCol="0">
            <a:spAutoFit/>
          </a:bodyPr>
          <a:lstStyle/>
          <a:p>
            <a:r>
              <a:rPr lang="en-US" sz="1200" dirty="0" smtClean="0"/>
              <a:t>Reference:</a:t>
            </a:r>
          </a:p>
          <a:p>
            <a:r>
              <a:rPr lang="en-US" sz="1200" dirty="0" smtClean="0">
                <a:hlinkClick r:id="rId2"/>
              </a:rPr>
              <a:t>http://developer.apple.com/library/ios/#referencelibrary/GettingStarted/Learning_Objective-C_A_Primer/</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525963"/>
          </a:xfrm>
        </p:spPr>
        <p:txBody>
          <a:bodyPr/>
          <a:lstStyle/>
          <a:p>
            <a:r>
              <a:rPr lang="en-US" dirty="0" smtClean="0"/>
              <a:t>A construct for encapsulating some data with the actions that operate on that data.</a:t>
            </a:r>
          </a:p>
          <a:p>
            <a:r>
              <a:rPr lang="en-US" dirty="0" smtClean="0"/>
              <a:t>Requires an interface (*.h) and implementation (*.m)</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28</a:t>
            </a:fld>
            <a:endParaRPr lang="en-US"/>
          </a:p>
        </p:txBody>
      </p:sp>
      <p:sp>
        <p:nvSpPr>
          <p:cNvPr id="4" name="Title 3"/>
          <p:cNvSpPr>
            <a:spLocks noGrp="1"/>
          </p:cNvSpPr>
          <p:nvPr>
            <p:ph type="title"/>
          </p:nvPr>
        </p:nvSpPr>
        <p:spPr/>
        <p:txBody>
          <a:bodyPr/>
          <a:lstStyle/>
          <a:p>
            <a:r>
              <a:rPr lang="en-US" dirty="0" smtClean="0"/>
              <a:t>Objective-C Classes</a:t>
            </a:r>
            <a:endParaRPr lang="en-US" dirty="0"/>
          </a:p>
        </p:txBody>
      </p:sp>
      <p:pic>
        <p:nvPicPr>
          <p:cNvPr id="43012" name="Picture 4" descr="A class declaration"/>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 y="2971800"/>
            <a:ext cx="8445082" cy="35052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Methods and Messaging</a:t>
            </a:r>
            <a:endParaRPr lang="en-US" dirty="0"/>
          </a:p>
        </p:txBody>
      </p:sp>
      <p:sp>
        <p:nvSpPr>
          <p:cNvPr id="6" name="Text Placeholder 5"/>
          <p:cNvSpPr>
            <a:spLocks noGrp="1"/>
          </p:cNvSpPr>
          <p:nvPr>
            <p:ph type="body" idx="1"/>
          </p:nvPr>
        </p:nvSpPr>
        <p:spPr/>
        <p:txBody>
          <a:bodyPr/>
          <a:lstStyle/>
          <a:p>
            <a:r>
              <a:rPr lang="en-US" dirty="0" smtClean="0"/>
              <a:t>Instance Methods (-)</a:t>
            </a:r>
            <a:endParaRPr lang="en-US" dirty="0"/>
          </a:p>
        </p:txBody>
      </p:sp>
      <p:sp>
        <p:nvSpPr>
          <p:cNvPr id="8" name="Text Placeholder 7"/>
          <p:cNvSpPr>
            <a:spLocks noGrp="1"/>
          </p:cNvSpPr>
          <p:nvPr>
            <p:ph type="body" sz="half" idx="3"/>
          </p:nvPr>
        </p:nvSpPr>
        <p:spPr/>
        <p:txBody>
          <a:bodyPr/>
          <a:lstStyle/>
          <a:p>
            <a:r>
              <a:rPr lang="en-US" dirty="0" smtClean="0"/>
              <a:t>Class Methods (+)</a:t>
            </a:r>
            <a:endParaRPr lang="en-US" dirty="0"/>
          </a:p>
        </p:txBody>
      </p:sp>
      <p:sp>
        <p:nvSpPr>
          <p:cNvPr id="7" name="Content Placeholder 6"/>
          <p:cNvSpPr>
            <a:spLocks noGrp="1"/>
          </p:cNvSpPr>
          <p:nvPr>
            <p:ph sz="quarter" idx="2"/>
          </p:nvPr>
        </p:nvSpPr>
        <p:spPr/>
        <p:txBody>
          <a:bodyPr/>
          <a:lstStyle/>
          <a:p>
            <a:r>
              <a:rPr lang="en-US" dirty="0" smtClean="0"/>
              <a:t>Method whose execution is scoped to a particular instance of the class</a:t>
            </a:r>
          </a:p>
          <a:p>
            <a:r>
              <a:rPr lang="en-US" dirty="0" smtClean="0"/>
              <a:t>Before you call an instance method, an instance of the class (object) must first be created</a:t>
            </a:r>
          </a:p>
          <a:p>
            <a:r>
              <a:rPr lang="en-US" dirty="0" smtClean="0"/>
              <a:t>Like methods in C++</a:t>
            </a:r>
            <a:endParaRPr lang="en-US" dirty="0"/>
          </a:p>
        </p:txBody>
      </p:sp>
      <p:sp>
        <p:nvSpPr>
          <p:cNvPr id="9" name="Content Placeholder 8"/>
          <p:cNvSpPr>
            <a:spLocks noGrp="1"/>
          </p:cNvSpPr>
          <p:nvPr>
            <p:ph sz="quarter" idx="4"/>
          </p:nvPr>
        </p:nvSpPr>
        <p:spPr/>
        <p:txBody>
          <a:bodyPr/>
          <a:lstStyle/>
          <a:p>
            <a:r>
              <a:rPr lang="en-US" dirty="0" smtClean="0"/>
              <a:t>Do not require you to create an instance</a:t>
            </a:r>
          </a:p>
          <a:p>
            <a:r>
              <a:rPr lang="en-US" dirty="0" smtClean="0"/>
              <a:t>Like a static method or function in C/C++</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iPhone</a:t>
            </a:r>
            <a:r>
              <a:rPr lang="en-US" dirty="0" smtClean="0"/>
              <a:t> was unveiled January 9, 2007 – 4 years ago</a:t>
            </a:r>
          </a:p>
          <a:p>
            <a:r>
              <a:rPr lang="en-US" dirty="0" smtClean="0"/>
              <a:t>After 30 months of development and $150 Million, Apple reinvented the PDA/</a:t>
            </a:r>
            <a:r>
              <a:rPr lang="en-US" dirty="0" err="1" smtClean="0"/>
              <a:t>smartphone</a:t>
            </a:r>
            <a:endParaRPr lang="en-US" dirty="0" smtClean="0"/>
          </a:p>
          <a:p>
            <a:r>
              <a:rPr lang="en-US" dirty="0" err="1" smtClean="0"/>
              <a:t>Exlusive</a:t>
            </a:r>
            <a:r>
              <a:rPr lang="en-US" dirty="0" smtClean="0"/>
              <a:t> to AT&amp;T network, now being introduced to Verizon network, expanding user base</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a:t>
            </a:fld>
            <a:endParaRPr lang="en-US"/>
          </a:p>
        </p:txBody>
      </p:sp>
      <p:sp>
        <p:nvSpPr>
          <p:cNvPr id="4" name="Title 3"/>
          <p:cNvSpPr>
            <a:spLocks noGrp="1"/>
          </p:cNvSpPr>
          <p:nvPr>
            <p:ph type="title"/>
          </p:nvPr>
        </p:nvSpPr>
        <p:spPr/>
        <p:txBody>
          <a:bodyPr/>
          <a:lstStyle/>
          <a:p>
            <a:r>
              <a:rPr lang="en-US" dirty="0" smtClean="0"/>
              <a:t>History</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648200"/>
            <a:ext cx="8229600" cy="1981200"/>
          </a:xfrm>
        </p:spPr>
        <p:txBody>
          <a:bodyPr/>
          <a:lstStyle/>
          <a:p>
            <a:r>
              <a:rPr lang="en-US" dirty="0" smtClean="0"/>
              <a:t>Method’s name </a:t>
            </a:r>
            <a:r>
              <a:rPr lang="en-US" dirty="0" err="1" smtClean="0"/>
              <a:t>insertObject:atIndex</a:t>
            </a:r>
            <a:r>
              <a:rPr lang="en-US" dirty="0" smtClean="0"/>
              <a:t>:</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30</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Method Declaration Syntax</a:t>
            </a:r>
            <a:endParaRPr lang="en-US" dirty="0"/>
          </a:p>
        </p:txBody>
      </p:sp>
      <p:pic>
        <p:nvPicPr>
          <p:cNvPr id="5" name="Picture 2" descr="Method declaration syntax"/>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38200" y="1371600"/>
            <a:ext cx="7162800" cy="3244327"/>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28672"/>
          </a:xfrm>
        </p:spPr>
        <p:txBody>
          <a:bodyPr/>
          <a:lstStyle/>
          <a:p>
            <a:r>
              <a:rPr lang="en-US" dirty="0" smtClean="0"/>
              <a:t>Done by “messaging an object”</a:t>
            </a:r>
          </a:p>
          <a:p>
            <a:r>
              <a:rPr lang="en-US" dirty="0" smtClean="0"/>
              <a:t>Message is the message signature with parameters</a:t>
            </a:r>
          </a:p>
          <a:p>
            <a:r>
              <a:rPr lang="en-US" dirty="0" smtClean="0"/>
              <a:t>All messages are dispatched dynamically, utilizing polymorphic behavior</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31</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Calling a Method</a:t>
            </a:r>
            <a:endParaRPr lang="en-US" dirty="0"/>
          </a:p>
        </p:txBody>
      </p:sp>
      <p:sp>
        <p:nvSpPr>
          <p:cNvPr id="5" name="TextBox 4"/>
          <p:cNvSpPr txBox="1"/>
          <p:nvPr/>
        </p:nvSpPr>
        <p:spPr>
          <a:xfrm>
            <a:off x="2133600" y="3886200"/>
            <a:ext cx="5105400" cy="369332"/>
          </a:xfrm>
          <a:prstGeom prst="rect">
            <a:avLst/>
          </a:prstGeom>
          <a:noFill/>
        </p:spPr>
        <p:txBody>
          <a:bodyPr wrap="square" rtlCol="0">
            <a:spAutoFit/>
          </a:bodyPr>
          <a:lstStyle/>
          <a:p>
            <a:r>
              <a:rPr lang="en-US" dirty="0" smtClean="0"/>
              <a:t>[</a:t>
            </a:r>
            <a:r>
              <a:rPr lang="en-US" dirty="0" err="1" smtClean="0"/>
              <a:t>myArray</a:t>
            </a:r>
            <a:r>
              <a:rPr lang="en-US" dirty="0" smtClean="0"/>
              <a:t> </a:t>
            </a:r>
            <a:r>
              <a:rPr lang="en-US" dirty="0" err="1" smtClean="0"/>
              <a:t>insertObject:anObject</a:t>
            </a:r>
            <a:r>
              <a:rPr lang="en-US" dirty="0" smtClean="0"/>
              <a:t> atIndex:0];</a:t>
            </a:r>
            <a:endParaRPr lang="en-US" dirty="0"/>
          </a:p>
        </p:txBody>
      </p:sp>
      <p:cxnSp>
        <p:nvCxnSpPr>
          <p:cNvPr id="9" name="Straight Arrow Connector 8"/>
          <p:cNvCxnSpPr/>
          <p:nvPr/>
        </p:nvCxnSpPr>
        <p:spPr>
          <a:xfrm rot="5400000" flipH="1" flipV="1">
            <a:off x="2019300" y="45339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6629400" y="4495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14600" y="4495800"/>
            <a:ext cx="4114800" cy="369332"/>
          </a:xfrm>
          <a:prstGeom prst="rect">
            <a:avLst/>
          </a:prstGeom>
          <a:noFill/>
        </p:spPr>
        <p:txBody>
          <a:bodyPr wrap="square" rtlCol="0">
            <a:spAutoFit/>
          </a:bodyPr>
          <a:lstStyle/>
          <a:p>
            <a:pPr algn="ctr"/>
            <a:r>
              <a:rPr lang="en-US" dirty="0" smtClean="0"/>
              <a:t>Enclosed in Brackets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28672"/>
          </a:xfrm>
        </p:spPr>
        <p:txBody>
          <a:bodyPr/>
          <a:lstStyle/>
          <a:p>
            <a:r>
              <a:rPr lang="en-US" dirty="0" smtClean="0"/>
              <a:t>Done by “messaging an object”</a:t>
            </a:r>
          </a:p>
          <a:p>
            <a:r>
              <a:rPr lang="en-US" dirty="0" smtClean="0"/>
              <a:t>Message is the message signature with parameters</a:t>
            </a:r>
          </a:p>
          <a:p>
            <a:r>
              <a:rPr lang="en-US" dirty="0" smtClean="0"/>
              <a:t>All messages are dispatched dynamically, utilizing polymorphic behavior</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32</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Calling a Method</a:t>
            </a:r>
            <a:endParaRPr lang="en-US" dirty="0"/>
          </a:p>
        </p:txBody>
      </p:sp>
      <p:sp>
        <p:nvSpPr>
          <p:cNvPr id="5" name="TextBox 4"/>
          <p:cNvSpPr txBox="1"/>
          <p:nvPr/>
        </p:nvSpPr>
        <p:spPr>
          <a:xfrm>
            <a:off x="2133600" y="3886200"/>
            <a:ext cx="5105400" cy="369332"/>
          </a:xfrm>
          <a:prstGeom prst="rect">
            <a:avLst/>
          </a:prstGeom>
          <a:noFill/>
        </p:spPr>
        <p:txBody>
          <a:bodyPr wrap="square" rtlCol="0">
            <a:spAutoFit/>
          </a:bodyPr>
          <a:lstStyle/>
          <a:p>
            <a:r>
              <a:rPr lang="en-US" dirty="0" smtClean="0"/>
              <a:t>[</a:t>
            </a:r>
            <a:r>
              <a:rPr lang="en-US" dirty="0" err="1" smtClean="0"/>
              <a:t>myArray</a:t>
            </a:r>
            <a:r>
              <a:rPr lang="en-US" dirty="0" smtClean="0"/>
              <a:t> </a:t>
            </a:r>
            <a:r>
              <a:rPr lang="en-US" dirty="0" err="1" smtClean="0"/>
              <a:t>insertObject:anObject</a:t>
            </a:r>
            <a:r>
              <a:rPr lang="en-US" dirty="0" smtClean="0"/>
              <a:t> atIndex:0];</a:t>
            </a:r>
            <a:endParaRPr lang="en-US" dirty="0"/>
          </a:p>
        </p:txBody>
      </p:sp>
      <p:cxnSp>
        <p:nvCxnSpPr>
          <p:cNvPr id="9" name="Straight Arrow Connector 8"/>
          <p:cNvCxnSpPr/>
          <p:nvPr/>
        </p:nvCxnSpPr>
        <p:spPr>
          <a:xfrm rot="5400000" flipH="1" flipV="1">
            <a:off x="24772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14600" y="4495800"/>
            <a:ext cx="4114800" cy="369332"/>
          </a:xfrm>
          <a:prstGeom prst="rect">
            <a:avLst/>
          </a:prstGeom>
          <a:noFill/>
        </p:spPr>
        <p:txBody>
          <a:bodyPr wrap="square" rtlCol="0">
            <a:spAutoFit/>
          </a:bodyPr>
          <a:lstStyle/>
          <a:p>
            <a:pPr algn="ctr"/>
            <a:r>
              <a:rPr lang="en-US" dirty="0" smtClean="0"/>
              <a:t>Object receiving method</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28672"/>
          </a:xfrm>
        </p:spPr>
        <p:txBody>
          <a:bodyPr/>
          <a:lstStyle/>
          <a:p>
            <a:r>
              <a:rPr lang="en-US" dirty="0" smtClean="0"/>
              <a:t>Done by “messaging an object”</a:t>
            </a:r>
          </a:p>
          <a:p>
            <a:r>
              <a:rPr lang="en-US" dirty="0" smtClean="0"/>
              <a:t>Message is the message signature with parameters</a:t>
            </a:r>
          </a:p>
          <a:p>
            <a:r>
              <a:rPr lang="en-US" dirty="0" smtClean="0"/>
              <a:t>All messages are dispatched dynamically, utilizing polymorphic behavior</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33</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Calling a Method</a:t>
            </a:r>
            <a:endParaRPr lang="en-US" dirty="0"/>
          </a:p>
        </p:txBody>
      </p:sp>
      <p:sp>
        <p:nvSpPr>
          <p:cNvPr id="5" name="TextBox 4"/>
          <p:cNvSpPr txBox="1"/>
          <p:nvPr/>
        </p:nvSpPr>
        <p:spPr>
          <a:xfrm>
            <a:off x="2133600" y="3886200"/>
            <a:ext cx="5105400" cy="369332"/>
          </a:xfrm>
          <a:prstGeom prst="rect">
            <a:avLst/>
          </a:prstGeom>
          <a:noFill/>
        </p:spPr>
        <p:txBody>
          <a:bodyPr wrap="square" rtlCol="0">
            <a:spAutoFit/>
          </a:bodyPr>
          <a:lstStyle/>
          <a:p>
            <a:r>
              <a:rPr lang="en-US" dirty="0" smtClean="0"/>
              <a:t>[</a:t>
            </a:r>
            <a:r>
              <a:rPr lang="en-US" dirty="0" err="1" smtClean="0"/>
              <a:t>myArray</a:t>
            </a:r>
            <a:r>
              <a:rPr lang="en-US" dirty="0" smtClean="0"/>
              <a:t> </a:t>
            </a:r>
            <a:r>
              <a:rPr lang="en-US" dirty="0" err="1" smtClean="0"/>
              <a:t>insertObject:anObject</a:t>
            </a:r>
            <a:r>
              <a:rPr lang="en-US" dirty="0" smtClean="0"/>
              <a:t> atIndex:0];</a:t>
            </a:r>
            <a:endParaRPr lang="en-US" dirty="0"/>
          </a:p>
        </p:txBody>
      </p:sp>
      <p:cxnSp>
        <p:nvCxnSpPr>
          <p:cNvPr id="9" name="Straight Arrow Connector 8"/>
          <p:cNvCxnSpPr/>
          <p:nvPr/>
        </p:nvCxnSpPr>
        <p:spPr>
          <a:xfrm rot="5400000" flipH="1" flipV="1">
            <a:off x="36202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048000" y="4876800"/>
            <a:ext cx="4114800" cy="369332"/>
          </a:xfrm>
          <a:prstGeom prst="rect">
            <a:avLst/>
          </a:prstGeom>
          <a:noFill/>
        </p:spPr>
        <p:txBody>
          <a:bodyPr wrap="square" rtlCol="0">
            <a:spAutoFit/>
          </a:bodyPr>
          <a:lstStyle/>
          <a:p>
            <a:pPr algn="ctr"/>
            <a:r>
              <a:rPr lang="en-US" dirty="0" smtClean="0"/>
              <a:t>Method signatures</a:t>
            </a:r>
            <a:endParaRPr lang="en-US" dirty="0"/>
          </a:p>
        </p:txBody>
      </p:sp>
      <p:cxnSp>
        <p:nvCxnSpPr>
          <p:cNvPr id="8" name="Straight Arrow Connector 7"/>
          <p:cNvCxnSpPr/>
          <p:nvPr/>
        </p:nvCxnSpPr>
        <p:spPr>
          <a:xfrm rot="5400000" flipH="1" flipV="1">
            <a:off x="59062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28672"/>
          </a:xfrm>
        </p:spPr>
        <p:txBody>
          <a:bodyPr/>
          <a:lstStyle/>
          <a:p>
            <a:r>
              <a:rPr lang="en-US" dirty="0" smtClean="0"/>
              <a:t>Done by “messaging an object”</a:t>
            </a:r>
          </a:p>
          <a:p>
            <a:r>
              <a:rPr lang="en-US" dirty="0" smtClean="0"/>
              <a:t>Message is the message signature with parameters</a:t>
            </a:r>
          </a:p>
          <a:p>
            <a:r>
              <a:rPr lang="en-US" dirty="0" smtClean="0"/>
              <a:t>All messages are dispatched dynamically, utilizing polymorphic behavior</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34</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Calling a Method</a:t>
            </a:r>
            <a:endParaRPr lang="en-US" dirty="0"/>
          </a:p>
        </p:txBody>
      </p:sp>
      <p:sp>
        <p:nvSpPr>
          <p:cNvPr id="5" name="TextBox 4"/>
          <p:cNvSpPr txBox="1"/>
          <p:nvPr/>
        </p:nvSpPr>
        <p:spPr>
          <a:xfrm>
            <a:off x="2133600" y="3886200"/>
            <a:ext cx="5105400" cy="369332"/>
          </a:xfrm>
          <a:prstGeom prst="rect">
            <a:avLst/>
          </a:prstGeom>
          <a:noFill/>
        </p:spPr>
        <p:txBody>
          <a:bodyPr wrap="square" rtlCol="0">
            <a:spAutoFit/>
          </a:bodyPr>
          <a:lstStyle/>
          <a:p>
            <a:r>
              <a:rPr lang="en-US" dirty="0" smtClean="0"/>
              <a:t>[</a:t>
            </a:r>
            <a:r>
              <a:rPr lang="en-US" dirty="0" err="1" smtClean="0"/>
              <a:t>myArray</a:t>
            </a:r>
            <a:r>
              <a:rPr lang="en-US" dirty="0" smtClean="0"/>
              <a:t> </a:t>
            </a:r>
            <a:r>
              <a:rPr lang="en-US" dirty="0" err="1" smtClean="0"/>
              <a:t>insertObject:anObject</a:t>
            </a:r>
            <a:r>
              <a:rPr lang="en-US" dirty="0" smtClean="0"/>
              <a:t> atIndex:0];</a:t>
            </a:r>
            <a:endParaRPr lang="en-US" dirty="0"/>
          </a:p>
        </p:txBody>
      </p:sp>
      <p:cxnSp>
        <p:nvCxnSpPr>
          <p:cNvPr id="9" name="Straight Arrow Connector 8"/>
          <p:cNvCxnSpPr/>
          <p:nvPr/>
        </p:nvCxnSpPr>
        <p:spPr>
          <a:xfrm rot="5400000" flipH="1" flipV="1">
            <a:off x="48394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62400" y="4876800"/>
            <a:ext cx="4114800" cy="369332"/>
          </a:xfrm>
          <a:prstGeom prst="rect">
            <a:avLst/>
          </a:prstGeom>
          <a:noFill/>
        </p:spPr>
        <p:txBody>
          <a:bodyPr wrap="square" rtlCol="0">
            <a:spAutoFit/>
          </a:bodyPr>
          <a:lstStyle/>
          <a:p>
            <a:pPr algn="ctr"/>
            <a:r>
              <a:rPr lang="en-US" dirty="0" smtClean="0"/>
              <a:t>parameters</a:t>
            </a:r>
            <a:endParaRPr lang="en-US" dirty="0"/>
          </a:p>
        </p:txBody>
      </p:sp>
      <p:cxnSp>
        <p:nvCxnSpPr>
          <p:cNvPr id="8" name="Straight Arrow Connector 7"/>
          <p:cNvCxnSpPr/>
          <p:nvPr/>
        </p:nvCxnSpPr>
        <p:spPr>
          <a:xfrm rot="5400000" flipH="1" flipV="1">
            <a:off x="65158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576072"/>
          </a:xfrm>
        </p:spPr>
        <p:txBody>
          <a:bodyPr/>
          <a:lstStyle/>
          <a:p>
            <a:r>
              <a:rPr lang="en-US" dirty="0" smtClean="0"/>
              <a:t>Nested messages are allowed</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35</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err="1" smtClean="0"/>
              <a:t>Accessor</a:t>
            </a:r>
            <a:r>
              <a:rPr lang="en-US" dirty="0" smtClean="0"/>
              <a:t> Methods</a:t>
            </a:r>
            <a:endParaRPr lang="en-US" dirty="0"/>
          </a:p>
        </p:txBody>
      </p:sp>
      <p:sp>
        <p:nvSpPr>
          <p:cNvPr id="5" name="TextBox 4"/>
          <p:cNvSpPr txBox="1"/>
          <p:nvPr/>
        </p:nvSpPr>
        <p:spPr>
          <a:xfrm>
            <a:off x="304800" y="2057400"/>
            <a:ext cx="8382000" cy="338554"/>
          </a:xfrm>
          <a:prstGeom prst="rect">
            <a:avLst/>
          </a:prstGeom>
          <a:noFill/>
        </p:spPr>
        <p:txBody>
          <a:bodyPr wrap="square" rtlCol="0">
            <a:spAutoFit/>
          </a:bodyPr>
          <a:lstStyle/>
          <a:p>
            <a:r>
              <a:rPr lang="en-US" sz="1600" dirty="0" smtClean="0"/>
              <a:t>[[</a:t>
            </a:r>
            <a:r>
              <a:rPr lang="en-US" sz="1600" dirty="0" err="1" smtClean="0"/>
              <a:t>myAppObject</a:t>
            </a:r>
            <a:r>
              <a:rPr lang="en-US" sz="1600" dirty="0" smtClean="0"/>
              <a:t> </a:t>
            </a:r>
            <a:r>
              <a:rPr lang="en-US" sz="1600" dirty="0" err="1" smtClean="0"/>
              <a:t>theArray</a:t>
            </a:r>
            <a:r>
              <a:rPr lang="en-US" sz="1600" dirty="0" smtClean="0"/>
              <a:t>] </a:t>
            </a:r>
            <a:r>
              <a:rPr lang="en-US" sz="1600" dirty="0" err="1" smtClean="0"/>
              <a:t>insertObject</a:t>
            </a:r>
            <a:r>
              <a:rPr lang="en-US" sz="1600" dirty="0" smtClean="0"/>
              <a:t>:[</a:t>
            </a:r>
            <a:r>
              <a:rPr lang="en-US" sz="1600" dirty="0" err="1" smtClean="0"/>
              <a:t>myAppObject</a:t>
            </a:r>
            <a:r>
              <a:rPr lang="en-US" sz="1600" dirty="0" smtClean="0"/>
              <a:t> </a:t>
            </a:r>
            <a:r>
              <a:rPr lang="en-US" sz="1600" dirty="0" err="1" smtClean="0"/>
              <a:t>objectToInsert</a:t>
            </a:r>
            <a:r>
              <a:rPr lang="en-US" sz="1600" dirty="0" smtClean="0"/>
              <a:t>] atIndex:0];</a:t>
            </a:r>
            <a:endParaRPr lang="en-US" sz="1600" dirty="0"/>
          </a:p>
        </p:txBody>
      </p:sp>
      <p:sp>
        <p:nvSpPr>
          <p:cNvPr id="6" name="Content Placeholder 1"/>
          <p:cNvSpPr txBox="1">
            <a:spLocks/>
          </p:cNvSpPr>
          <p:nvPr/>
        </p:nvSpPr>
        <p:spPr>
          <a:xfrm>
            <a:off x="457200" y="2667000"/>
            <a:ext cx="8229600" cy="2057400"/>
          </a:xfrm>
          <a:prstGeom prst="rect">
            <a:avLst/>
          </a:prstGeom>
        </p:spPr>
        <p:txBody>
          <a:bodyPr vert="horz">
            <a:normAutofit fontScale="700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Use dot syntax</a:t>
            </a:r>
            <a:r>
              <a:rPr kumimoji="0" lang="en-US" sz="2700" b="0" i="0" u="none" strike="noStrike" kern="1200" cap="none" spc="0" normalizeH="0" noProof="0" dirty="0" smtClean="0">
                <a:ln>
                  <a:noFill/>
                </a:ln>
                <a:solidFill>
                  <a:schemeClr val="tx1"/>
                </a:solidFill>
                <a:effectLst/>
                <a:uLnTx/>
                <a:uFillTx/>
                <a:latin typeface="+mn-lt"/>
                <a:ea typeface="+mn-ea"/>
                <a:cs typeface="+mn-cs"/>
              </a:rPr>
              <a:t> for invoking </a:t>
            </a:r>
            <a:r>
              <a:rPr kumimoji="0" lang="en-US" sz="2700" b="0" i="0" u="none" strike="noStrike" kern="1200" cap="none" spc="0" normalizeH="0" noProof="0" dirty="0" err="1" smtClean="0">
                <a:ln>
                  <a:noFill/>
                </a:ln>
                <a:solidFill>
                  <a:schemeClr val="tx1"/>
                </a:solidFill>
                <a:effectLst/>
                <a:uLnTx/>
                <a:uFillTx/>
                <a:latin typeface="+mn-lt"/>
                <a:ea typeface="+mn-ea"/>
                <a:cs typeface="+mn-cs"/>
              </a:rPr>
              <a:t>accessor</a:t>
            </a:r>
            <a:r>
              <a:rPr kumimoji="0" lang="en-US" sz="2700" b="0" i="0" u="none" strike="noStrike" kern="1200" cap="none" spc="0" normalizeH="0" noProof="0" dirty="0" smtClean="0">
                <a:ln>
                  <a:noFill/>
                </a:ln>
                <a:solidFill>
                  <a:schemeClr val="tx1"/>
                </a:solidFill>
                <a:effectLst/>
                <a:uLnTx/>
                <a:uFillTx/>
                <a:latin typeface="+mn-lt"/>
                <a:ea typeface="+mn-ea"/>
                <a:cs typeface="+mn-cs"/>
              </a:rPr>
              <a:t> methods</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lang="en-US" sz="2700" baseline="0" dirty="0" smtClean="0"/>
              <a:t>Get</a:t>
            </a:r>
          </a:p>
          <a:p>
            <a:pPr marL="822960" lvl="1" indent="-256032">
              <a:spcBef>
                <a:spcPts val="400"/>
              </a:spcBef>
              <a:buClr>
                <a:schemeClr val="accent1"/>
              </a:buClr>
              <a:buSzPct val="68000"/>
              <a:buFont typeface="Wingdings 3"/>
              <a:buChar char=""/>
            </a:pPr>
            <a:r>
              <a:rPr kumimoji="0" lang="en-US" sz="2700" b="0" i="0" u="none" strike="noStrike" kern="1200" cap="none" spc="0" normalizeH="0" noProof="0" dirty="0" smtClean="0">
                <a:ln>
                  <a:noFill/>
                </a:ln>
                <a:solidFill>
                  <a:schemeClr val="tx1"/>
                </a:solidFill>
                <a:effectLst/>
                <a:uLnTx/>
                <a:uFillTx/>
                <a:latin typeface="+mn-lt"/>
                <a:ea typeface="+mn-ea"/>
                <a:cs typeface="+mn-cs"/>
              </a:rPr>
              <a:t>-(type) </a:t>
            </a:r>
            <a:r>
              <a:rPr kumimoji="0" lang="en-US" sz="2700" b="0" i="0" u="none" strike="noStrike" kern="1200" cap="none" spc="0" normalizeH="0" noProof="0" dirty="0" err="1" smtClean="0">
                <a:ln>
                  <a:noFill/>
                </a:ln>
                <a:solidFill>
                  <a:schemeClr val="tx1"/>
                </a:solidFill>
                <a:effectLst/>
                <a:uLnTx/>
                <a:uFillTx/>
                <a:latin typeface="+mn-lt"/>
                <a:ea typeface="+mn-ea"/>
                <a:cs typeface="+mn-cs"/>
              </a:rPr>
              <a:t>propertyName</a:t>
            </a:r>
            <a:endParaRPr kumimoji="0" lang="en-US" sz="2700" b="0" i="0" u="none" strike="noStrike" kern="1200" cap="none" spc="0" normalizeH="0" noProof="0" dirty="0" smtClean="0">
              <a:ln>
                <a:noFill/>
              </a:ln>
              <a:solidFill>
                <a:schemeClr val="tx1"/>
              </a:solidFill>
              <a:effectLst/>
              <a:uLnTx/>
              <a:uFillTx/>
              <a:latin typeface="+mn-lt"/>
              <a:ea typeface="+mn-ea"/>
              <a:cs typeface="+mn-cs"/>
            </a:endParaRPr>
          </a:p>
          <a:p>
            <a:pPr marL="822960" lvl="1" indent="-256032">
              <a:spcBef>
                <a:spcPts val="400"/>
              </a:spcBef>
              <a:buClr>
                <a:schemeClr val="accent1"/>
              </a:buClr>
              <a:buSzPct val="68000"/>
            </a:pPr>
            <a:endParaRPr kumimoji="0" lang="en-US" sz="2700" b="0" i="0" u="none" strike="noStrike" kern="1200" cap="none" spc="0" normalizeH="0" noProof="0" dirty="0" smtClean="0">
              <a:ln>
                <a:noFill/>
              </a:ln>
              <a:solidFill>
                <a:schemeClr val="tx1"/>
              </a:solidFill>
              <a:effectLst/>
              <a:uLnTx/>
              <a:uFillTx/>
              <a:latin typeface="+mn-lt"/>
              <a:ea typeface="+mn-ea"/>
              <a:cs typeface="+mn-cs"/>
            </a:endParaRPr>
          </a:p>
          <a:p>
            <a:pPr marL="365760" indent="-256032">
              <a:spcBef>
                <a:spcPts val="400"/>
              </a:spcBef>
              <a:buClr>
                <a:schemeClr val="accent1"/>
              </a:buClr>
              <a:buSzPct val="68000"/>
              <a:buFont typeface="Wingdings 3"/>
              <a:buChar char=""/>
            </a:pPr>
            <a:endParaRPr lang="en-US" sz="2700" baseline="0" dirty="0" smtClean="0"/>
          </a:p>
          <a:p>
            <a:pPr marL="365760" indent="-256032">
              <a:spcBef>
                <a:spcPts val="400"/>
              </a:spcBef>
              <a:buClr>
                <a:schemeClr val="accent1"/>
              </a:buClr>
              <a:buSzPct val="68000"/>
              <a:buFont typeface="Wingdings 3"/>
              <a:buChar char=""/>
            </a:pPr>
            <a:r>
              <a:rPr lang="en-US" sz="2700" baseline="0" dirty="0" smtClean="0"/>
              <a:t>Set</a:t>
            </a:r>
          </a:p>
          <a:p>
            <a:pPr marL="822960" lvl="1" indent="-256032">
              <a:spcBef>
                <a:spcPts val="400"/>
              </a:spcBef>
              <a:buClr>
                <a:schemeClr val="accent1"/>
              </a:buClr>
              <a:buSzPct val="68000"/>
              <a:buFont typeface="Wingdings 3"/>
              <a:buChar cha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 (void)</a:t>
            </a:r>
            <a:r>
              <a:rPr kumimoji="0" lang="en-US"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err="1" smtClean="0">
                <a:ln>
                  <a:noFill/>
                </a:ln>
                <a:solidFill>
                  <a:schemeClr val="tx1"/>
                </a:solidFill>
                <a:effectLst/>
                <a:uLnTx/>
                <a:uFillTx/>
                <a:latin typeface="+mn-lt"/>
                <a:ea typeface="+mn-ea"/>
                <a:cs typeface="+mn-cs"/>
              </a:rPr>
              <a:t>setPropertyName</a:t>
            </a:r>
            <a:r>
              <a:rPr lang="en-US" sz="2700" dirty="0" smtClean="0">
                <a:sym typeface="Wingdings" pitchFamily="2" charset="2"/>
              </a:rPr>
              <a:t>:(type)</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304800" y="3623846"/>
            <a:ext cx="8458200" cy="338554"/>
          </a:xfrm>
          <a:prstGeom prst="rect">
            <a:avLst/>
          </a:prstGeom>
          <a:noFill/>
        </p:spPr>
        <p:txBody>
          <a:bodyPr wrap="square" rtlCol="0">
            <a:spAutoFit/>
          </a:bodyPr>
          <a:lstStyle/>
          <a:p>
            <a:r>
              <a:rPr lang="en-US" sz="1600" dirty="0" smtClean="0"/>
              <a:t>[</a:t>
            </a:r>
            <a:r>
              <a:rPr lang="en-US" sz="1600" dirty="0" err="1" smtClean="0"/>
              <a:t>myAppObject.theArray</a:t>
            </a:r>
            <a:r>
              <a:rPr lang="en-US" sz="1600" dirty="0" smtClean="0"/>
              <a:t> </a:t>
            </a:r>
            <a:r>
              <a:rPr lang="en-US" sz="1600" dirty="0" err="1" smtClean="0"/>
              <a:t>insertObject</a:t>
            </a:r>
            <a:r>
              <a:rPr lang="en-US" sz="1600" dirty="0" smtClean="0"/>
              <a:t>:[</a:t>
            </a:r>
            <a:r>
              <a:rPr lang="en-US" sz="1600" dirty="0" err="1" smtClean="0"/>
              <a:t>myAppObject</a:t>
            </a:r>
            <a:r>
              <a:rPr lang="en-US" sz="1600" dirty="0" smtClean="0"/>
              <a:t> </a:t>
            </a:r>
            <a:r>
              <a:rPr lang="en-US" sz="1600" dirty="0" err="1" smtClean="0"/>
              <a:t>objectToInsert</a:t>
            </a:r>
            <a:r>
              <a:rPr lang="en-US" sz="1600" dirty="0" smtClean="0"/>
              <a:t>] atIndex:0];</a:t>
            </a:r>
            <a:endParaRPr lang="en-US" sz="1600" dirty="0"/>
          </a:p>
        </p:txBody>
      </p:sp>
      <p:sp>
        <p:nvSpPr>
          <p:cNvPr id="8" name="TextBox 7"/>
          <p:cNvSpPr txBox="1"/>
          <p:nvPr/>
        </p:nvSpPr>
        <p:spPr>
          <a:xfrm>
            <a:off x="228600" y="4876800"/>
            <a:ext cx="8763000" cy="338554"/>
          </a:xfrm>
          <a:prstGeom prst="rect">
            <a:avLst/>
          </a:prstGeom>
          <a:noFill/>
        </p:spPr>
        <p:txBody>
          <a:bodyPr wrap="square" rtlCol="0">
            <a:spAutoFit/>
          </a:bodyPr>
          <a:lstStyle/>
          <a:p>
            <a:r>
              <a:rPr lang="en-US" sz="1600" dirty="0" smtClean="0"/>
              <a:t>[</a:t>
            </a:r>
            <a:r>
              <a:rPr lang="en-US" sz="1600" dirty="0" err="1" smtClean="0"/>
              <a:t>myAppObject</a:t>
            </a:r>
            <a:r>
              <a:rPr lang="en-US" sz="1600" dirty="0" smtClean="0"/>
              <a:t> </a:t>
            </a:r>
            <a:r>
              <a:rPr lang="en-US" sz="1600" dirty="0" err="1" smtClean="0"/>
              <a:t>setTheArray:aNewArray</a:t>
            </a:r>
            <a:r>
              <a:rPr lang="en-US" sz="1600" dirty="0" smtClean="0"/>
              <a:t>];   </a:t>
            </a:r>
            <a:r>
              <a:rPr lang="en-US" sz="1600" dirty="0" smtClean="0">
                <a:sym typeface="Wingdings" pitchFamily="2" charset="2"/>
              </a:rPr>
              <a:t>   </a:t>
            </a:r>
            <a:r>
              <a:rPr lang="en-US" sz="1600" dirty="0" err="1" smtClean="0"/>
              <a:t>myAppObject.theArray</a:t>
            </a:r>
            <a:r>
              <a:rPr lang="en-US" sz="1600" dirty="0" smtClean="0"/>
              <a:t> = </a:t>
            </a:r>
            <a:r>
              <a:rPr lang="en-US" sz="1600" dirty="0" err="1" smtClean="0"/>
              <a:t>aNewArray</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36</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Class Implementation (*.m)</a:t>
            </a:r>
            <a:endParaRPr lang="en-US" dirty="0"/>
          </a:p>
        </p:txBody>
      </p:sp>
      <p:graphicFrame>
        <p:nvGraphicFramePr>
          <p:cNvPr id="5" name="Table 4"/>
          <p:cNvGraphicFramePr>
            <a:graphicFrameLocks noGrp="1"/>
          </p:cNvGraphicFramePr>
          <p:nvPr/>
        </p:nvGraphicFramePr>
        <p:xfrm>
          <a:off x="1447800" y="1676400"/>
          <a:ext cx="6096000" cy="4089600"/>
        </p:xfrm>
        <a:graphic>
          <a:graphicData uri="http://schemas.openxmlformats.org/drawingml/2006/table">
            <a:tbl>
              <a:tblPr/>
              <a:tblGrid>
                <a:gridCol w="6096000"/>
              </a:tblGrid>
              <a:tr h="180480">
                <a:tc>
                  <a:txBody>
                    <a:bodyPr/>
                    <a:lstStyle/>
                    <a:p>
                      <a:r>
                        <a:rPr lang="en-US" sz="1400" dirty="0"/>
                        <a:t>@implementation </a:t>
                      </a:r>
                      <a:r>
                        <a:rPr lang="en-US" sz="1400" dirty="0" err="1"/>
                        <a:t>MyClass</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a:t>- (id)initWithString:(NSString *)aName</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self </a:t>
                      </a:r>
                      <a:r>
                        <a:rPr lang="en-US" sz="1400" dirty="0"/>
                        <a:t>= [super init];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    </a:t>
                      </a:r>
                      <a:r>
                        <a:rPr lang="en-US" sz="1400" dirty="0" smtClean="0"/>
                        <a:t>if </a:t>
                      </a:r>
                      <a:r>
                        <a:rPr lang="en-US" sz="1400" dirty="0"/>
                        <a:t>(self) {</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name </a:t>
                      </a:r>
                      <a:r>
                        <a:rPr lang="en-US" sz="1400" dirty="0"/>
                        <a:t>= [</a:t>
                      </a:r>
                      <a:r>
                        <a:rPr lang="en-US" sz="1400" dirty="0" err="1"/>
                        <a:t>aName</a:t>
                      </a:r>
                      <a:r>
                        <a:rPr lang="en-US" sz="1400" dirty="0"/>
                        <a:t> copy];</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return </a:t>
                      </a:r>
                      <a:r>
                        <a:rPr lang="en-US" sz="1400" dirty="0"/>
                        <a:t>self;</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a:t>+ (</a:t>
                      </a:r>
                      <a:r>
                        <a:rPr lang="en-US" sz="1400" dirty="0" err="1"/>
                        <a:t>MyClass</a:t>
                      </a:r>
                      <a:r>
                        <a:rPr lang="en-US" sz="1400" dirty="0"/>
                        <a:t> *)</a:t>
                      </a:r>
                      <a:r>
                        <a:rPr lang="en-US" sz="1400" dirty="0" err="1"/>
                        <a:t>createMyClassWithString</a:t>
                      </a:r>
                      <a:r>
                        <a:rPr lang="en-US" sz="1400" dirty="0"/>
                        <a:t>: (</a:t>
                      </a:r>
                      <a:r>
                        <a:rPr lang="en-US" sz="1400" dirty="0" err="1"/>
                        <a:t>NSString</a:t>
                      </a:r>
                      <a:r>
                        <a:rPr lang="en-US" sz="1400" dirty="0"/>
                        <a:t> *)</a:t>
                      </a:r>
                      <a:r>
                        <a:rPr lang="en-US" sz="1400" dirty="0" err="1"/>
                        <a:t>aName</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return </a:t>
                      </a:r>
                      <a:r>
                        <a:rPr lang="en-US" sz="1400" dirty="0"/>
                        <a:t>[[[self </a:t>
                      </a:r>
                      <a:r>
                        <a:rPr lang="en-US" sz="1400" dirty="0" err="1"/>
                        <a:t>alloc</a:t>
                      </a:r>
                      <a:r>
                        <a:rPr lang="en-US" sz="1400" dirty="0"/>
                        <a:t>] </a:t>
                      </a:r>
                      <a:r>
                        <a:rPr lang="en-US" sz="1400" dirty="0" err="1"/>
                        <a:t>initWithString:aName</a:t>
                      </a:r>
                      <a:r>
                        <a:rPr lang="en-US" sz="1400" dirty="0"/>
                        <a:t>] </a:t>
                      </a:r>
                      <a:r>
                        <a:rPr lang="en-US" sz="1400" dirty="0" err="1"/>
                        <a:t>autorelease</a:t>
                      </a:r>
                      <a:r>
                        <a:rPr lang="en-US" sz="1400" dirty="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0">
                <a:tc>
                  <a:txBody>
                    <a:bodyPr/>
                    <a:lstStyle/>
                    <a:p>
                      <a:r>
                        <a:rPr lang="en-US" sz="140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a:t>@end</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1F5F9"/>
                    </a:solidFill>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79350" tIns="-12696" rIns="52371"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Declared Properties</a:t>
            </a:r>
            <a:endParaRPr lang="en-US" dirty="0"/>
          </a:p>
        </p:txBody>
      </p:sp>
      <p:sp>
        <p:nvSpPr>
          <p:cNvPr id="8" name="Text Placeholder 7"/>
          <p:cNvSpPr>
            <a:spLocks noGrp="1"/>
          </p:cNvSpPr>
          <p:nvPr>
            <p:ph type="body" idx="1"/>
          </p:nvPr>
        </p:nvSpPr>
        <p:spPr/>
        <p:txBody>
          <a:bodyPr/>
          <a:lstStyle/>
          <a:p>
            <a:r>
              <a:rPr lang="en-US" dirty="0" smtClean="0"/>
              <a:t>Class Interface</a:t>
            </a:r>
            <a:endParaRPr lang="en-US" dirty="0"/>
          </a:p>
        </p:txBody>
      </p:sp>
      <p:sp>
        <p:nvSpPr>
          <p:cNvPr id="10" name="Text Placeholder 9"/>
          <p:cNvSpPr>
            <a:spLocks noGrp="1"/>
          </p:cNvSpPr>
          <p:nvPr>
            <p:ph type="body" sz="half" idx="3"/>
          </p:nvPr>
        </p:nvSpPr>
        <p:spPr/>
        <p:txBody>
          <a:bodyPr/>
          <a:lstStyle/>
          <a:p>
            <a:r>
              <a:rPr lang="en-US" dirty="0" smtClean="0"/>
              <a:t>Class Implementation</a:t>
            </a:r>
            <a:endParaRPr lang="en-US" dirty="0"/>
          </a:p>
        </p:txBody>
      </p:sp>
      <p:graphicFrame>
        <p:nvGraphicFramePr>
          <p:cNvPr id="14" name="Content Placeholder 13"/>
          <p:cNvGraphicFramePr>
            <a:graphicFrameLocks noGrp="1"/>
          </p:cNvGraphicFramePr>
          <p:nvPr>
            <p:ph sz="quarter" idx="2"/>
          </p:nvPr>
        </p:nvGraphicFramePr>
        <p:xfrm>
          <a:off x="533400" y="2362200"/>
          <a:ext cx="4038600" cy="1676400"/>
        </p:xfrm>
        <a:graphic>
          <a:graphicData uri="http://schemas.openxmlformats.org/drawingml/2006/table">
            <a:tbl>
              <a:tblPr/>
              <a:tblGrid>
                <a:gridCol w="4038600"/>
              </a:tblGrid>
              <a:tr h="558800">
                <a:tc>
                  <a:txBody>
                    <a:bodyPr/>
                    <a:lstStyle/>
                    <a:p>
                      <a:r>
                        <a:rPr lang="en-US" sz="1050" dirty="0"/>
                        <a:t>@property BOOL flag;</a:t>
                      </a:r>
                    </a:p>
                  </a:txBody>
                  <a:tcPr marL="30540" marR="30540" marT="15270" marB="12725"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558800">
                <a:tc>
                  <a:txBody>
                    <a:bodyPr/>
                    <a:lstStyle/>
                    <a:p>
                      <a:r>
                        <a:rPr lang="en-US" sz="1050" dirty="0" smtClean="0"/>
                        <a:t>// Copy the object during assignment.</a:t>
                      </a:r>
                    </a:p>
                    <a:p>
                      <a:r>
                        <a:rPr lang="en-US" sz="1050" dirty="0" smtClean="0"/>
                        <a:t>@</a:t>
                      </a:r>
                      <a:r>
                        <a:rPr lang="en-US" sz="1050" dirty="0"/>
                        <a:t>property (copy) </a:t>
                      </a:r>
                      <a:r>
                        <a:rPr lang="en-US" sz="1050" dirty="0" err="1"/>
                        <a:t>NSString</a:t>
                      </a:r>
                      <a:r>
                        <a:rPr lang="en-US" sz="1050" dirty="0"/>
                        <a:t> *</a:t>
                      </a:r>
                      <a:r>
                        <a:rPr lang="en-US" sz="1050" dirty="0" err="1"/>
                        <a:t>nameObject</a:t>
                      </a:r>
                      <a:r>
                        <a:rPr lang="en-US" sz="1050" dirty="0" smtClean="0"/>
                        <a:t>;</a:t>
                      </a:r>
                      <a:endParaRPr lang="en-US" sz="1050" dirty="0"/>
                    </a:p>
                  </a:txBody>
                  <a:tcPr marL="30540" marR="30540" marT="15270" marB="12725"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558800">
                <a:tc>
                  <a:txBody>
                    <a:bodyPr/>
                    <a:lstStyle/>
                    <a:p>
                      <a:r>
                        <a:rPr lang="en-US" sz="1050" dirty="0" smtClean="0"/>
                        <a:t>// Declare only a getter method.</a:t>
                      </a:r>
                    </a:p>
                    <a:p>
                      <a:r>
                        <a:rPr lang="en-US" sz="1050" dirty="0" smtClean="0"/>
                        <a:t>@</a:t>
                      </a:r>
                      <a:r>
                        <a:rPr lang="en-US" sz="1050" dirty="0"/>
                        <a:t>property </a:t>
                      </a:r>
                      <a:r>
                        <a:rPr lang="en-US" sz="1050" dirty="0" smtClean="0"/>
                        <a:t>(</a:t>
                      </a:r>
                      <a:r>
                        <a:rPr lang="en-US" sz="1050" dirty="0" err="1" smtClean="0"/>
                        <a:t>readonly</a:t>
                      </a:r>
                      <a:r>
                        <a:rPr lang="en-US" sz="1050" dirty="0"/>
                        <a:t>) </a:t>
                      </a:r>
                      <a:r>
                        <a:rPr lang="en-US" sz="1050" dirty="0" err="1"/>
                        <a:t>UIView</a:t>
                      </a:r>
                      <a:r>
                        <a:rPr lang="en-US" sz="1050" dirty="0"/>
                        <a:t> *</a:t>
                      </a:r>
                      <a:r>
                        <a:rPr lang="en-US" sz="1050" dirty="0" err="1"/>
                        <a:t>rootView</a:t>
                      </a:r>
                      <a:r>
                        <a:rPr lang="en-US" sz="1050" dirty="0"/>
                        <a:t>; </a:t>
                      </a:r>
                    </a:p>
                  </a:txBody>
                  <a:tcPr marL="30540" marR="30540" marT="15270" marB="12725"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1F5F9"/>
                    </a:solidFill>
                  </a:tcPr>
                </a:tc>
              </a:tr>
            </a:tbl>
          </a:graphicData>
        </a:graphic>
      </p:graphicFrame>
      <p:sp>
        <p:nvSpPr>
          <p:cNvPr id="3" name="Slide Number Placeholder 2"/>
          <p:cNvSpPr>
            <a:spLocks noGrp="1"/>
          </p:cNvSpPr>
          <p:nvPr>
            <p:ph type="sldNum" sz="quarter" idx="12"/>
          </p:nvPr>
        </p:nvSpPr>
        <p:spPr/>
        <p:txBody>
          <a:bodyPr/>
          <a:lstStyle/>
          <a:p>
            <a:fld id="{6F9825E2-80F4-44F6-9162-5DF428312782}" type="slidenum">
              <a:rPr lang="en-US" smtClean="0"/>
              <a:pPr/>
              <a:t>37</a:t>
            </a:fld>
            <a:endParaRPr lang="en-US"/>
          </a:p>
        </p:txBody>
      </p:sp>
      <p:sp>
        <p:nvSpPr>
          <p:cNvPr id="13" name="Content Placeholder 1"/>
          <p:cNvSpPr txBox="1">
            <a:spLocks/>
          </p:cNvSpPr>
          <p:nvPr/>
        </p:nvSpPr>
        <p:spPr>
          <a:xfrm>
            <a:off x="457200" y="1481329"/>
            <a:ext cx="8229600" cy="652271"/>
          </a:xfrm>
          <a:prstGeom prst="rect">
            <a:avLst/>
          </a:prstGeom>
          <a:solidFill>
            <a:schemeClr val="accent1"/>
          </a:solidFill>
          <a:ln w="9652">
            <a:solidFill>
              <a:schemeClr val="accent1"/>
            </a:solidFill>
            <a:miter lim="800000"/>
          </a:ln>
        </p:spPr>
        <p:txBody>
          <a:bodyPr vert="horz" lIns="182880" anchor="ctr">
            <a:normAutofit fontScale="92500" lnSpcReduction="20000"/>
          </a:bodyPr>
          <a:lstStyle/>
          <a:p>
            <a:pPr marL="0" marR="0"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Convenience for replacing declaration and </a:t>
            </a:r>
            <a:r>
              <a:rPr kumimoji="0" lang="en-US" sz="2400" b="0" i="0" u="none" strike="noStrike" kern="1200" cap="none" spc="0" normalizeH="0" baseline="0" noProof="0" dirty="0" err="1" smtClean="0">
                <a:ln>
                  <a:noFill/>
                </a:ln>
                <a:solidFill>
                  <a:schemeClr val="bg1"/>
                </a:solidFill>
                <a:effectLst/>
                <a:uLnTx/>
                <a:uFillTx/>
                <a:latin typeface="+mn-lt"/>
                <a:ea typeface="+mn-ea"/>
                <a:cs typeface="+mn-cs"/>
              </a:rPr>
              <a:t>accessor</a:t>
            </a:r>
            <a:r>
              <a:rPr kumimoji="0" lang="en-US" sz="2400" b="0" i="0" u="none" strike="noStrike" kern="1200" cap="none" spc="0" normalizeH="0" baseline="0" noProof="0" dirty="0" smtClean="0">
                <a:ln>
                  <a:noFill/>
                </a:ln>
                <a:solidFill>
                  <a:schemeClr val="bg1"/>
                </a:solidFill>
                <a:effectLst/>
                <a:uLnTx/>
                <a:uFillTx/>
                <a:latin typeface="+mn-lt"/>
                <a:ea typeface="+mn-ea"/>
                <a:cs typeface="+mn-cs"/>
              </a:rPr>
              <a:t> methods</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sp>
        <p:nvSpPr>
          <p:cNvPr id="5427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79350" tIns="-12696" rIns="52371"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7" name="Elbow Connector 16"/>
          <p:cNvCxnSpPr/>
          <p:nvPr/>
        </p:nvCxnSpPr>
        <p:spPr>
          <a:xfrm rot="5400000" flipH="1" flipV="1">
            <a:off x="76200" y="3657600"/>
            <a:ext cx="1600200" cy="990600"/>
          </a:xfrm>
          <a:prstGeom prst="bentConnector3">
            <a:avLst>
              <a:gd name="adj1" fmla="val 875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rot="5400000" flipH="1" flipV="1">
            <a:off x="381000" y="3962400"/>
            <a:ext cx="1143000" cy="1143000"/>
          </a:xfrm>
          <a:prstGeom prst="bentConnector3">
            <a:avLst>
              <a:gd name="adj1" fmla="val 73333"/>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3400" y="4495800"/>
            <a:ext cx="2514600" cy="369332"/>
          </a:xfrm>
          <a:prstGeom prst="rect">
            <a:avLst/>
          </a:prstGeom>
          <a:noFill/>
        </p:spPr>
        <p:txBody>
          <a:bodyPr wrap="square" rtlCol="0">
            <a:spAutoFit/>
          </a:bodyPr>
          <a:lstStyle/>
          <a:p>
            <a:r>
              <a:rPr lang="en-US" dirty="0" smtClean="0"/>
              <a:t>Custom Options</a:t>
            </a:r>
            <a:endParaRPr lang="en-US" dirty="0"/>
          </a:p>
        </p:txBody>
      </p:sp>
      <p:graphicFrame>
        <p:nvGraphicFramePr>
          <p:cNvPr id="31" name="Table 30"/>
          <p:cNvGraphicFramePr>
            <a:graphicFrameLocks noGrp="1"/>
          </p:cNvGraphicFramePr>
          <p:nvPr/>
        </p:nvGraphicFramePr>
        <p:xfrm>
          <a:off x="4724400" y="2362200"/>
          <a:ext cx="3886200" cy="1143000"/>
        </p:xfrm>
        <a:graphic>
          <a:graphicData uri="http://schemas.openxmlformats.org/drawingml/2006/table">
            <a:tbl>
              <a:tblPr/>
              <a:tblGrid>
                <a:gridCol w="3886200"/>
              </a:tblGrid>
              <a:tr h="381000">
                <a:tc>
                  <a:txBody>
                    <a:bodyPr/>
                    <a:lstStyle/>
                    <a:p>
                      <a:r>
                        <a:rPr lang="en-US" sz="1200"/>
                        <a:t>@synthesize flag;</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381000">
                <a:tc>
                  <a:txBody>
                    <a:bodyPr/>
                    <a:lstStyle/>
                    <a:p>
                      <a:r>
                        <a:rPr lang="en-US" sz="1200"/>
                        <a:t>@synthesize nameObject;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381000">
                <a:tc>
                  <a:txBody>
                    <a:bodyPr/>
                    <a:lstStyle/>
                    <a:p>
                      <a:r>
                        <a:rPr lang="en-US" sz="1200" dirty="0"/>
                        <a:t>@synthesize </a:t>
                      </a:r>
                      <a:r>
                        <a:rPr lang="en-US" sz="1200" dirty="0" err="1"/>
                        <a:t>rootView</a:t>
                      </a:r>
                      <a:r>
                        <a:rPr lang="en-US" sz="1200" dirty="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1F5F9"/>
                    </a:solidFill>
                  </a:tcPr>
                </a:tc>
              </a:tr>
            </a:tbl>
          </a:graphicData>
        </a:graphic>
      </p:graphicFrame>
      <p:sp>
        <p:nvSpPr>
          <p:cNvPr id="542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79350" tIns="-12696" rIns="52371"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TextBox 33"/>
          <p:cNvSpPr txBox="1"/>
          <p:nvPr/>
        </p:nvSpPr>
        <p:spPr>
          <a:xfrm>
            <a:off x="381000" y="6248400"/>
            <a:ext cx="8763000" cy="461665"/>
          </a:xfrm>
          <a:prstGeom prst="rect">
            <a:avLst/>
          </a:prstGeom>
          <a:noFill/>
        </p:spPr>
        <p:txBody>
          <a:bodyPr wrap="square" rtlCol="0">
            <a:spAutoFit/>
          </a:bodyPr>
          <a:lstStyle/>
          <a:p>
            <a:r>
              <a:rPr lang="en-US" sz="1600" dirty="0" smtClean="0"/>
              <a:t>More info at </a:t>
            </a:r>
            <a:r>
              <a:rPr lang="en-US" sz="800" dirty="0" smtClean="0">
                <a:hlinkClick r:id="rId2"/>
              </a:rPr>
              <a:t>http://developer.apple.com/library/ios/#documentation/Cocoa/Conceptual/ObjectiveC/Articles/ocProperties.html#//apple_ref/doc/uid/TP30001163-CH17</a:t>
            </a:r>
            <a:endParaRPr lang="en-US"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Objective-C frameworks do not use typical C-style strings, strings are encapsulated as </a:t>
            </a:r>
            <a:r>
              <a:rPr lang="en-US" dirty="0" err="1" smtClean="0"/>
              <a:t>NSString</a:t>
            </a:r>
            <a:r>
              <a:rPr lang="en-US" dirty="0" smtClean="0"/>
              <a:t> objects</a:t>
            </a:r>
          </a:p>
          <a:p>
            <a:r>
              <a:rPr lang="en-US" dirty="0" smtClean="0"/>
              <a:t>Built in memory management, allowing arbitrary length strings</a:t>
            </a:r>
          </a:p>
          <a:p>
            <a:r>
              <a:rPr lang="en-US" dirty="0" smtClean="0"/>
              <a:t>Unicode support</a:t>
            </a:r>
          </a:p>
          <a:p>
            <a:r>
              <a:rPr lang="en-US" dirty="0" err="1" smtClean="0"/>
              <a:t>printf</a:t>
            </a:r>
            <a:r>
              <a:rPr lang="en-US" dirty="0" smtClean="0"/>
              <a:t> style formatting utilities</a:t>
            </a:r>
          </a:p>
          <a:p>
            <a:r>
              <a:rPr lang="en-US" dirty="0" smtClean="0"/>
              <a:t>Shorthand for creating </a:t>
            </a:r>
            <a:r>
              <a:rPr lang="en-US" dirty="0" err="1" smtClean="0"/>
              <a:t>NSString</a:t>
            </a:r>
            <a:r>
              <a:rPr lang="en-US" dirty="0" smtClean="0"/>
              <a:t> objects</a:t>
            </a:r>
          </a:p>
          <a:p>
            <a:pPr lvl="1"/>
            <a:r>
              <a:rPr lang="en-US" dirty="0" smtClean="0"/>
              <a:t>@ symbol proceeding double quotes</a:t>
            </a:r>
            <a:endParaRPr lang="en-US" dirty="0"/>
          </a:p>
        </p:txBody>
      </p:sp>
      <p:sp>
        <p:nvSpPr>
          <p:cNvPr id="7" name="Slide Number Placeholder 6"/>
          <p:cNvSpPr>
            <a:spLocks noGrp="1"/>
          </p:cNvSpPr>
          <p:nvPr>
            <p:ph type="sldNum" sz="quarter" idx="12"/>
          </p:nvPr>
        </p:nvSpPr>
        <p:spPr/>
        <p:txBody>
          <a:bodyPr/>
          <a:lstStyle/>
          <a:p>
            <a:fld id="{6F9825E2-80F4-44F6-9162-5DF428312782}" type="slidenum">
              <a:rPr lang="en-US" smtClean="0"/>
              <a:pPr/>
              <a:t>38</a:t>
            </a:fld>
            <a:endParaRPr lang="en-US"/>
          </a:p>
        </p:txBody>
      </p:sp>
      <p:sp>
        <p:nvSpPr>
          <p:cNvPr id="8" name="Title 7"/>
          <p:cNvSpPr>
            <a:spLocks noGrp="1"/>
          </p:cNvSpPr>
          <p:nvPr>
            <p:ph type="title"/>
          </p:nvPr>
        </p:nvSpPr>
        <p:spPr/>
        <p:txBody>
          <a:bodyPr>
            <a:normAutofit fontScale="90000"/>
          </a:bodyPr>
          <a:lstStyle/>
          <a:p>
            <a:r>
              <a:rPr lang="en-US" dirty="0" smtClean="0"/>
              <a:t>Objective-C</a:t>
            </a:r>
            <a:br>
              <a:rPr lang="en-US" dirty="0" smtClean="0"/>
            </a:br>
            <a:r>
              <a:rPr lang="en-US" dirty="0" smtClean="0"/>
              <a:t>Strings with </a:t>
            </a:r>
            <a:r>
              <a:rPr lang="en-US" dirty="0" err="1" smtClean="0"/>
              <a:t>NSString</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39</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err="1" smtClean="0"/>
              <a:t>NSString</a:t>
            </a:r>
            <a:r>
              <a:rPr lang="en-US" dirty="0" smtClean="0"/>
              <a:t> Examples</a:t>
            </a:r>
            <a:endParaRPr lang="en-US" dirty="0"/>
          </a:p>
        </p:txBody>
      </p:sp>
      <p:graphicFrame>
        <p:nvGraphicFramePr>
          <p:cNvPr id="6" name="Table 5"/>
          <p:cNvGraphicFramePr>
            <a:graphicFrameLocks noGrp="1"/>
          </p:cNvGraphicFramePr>
          <p:nvPr/>
        </p:nvGraphicFramePr>
        <p:xfrm>
          <a:off x="228600" y="1828800"/>
          <a:ext cx="8686800" cy="2133600"/>
        </p:xfrm>
        <a:graphic>
          <a:graphicData uri="http://schemas.openxmlformats.org/drawingml/2006/table">
            <a:tbl>
              <a:tblPr/>
              <a:tblGrid>
                <a:gridCol w="8686800"/>
              </a:tblGrid>
              <a:tr h="426720">
                <a:tc>
                  <a:txBody>
                    <a:bodyPr/>
                    <a:lstStyle/>
                    <a:p>
                      <a:r>
                        <a:rPr lang="en-US" sz="1400" dirty="0" err="1"/>
                        <a:t>NSString</a:t>
                      </a:r>
                      <a:r>
                        <a:rPr lang="en-US" sz="1400" dirty="0"/>
                        <a:t> *</a:t>
                      </a:r>
                      <a:r>
                        <a:rPr lang="en-US" sz="1400" dirty="0" err="1"/>
                        <a:t>myString</a:t>
                      </a:r>
                      <a:r>
                        <a:rPr lang="en-US" sz="1400" dirty="0"/>
                        <a:t> = @"My String\n";</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426720">
                <a:tc>
                  <a:txBody>
                    <a:bodyPr/>
                    <a:lstStyle/>
                    <a:p>
                      <a:r>
                        <a:rPr lang="en-US" sz="1400"/>
                        <a:t>NSString *anotherString = [NSString stringWithFormat:@"%d %@", 1, @"String"];</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426720">
                <a:tc>
                  <a:txBody>
                    <a:bodyPr/>
                    <a:lstStyle/>
                    <a:p>
                      <a:endParaRPr lang="en-US" sz="140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426720">
                <a:tc>
                  <a:txBody>
                    <a:bodyPr/>
                    <a:lstStyle/>
                    <a:p>
                      <a:r>
                        <a:rPr lang="en-US" sz="1400"/>
                        <a:t>// Create an Objective-C string from a C string</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426720">
                <a:tc>
                  <a:txBody>
                    <a:bodyPr/>
                    <a:lstStyle/>
                    <a:p>
                      <a:r>
                        <a:rPr lang="en-US" sz="1400" dirty="0" err="1"/>
                        <a:t>NSString</a:t>
                      </a:r>
                      <a:r>
                        <a:rPr lang="en-US" sz="1400" dirty="0"/>
                        <a:t> *</a:t>
                      </a:r>
                      <a:r>
                        <a:rPr lang="en-US" sz="1400" dirty="0" err="1"/>
                        <a:t>fromCString</a:t>
                      </a:r>
                      <a:r>
                        <a:rPr lang="en-US" sz="1400" dirty="0"/>
                        <a:t> = [</a:t>
                      </a:r>
                      <a:r>
                        <a:rPr lang="en-US" sz="1400" dirty="0" err="1"/>
                        <a:t>NSString</a:t>
                      </a:r>
                      <a:r>
                        <a:rPr lang="en-US" sz="1400" dirty="0"/>
                        <a:t> </a:t>
                      </a:r>
                      <a:r>
                        <a:rPr lang="en-US" sz="1400" dirty="0" err="1"/>
                        <a:t>stringWithCString</a:t>
                      </a:r>
                      <a:r>
                        <a:rPr lang="en-US" sz="1400" dirty="0"/>
                        <a:t>:"A C string" </a:t>
                      </a:r>
                      <a:r>
                        <a:rPr lang="en-US" sz="1400" dirty="0" err="1"/>
                        <a:t>encoding:NSASCIIStringEncoding</a:t>
                      </a:r>
                      <a:r>
                        <a:rPr lang="en-US" sz="1400" dirty="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1F5F9"/>
                    </a:solidFill>
                  </a:tcPr>
                </a:tc>
              </a:tr>
            </a:tbl>
          </a:graphicData>
        </a:graphic>
      </p:graphicFrame>
      <p:sp>
        <p:nvSpPr>
          <p:cNvPr id="552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79350" tIns="-12696" rIns="52371"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4</a:t>
            </a:fld>
            <a:endParaRPr lang="en-US"/>
          </a:p>
        </p:txBody>
      </p:sp>
      <p:sp>
        <p:nvSpPr>
          <p:cNvPr id="4" name="Title 3"/>
          <p:cNvSpPr>
            <a:spLocks noGrp="1"/>
          </p:cNvSpPr>
          <p:nvPr>
            <p:ph type="title"/>
          </p:nvPr>
        </p:nvSpPr>
        <p:spPr/>
        <p:txBody>
          <a:bodyPr/>
          <a:lstStyle/>
          <a:p>
            <a:r>
              <a:rPr lang="en-US" dirty="0" smtClean="0"/>
              <a:t>Sale Volume</a:t>
            </a:r>
            <a:endParaRPr lang="en-US" dirty="0"/>
          </a:p>
        </p:txBody>
      </p:sp>
      <p:pic>
        <p:nvPicPr>
          <p:cNvPr id="16386" name="Picture 2" descr="File:IPhone sales per quarter simple.svg"/>
          <p:cNvPicPr>
            <a:picLocks noGrp="1" noChangeAspect="1" noChangeArrowheads="1"/>
          </p:cNvPicPr>
          <p:nvPr>
            <p:ph idx="1"/>
          </p:nvPr>
        </p:nvPicPr>
        <p:blipFill>
          <a:blip r:embed="rId2" cstate="print"/>
          <a:srcRect/>
          <a:stretch>
            <a:fillRect/>
          </a:stretch>
        </p:blipFill>
        <p:spPr bwMode="auto">
          <a:xfrm>
            <a:off x="457200" y="0"/>
            <a:ext cx="8400773" cy="6038056"/>
          </a:xfrm>
          <a:prstGeom prst="rect">
            <a:avLst/>
          </a:prstGeom>
          <a:noFill/>
        </p:spPr>
      </p:pic>
      <p:sp>
        <p:nvSpPr>
          <p:cNvPr id="6" name="TextBox 5"/>
          <p:cNvSpPr txBox="1"/>
          <p:nvPr/>
        </p:nvSpPr>
        <p:spPr>
          <a:xfrm>
            <a:off x="5105400" y="1600200"/>
            <a:ext cx="1351652" cy="369332"/>
          </a:xfrm>
          <a:prstGeom prst="rect">
            <a:avLst/>
          </a:prstGeom>
          <a:noFill/>
        </p:spPr>
        <p:txBody>
          <a:bodyPr wrap="none" rtlCol="0">
            <a:spAutoFit/>
          </a:bodyPr>
          <a:lstStyle/>
          <a:p>
            <a:r>
              <a:rPr lang="en-US" dirty="0" smtClean="0"/>
              <a:t>In millions</a:t>
            </a:r>
            <a:endParaRPr lang="en-US" dirty="0"/>
          </a:p>
        </p:txBody>
      </p:sp>
      <p:sp>
        <p:nvSpPr>
          <p:cNvPr id="7" name="TextBox 6"/>
          <p:cNvSpPr txBox="1"/>
          <p:nvPr/>
        </p:nvSpPr>
        <p:spPr>
          <a:xfrm>
            <a:off x="3733800" y="6488668"/>
            <a:ext cx="4985660" cy="369332"/>
          </a:xfrm>
          <a:prstGeom prst="rect">
            <a:avLst/>
          </a:prstGeom>
          <a:noFill/>
        </p:spPr>
        <p:txBody>
          <a:bodyPr wrap="none" rtlCol="0">
            <a:spAutoFit/>
          </a:bodyPr>
          <a:lstStyle/>
          <a:p>
            <a:r>
              <a:rPr lang="en-US" dirty="0" smtClean="0"/>
              <a:t>From: </a:t>
            </a:r>
            <a:r>
              <a:rPr lang="en-US" dirty="0" smtClean="0">
                <a:hlinkClick r:id="rId3"/>
              </a:rPr>
              <a:t>http://en.wikipedia.org/wiki/IPhone</a:t>
            </a:r>
            <a:endParaRPr lang="en-US" dirty="0"/>
          </a:p>
        </p:txBody>
      </p:sp>
      <p:pic>
        <p:nvPicPr>
          <p:cNvPr id="16387" name="Picture 3"/>
          <p:cNvPicPr>
            <a:picLocks noChangeAspect="1" noChangeArrowheads="1"/>
          </p:cNvPicPr>
          <p:nvPr/>
        </p:nvPicPr>
        <p:blipFill>
          <a:blip r:embed="rId4" cstate="print">
            <a:clrChange>
              <a:clrFrom>
                <a:srgbClr val="F9F9F9"/>
              </a:clrFrom>
              <a:clrTo>
                <a:srgbClr val="F9F9F9">
                  <a:alpha val="0"/>
                </a:srgbClr>
              </a:clrTo>
            </a:clrChange>
          </a:blip>
          <a:srcRect l="77500" t="66923" r="11667" b="20000"/>
          <a:stretch>
            <a:fillRect/>
          </a:stretch>
        </p:blipFill>
        <p:spPr bwMode="auto">
          <a:xfrm>
            <a:off x="762000" y="1905000"/>
            <a:ext cx="1981200" cy="13452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Retain and release methods are inherited from </a:t>
            </a:r>
            <a:r>
              <a:rPr lang="en-US" dirty="0" err="1" smtClean="0"/>
              <a:t>NSObject</a:t>
            </a:r>
            <a:r>
              <a:rPr lang="en-US" dirty="0" smtClean="0"/>
              <a:t> parent class implements a method known as Reference Counting</a:t>
            </a:r>
          </a:p>
          <a:p>
            <a:r>
              <a:rPr lang="en-US" dirty="0" smtClean="0"/>
              <a:t>Each object has internal counter that keeps track of the number of references to object.</a:t>
            </a:r>
          </a:p>
          <a:p>
            <a:r>
              <a:rPr lang="en-US" dirty="0" smtClean="0"/>
              <a:t>Once reached to zero, [object release] calls </a:t>
            </a:r>
            <a:r>
              <a:rPr lang="en-US" dirty="0" err="1" smtClean="0"/>
              <a:t>dealloc</a:t>
            </a:r>
            <a:r>
              <a:rPr lang="en-US" dirty="0" smtClean="0"/>
              <a:t> and memory is freed.</a:t>
            </a:r>
          </a:p>
          <a:p>
            <a:r>
              <a:rPr lang="en-US" dirty="0" smtClean="0"/>
              <a:t>Number of </a:t>
            </a:r>
            <a:r>
              <a:rPr lang="en-US" dirty="0" err="1" smtClean="0"/>
              <a:t>alloc</a:t>
            </a:r>
            <a:r>
              <a:rPr lang="en-US" dirty="0" smtClean="0"/>
              <a:t> and retains need to match number of releases to properly manage memory for object</a:t>
            </a:r>
          </a:p>
          <a:p>
            <a:r>
              <a:rPr lang="en-US" dirty="0" smtClean="0"/>
              <a:t>See reference for more information on memory management practices and </a:t>
            </a:r>
            <a:r>
              <a:rPr lang="en-US" dirty="0" err="1" smtClean="0"/>
              <a:t>autorelease</a:t>
            </a:r>
            <a:r>
              <a:rPr lang="en-US" dirty="0" smtClean="0"/>
              <a:t> pool.</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40</a:t>
            </a:fld>
            <a:endParaRPr lang="en-US"/>
          </a:p>
        </p:txBody>
      </p:sp>
      <p:sp>
        <p:nvSpPr>
          <p:cNvPr id="4" name="Title 3"/>
          <p:cNvSpPr>
            <a:spLocks noGrp="1"/>
          </p:cNvSpPr>
          <p:nvPr>
            <p:ph type="title"/>
          </p:nvPr>
        </p:nvSpPr>
        <p:spPr/>
        <p:txBody>
          <a:bodyPr>
            <a:normAutofit fontScale="90000"/>
          </a:bodyPr>
          <a:lstStyle/>
          <a:p>
            <a:r>
              <a:rPr lang="en-US" dirty="0" smtClean="0"/>
              <a:t>Objective-C</a:t>
            </a:r>
            <a:br>
              <a:rPr lang="en-US" dirty="0" smtClean="0"/>
            </a:br>
            <a:r>
              <a:rPr lang="en-US" dirty="0" smtClean="0"/>
              <a:t>Memory Management</a:t>
            </a:r>
            <a:endParaRPr lang="en-US" dirty="0"/>
          </a:p>
        </p:txBody>
      </p:sp>
      <p:sp>
        <p:nvSpPr>
          <p:cNvPr id="5" name="TextBox 4"/>
          <p:cNvSpPr txBox="1"/>
          <p:nvPr/>
        </p:nvSpPr>
        <p:spPr>
          <a:xfrm>
            <a:off x="152400" y="6477000"/>
            <a:ext cx="8610600" cy="369332"/>
          </a:xfrm>
          <a:prstGeom prst="rect">
            <a:avLst/>
          </a:prstGeom>
          <a:noFill/>
        </p:spPr>
        <p:txBody>
          <a:bodyPr wrap="square" rtlCol="0">
            <a:spAutoFit/>
          </a:bodyPr>
          <a:lstStyle/>
          <a:p>
            <a:r>
              <a:rPr lang="en-US" dirty="0" smtClean="0"/>
              <a:t>Reference: </a:t>
            </a:r>
            <a:r>
              <a:rPr lang="en-US" dirty="0" smtClean="0">
                <a:hlinkClick r:id="rId2"/>
              </a:rPr>
              <a:t>http://www.otierney.net/objective-c.html#memorymanagement</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Objective-C, C++</a:t>
            </a:r>
            <a:br>
              <a:rPr lang="en-US" dirty="0" smtClean="0"/>
            </a:br>
            <a:r>
              <a:rPr lang="en-US" dirty="0" smtClean="0"/>
              <a:t>Side-by-Side</a:t>
            </a:r>
            <a:endParaRPr lang="en-US" dirty="0"/>
          </a:p>
        </p:txBody>
      </p:sp>
      <p:sp>
        <p:nvSpPr>
          <p:cNvPr id="5" name="Text Placeholder 4"/>
          <p:cNvSpPr>
            <a:spLocks noGrp="1"/>
          </p:cNvSpPr>
          <p:nvPr>
            <p:ph type="body" idx="1"/>
          </p:nvPr>
        </p:nvSpPr>
        <p:spPr>
          <a:xfrm>
            <a:off x="457200" y="5638800"/>
            <a:ext cx="4040188" cy="762000"/>
          </a:xfrm>
        </p:spPr>
        <p:txBody>
          <a:bodyPr/>
          <a:lstStyle/>
          <a:p>
            <a:pPr algn="ctr"/>
            <a:r>
              <a:rPr lang="en-US" dirty="0" smtClean="0"/>
              <a:t>C++</a:t>
            </a:r>
            <a:endParaRPr lang="en-US" dirty="0"/>
          </a:p>
        </p:txBody>
      </p:sp>
      <p:sp>
        <p:nvSpPr>
          <p:cNvPr id="7" name="Text Placeholder 6"/>
          <p:cNvSpPr>
            <a:spLocks noGrp="1"/>
          </p:cNvSpPr>
          <p:nvPr>
            <p:ph type="body" sz="half" idx="3"/>
          </p:nvPr>
        </p:nvSpPr>
        <p:spPr>
          <a:xfrm>
            <a:off x="4645026" y="5638800"/>
            <a:ext cx="4041775" cy="762000"/>
          </a:xfrm>
        </p:spPr>
        <p:txBody>
          <a:bodyPr/>
          <a:lstStyle/>
          <a:p>
            <a:pPr algn="ctr"/>
            <a:r>
              <a:rPr lang="en-US" dirty="0" smtClean="0"/>
              <a:t>Objective-C</a:t>
            </a:r>
            <a:endParaRPr lang="en-US" dirty="0"/>
          </a:p>
        </p:txBody>
      </p:sp>
      <p:graphicFrame>
        <p:nvGraphicFramePr>
          <p:cNvPr id="9" name="Content Placeholder 8"/>
          <p:cNvGraphicFramePr>
            <a:graphicFrameLocks noGrp="1"/>
          </p:cNvGraphicFramePr>
          <p:nvPr>
            <p:ph sz="quarter" idx="2"/>
          </p:nvPr>
        </p:nvGraphicFramePr>
        <p:xfrm>
          <a:off x="457200" y="1444625"/>
          <a:ext cx="8153400" cy="4079240"/>
        </p:xfrm>
        <a:graphic>
          <a:graphicData uri="http://schemas.openxmlformats.org/drawingml/2006/table">
            <a:tbl>
              <a:tblPr firstRow="1" bandRow="1">
                <a:tableStyleId>{5C22544A-7EE6-4342-B048-85BDC9FD1C3A}</a:tableStyleId>
              </a:tblPr>
              <a:tblGrid>
                <a:gridCol w="4076700"/>
                <a:gridCol w="4076700"/>
              </a:tblGrid>
              <a:tr h="370840">
                <a:tc gridSpan="2">
                  <a:txBody>
                    <a:bodyPr/>
                    <a:lstStyle/>
                    <a:p>
                      <a:r>
                        <a:rPr lang="en-US" sz="1600" dirty="0" smtClean="0"/>
                        <a:t>Code</a:t>
                      </a:r>
                      <a:endParaRPr lang="en-US" sz="1600" dirty="0"/>
                    </a:p>
                  </a:txBody>
                  <a:tcPr anchor="ctr"/>
                </a:tc>
                <a:tc hMerge="1">
                  <a:txBody>
                    <a:bodyPr/>
                    <a:lstStyle/>
                    <a:p>
                      <a:endParaRPr lang="en-US" dirty="0"/>
                    </a:p>
                  </a:txBody>
                  <a:tcPr/>
                </a:tc>
              </a:tr>
              <a:tr h="370840">
                <a:tc gridSpan="2">
                  <a:txBody>
                    <a:bodyPr/>
                    <a:lstStyle/>
                    <a:p>
                      <a:pPr algn="ctr"/>
                      <a:r>
                        <a:rPr lang="en-US" sz="1400" b="1" dirty="0" smtClean="0"/>
                        <a:t>Create object on stack</a:t>
                      </a:r>
                      <a:endParaRPr lang="en-US" sz="1400" b="1" dirty="0"/>
                    </a:p>
                  </a:txBody>
                  <a:tcPr anchor="ctr"/>
                </a:tc>
                <a:tc hMerge="1">
                  <a:txBody>
                    <a:bodyPr/>
                    <a:lstStyle/>
                    <a:p>
                      <a:endParaRPr lang="en-US" dirty="0"/>
                    </a:p>
                  </a:txBody>
                  <a:tcPr/>
                </a:tc>
              </a:tr>
              <a:tr h="370840">
                <a:tc>
                  <a:txBody>
                    <a:bodyPr/>
                    <a:lstStyle/>
                    <a:p>
                      <a:r>
                        <a:rPr lang="en-US" sz="1400" dirty="0" err="1" smtClean="0"/>
                        <a:t>myClass</a:t>
                      </a:r>
                      <a:r>
                        <a:rPr lang="en-US" sz="1400" dirty="0" smtClean="0"/>
                        <a:t> </a:t>
                      </a:r>
                      <a:r>
                        <a:rPr lang="en-US" sz="1400" dirty="0" err="1" smtClean="0"/>
                        <a:t>myObject</a:t>
                      </a:r>
                      <a:r>
                        <a:rPr lang="en-US" sz="1400" dirty="0" smtClean="0"/>
                        <a:t>;</a:t>
                      </a:r>
                      <a:endParaRPr lang="en-US" sz="1400" dirty="0"/>
                    </a:p>
                  </a:txBody>
                  <a:tcPr anchor="ctr"/>
                </a:tc>
                <a:tc>
                  <a:txBody>
                    <a:bodyPr/>
                    <a:lstStyle/>
                    <a:p>
                      <a:r>
                        <a:rPr lang="en-US" sz="1400" dirty="0" smtClean="0"/>
                        <a:t>N/A</a:t>
                      </a:r>
                      <a:endParaRPr lang="en-US" sz="1400" dirty="0"/>
                    </a:p>
                  </a:txBody>
                  <a:tcPr anchor="ctr"/>
                </a:tc>
              </a:tr>
              <a:tr h="370840">
                <a:tc gridSpan="2">
                  <a:txBody>
                    <a:bodyPr/>
                    <a:lstStyle/>
                    <a:p>
                      <a:pPr algn="ctr"/>
                      <a:r>
                        <a:rPr lang="en-US" sz="1400" b="1" i="0" dirty="0" smtClean="0"/>
                        <a:t>Create</a:t>
                      </a:r>
                      <a:r>
                        <a:rPr lang="en-US" sz="1400" b="1" i="0" baseline="0" dirty="0" smtClean="0"/>
                        <a:t> object on heap by reference</a:t>
                      </a:r>
                      <a:endParaRPr lang="en-US" sz="1400" b="1" i="0" dirty="0"/>
                    </a:p>
                  </a:txBody>
                  <a:tcPr anchor="ctr"/>
                </a:tc>
                <a:tc hMerge="1">
                  <a:txBody>
                    <a:bodyPr/>
                    <a:lstStyle/>
                    <a:p>
                      <a:endParaRPr lang="en-US" dirty="0"/>
                    </a:p>
                  </a:txBody>
                  <a:tcPr/>
                </a:tc>
              </a:tr>
              <a:tr h="370840">
                <a:tc>
                  <a:txBody>
                    <a:bodyPr/>
                    <a:lstStyle/>
                    <a:p>
                      <a:r>
                        <a:rPr lang="en-US" sz="1400" dirty="0" err="1" smtClean="0"/>
                        <a:t>myClass</a:t>
                      </a:r>
                      <a:r>
                        <a:rPr lang="en-US" sz="1400" dirty="0" smtClean="0"/>
                        <a:t> *</a:t>
                      </a:r>
                      <a:r>
                        <a:rPr lang="en-US" sz="1400" dirty="0" err="1" smtClean="0"/>
                        <a:t>myObject</a:t>
                      </a:r>
                      <a:r>
                        <a:rPr lang="en-US" sz="1400" dirty="0" smtClean="0"/>
                        <a:t> = new </a:t>
                      </a:r>
                      <a:r>
                        <a:rPr lang="en-US" sz="1400" dirty="0" err="1" smtClean="0"/>
                        <a:t>myClass</a:t>
                      </a:r>
                      <a:r>
                        <a:rPr lang="en-US" sz="1400" dirty="0" smtClean="0"/>
                        <a:t>();</a:t>
                      </a:r>
                      <a:endParaRPr lang="en-US" sz="1400" dirty="0"/>
                    </a:p>
                  </a:txBody>
                  <a:tcPr anchor="ctr"/>
                </a:tc>
                <a:tc>
                  <a:txBody>
                    <a:bodyPr/>
                    <a:lstStyle/>
                    <a:p>
                      <a:r>
                        <a:rPr lang="en-US" sz="1400" dirty="0" err="1" smtClean="0"/>
                        <a:t>myClass</a:t>
                      </a:r>
                      <a:r>
                        <a:rPr lang="en-US" sz="1400" dirty="0" smtClean="0"/>
                        <a:t> *</a:t>
                      </a:r>
                      <a:r>
                        <a:rPr lang="en-US" sz="1400" dirty="0" err="1" smtClean="0"/>
                        <a:t>myObject</a:t>
                      </a:r>
                      <a:r>
                        <a:rPr lang="en-US" sz="1400" dirty="0" smtClean="0"/>
                        <a:t> = [[</a:t>
                      </a:r>
                      <a:r>
                        <a:rPr lang="en-US" sz="1400" dirty="0" err="1" smtClean="0"/>
                        <a:t>myClass</a:t>
                      </a:r>
                      <a:r>
                        <a:rPr lang="en-US" sz="1400" dirty="0" smtClean="0"/>
                        <a:t> </a:t>
                      </a:r>
                      <a:r>
                        <a:rPr lang="en-US" sz="1400" dirty="0" err="1" smtClean="0"/>
                        <a:t>alloc</a:t>
                      </a:r>
                      <a:r>
                        <a:rPr lang="en-US" sz="1400" dirty="0" smtClean="0"/>
                        <a:t>]</a:t>
                      </a:r>
                      <a:r>
                        <a:rPr lang="en-US" sz="1400" baseline="0" dirty="0" smtClean="0"/>
                        <a:t> init];</a:t>
                      </a:r>
                      <a:endParaRPr lang="en-US" sz="1400" dirty="0"/>
                    </a:p>
                  </a:txBody>
                  <a:tcPr anchor="ctr"/>
                </a:tc>
              </a:tr>
              <a:tr h="370840">
                <a:tc gridSpan="2">
                  <a:txBody>
                    <a:bodyPr/>
                    <a:lstStyle/>
                    <a:p>
                      <a:pPr algn="ctr"/>
                      <a:r>
                        <a:rPr lang="en-US" sz="1400" b="1" dirty="0" smtClean="0"/>
                        <a:t>Free</a:t>
                      </a:r>
                      <a:r>
                        <a:rPr lang="en-US" sz="1400" b="1" baseline="0" dirty="0" smtClean="0"/>
                        <a:t> memory</a:t>
                      </a:r>
                      <a:endParaRPr lang="en-US" sz="1400" b="1" dirty="0"/>
                    </a:p>
                  </a:txBody>
                  <a:tcPr anchor="ctr"/>
                </a:tc>
                <a:tc hMerge="1">
                  <a:txBody>
                    <a:bodyPr/>
                    <a:lstStyle/>
                    <a:p>
                      <a:endParaRPr lang="en-US" sz="1400" dirty="0"/>
                    </a:p>
                  </a:txBody>
                  <a:tcPr anchor="ctr"/>
                </a:tc>
              </a:tr>
              <a:tr h="370840">
                <a:tc>
                  <a:txBody>
                    <a:bodyPr/>
                    <a:lstStyle/>
                    <a:p>
                      <a:r>
                        <a:rPr lang="en-US" sz="1400" dirty="0" smtClean="0"/>
                        <a:t>delete</a:t>
                      </a:r>
                      <a:r>
                        <a:rPr lang="en-US" sz="1400" baseline="0" dirty="0" smtClean="0"/>
                        <a:t> </a:t>
                      </a:r>
                      <a:r>
                        <a:rPr lang="en-US" sz="1400" baseline="0" dirty="0" err="1" smtClean="0"/>
                        <a:t>myObject</a:t>
                      </a:r>
                      <a:r>
                        <a:rPr lang="en-US" sz="1400" baseline="0" dirty="0" smtClean="0"/>
                        <a:t>;</a:t>
                      </a:r>
                      <a:endParaRPr lang="en-US" sz="1400" dirty="0"/>
                    </a:p>
                  </a:txBody>
                  <a:tcPr anchor="ctr"/>
                </a:tc>
                <a:tc>
                  <a:txBody>
                    <a:bodyPr/>
                    <a:lstStyle/>
                    <a:p>
                      <a:r>
                        <a:rPr lang="en-US" sz="1400" dirty="0" smtClean="0"/>
                        <a:t>[</a:t>
                      </a:r>
                      <a:r>
                        <a:rPr lang="en-US" sz="1400" dirty="0" err="1" smtClean="0"/>
                        <a:t>myObject</a:t>
                      </a:r>
                      <a:r>
                        <a:rPr lang="en-US" sz="1400" dirty="0" smtClean="0"/>
                        <a:t> release];</a:t>
                      </a:r>
                      <a:endParaRPr lang="en-US" sz="1400" dirty="0"/>
                    </a:p>
                  </a:txBody>
                  <a:tcPr anchor="ctr"/>
                </a:tc>
              </a:tr>
              <a:tr h="370840">
                <a:tc gridSpan="2">
                  <a:txBody>
                    <a:bodyPr/>
                    <a:lstStyle/>
                    <a:p>
                      <a:pPr algn="ctr"/>
                      <a:r>
                        <a:rPr lang="en-US" sz="1400" b="1" dirty="0" smtClean="0"/>
                        <a:t>Calling</a:t>
                      </a:r>
                      <a:r>
                        <a:rPr lang="en-US" sz="1400" b="1" baseline="0" dirty="0" smtClean="0"/>
                        <a:t> Methods</a:t>
                      </a:r>
                      <a:endParaRPr lang="en-US" sz="1400" b="1" dirty="0"/>
                    </a:p>
                  </a:txBody>
                  <a:tcPr anchor="ctr"/>
                </a:tc>
                <a:tc hMerge="1">
                  <a:txBody>
                    <a:bodyPr/>
                    <a:lstStyle/>
                    <a:p>
                      <a:endParaRPr lang="en-US" sz="1400" dirty="0"/>
                    </a:p>
                  </a:txBody>
                  <a:tcPr anchor="ctr"/>
                </a:tc>
              </a:tr>
              <a:tr h="370840">
                <a:tc>
                  <a:txBody>
                    <a:bodyPr/>
                    <a:lstStyle/>
                    <a:p>
                      <a:r>
                        <a:rPr lang="en-US" sz="1400" dirty="0" err="1" smtClean="0"/>
                        <a:t>myObject.method</a:t>
                      </a:r>
                      <a:r>
                        <a:rPr lang="en-US" sz="1400" dirty="0" smtClean="0"/>
                        <a:t>();</a:t>
                      </a:r>
                      <a:endParaRPr lang="en-US" sz="1400" dirty="0"/>
                    </a:p>
                  </a:txBody>
                  <a:tcPr anchor="ctr"/>
                </a:tc>
                <a:tc>
                  <a:txBody>
                    <a:bodyPr/>
                    <a:lstStyle/>
                    <a:p>
                      <a:r>
                        <a:rPr lang="en-US" sz="1400" dirty="0" smtClean="0"/>
                        <a:t>[</a:t>
                      </a:r>
                      <a:r>
                        <a:rPr lang="en-US" sz="1400" dirty="0" err="1" smtClean="0"/>
                        <a:t>myObject</a:t>
                      </a:r>
                      <a:r>
                        <a:rPr lang="en-US" sz="1400" dirty="0" smtClean="0"/>
                        <a:t> method];</a:t>
                      </a:r>
                      <a:endParaRPr lang="en-US" sz="1400" dirty="0"/>
                    </a:p>
                  </a:txBody>
                  <a:tcPr anchor="ctr"/>
                </a:tc>
              </a:tr>
              <a:tr h="370840">
                <a:tc gridSpan="2">
                  <a:txBody>
                    <a:bodyPr/>
                    <a:lstStyle/>
                    <a:p>
                      <a:pPr algn="ctr"/>
                      <a:r>
                        <a:rPr lang="en-US" sz="1400" b="1" dirty="0" smtClean="0"/>
                        <a:t>Method with</a:t>
                      </a:r>
                      <a:r>
                        <a:rPr lang="en-US" sz="1400" b="1" baseline="0" dirty="0" smtClean="0"/>
                        <a:t> Parameters</a:t>
                      </a:r>
                      <a:endParaRPr lang="en-US" sz="1400" b="1" dirty="0"/>
                    </a:p>
                  </a:txBody>
                  <a:tcPr anchor="ctr"/>
                </a:tc>
                <a:tc hMerge="1">
                  <a:txBody>
                    <a:bodyPr/>
                    <a:lstStyle/>
                    <a:p>
                      <a:endParaRPr lang="en-US" sz="1400" dirty="0"/>
                    </a:p>
                  </a:txBody>
                  <a:tcPr anchor="ctr"/>
                </a:tc>
              </a:tr>
              <a:tr h="370840">
                <a:tc>
                  <a:txBody>
                    <a:bodyPr/>
                    <a:lstStyle/>
                    <a:p>
                      <a:r>
                        <a:rPr lang="en-US" sz="1400" dirty="0" err="1" smtClean="0"/>
                        <a:t>myObject.method</a:t>
                      </a:r>
                      <a:r>
                        <a:rPr lang="en-US" sz="1400" dirty="0" smtClean="0"/>
                        <a:t>(“string1”, 2);</a:t>
                      </a:r>
                      <a:endParaRPr lang="en-US" sz="1400" dirty="0"/>
                    </a:p>
                  </a:txBody>
                  <a:tcPr anchor="ctr"/>
                </a:tc>
                <a:tc>
                  <a:txBody>
                    <a:bodyPr/>
                    <a:lstStyle/>
                    <a:p>
                      <a:r>
                        <a:rPr lang="en-US" sz="1400" dirty="0" smtClean="0"/>
                        <a:t>[</a:t>
                      </a:r>
                      <a:r>
                        <a:rPr lang="en-US" sz="1400" dirty="0" err="1" smtClean="0"/>
                        <a:t>myObject</a:t>
                      </a:r>
                      <a:r>
                        <a:rPr lang="en-US" sz="1400" dirty="0" smtClean="0"/>
                        <a:t> method:@”string1” method2:2];</a:t>
                      </a:r>
                      <a:endParaRPr lang="en-US" sz="1400" dirty="0"/>
                    </a:p>
                  </a:txBody>
                  <a:tcPr anchor="ctr"/>
                </a:tc>
              </a:tr>
            </a:tbl>
          </a:graphicData>
        </a:graphic>
      </p:graphicFrame>
      <p:sp>
        <p:nvSpPr>
          <p:cNvPr id="3" name="Slide Number Placeholder 2"/>
          <p:cNvSpPr>
            <a:spLocks noGrp="1"/>
          </p:cNvSpPr>
          <p:nvPr>
            <p:ph type="sldNum" sz="quarter" idx="12"/>
          </p:nvPr>
        </p:nvSpPr>
        <p:spPr/>
        <p:txBody>
          <a:bodyPr/>
          <a:lstStyle/>
          <a:p>
            <a:fld id="{6F9825E2-80F4-44F6-9162-5DF428312782}" type="slidenum">
              <a:rPr lang="en-US" smtClean="0"/>
              <a:pPr/>
              <a:t>41</a:t>
            </a:fld>
            <a:endParaRPr lang="en-US"/>
          </a:p>
        </p:txBody>
      </p:sp>
      <p:sp>
        <p:nvSpPr>
          <p:cNvPr id="12" name="TextBox 11"/>
          <p:cNvSpPr txBox="1"/>
          <p:nvPr/>
        </p:nvSpPr>
        <p:spPr>
          <a:xfrm>
            <a:off x="533400" y="6553200"/>
            <a:ext cx="8001000" cy="369332"/>
          </a:xfrm>
          <a:prstGeom prst="rect">
            <a:avLst/>
          </a:prstGeom>
          <a:noFill/>
        </p:spPr>
        <p:txBody>
          <a:bodyPr wrap="square" rtlCol="0">
            <a:spAutoFit/>
          </a:bodyPr>
          <a:lstStyle/>
          <a:p>
            <a:r>
              <a:rPr lang="en-US" dirty="0" smtClean="0"/>
              <a:t>Reference: </a:t>
            </a:r>
            <a:r>
              <a:rPr lang="en-US" dirty="0" smtClean="0">
                <a:hlinkClick r:id="rId2"/>
              </a:rPr>
              <a:t>http://howtomakeiphoneapps.com/objective-c-tutorial/</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nvPr>
        </p:nvGraphicFramePr>
        <p:xfrm>
          <a:off x="457200" y="1481138"/>
          <a:ext cx="8229600" cy="32156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C++</a:t>
                      </a:r>
                      <a:endParaRPr lang="en-US" dirty="0"/>
                    </a:p>
                  </a:txBody>
                  <a:tcPr/>
                </a:tc>
                <a:tc>
                  <a:txBody>
                    <a:bodyPr/>
                    <a:lstStyle/>
                    <a:p>
                      <a:r>
                        <a:rPr lang="en-US" dirty="0" smtClean="0"/>
                        <a:t>Objective</a:t>
                      </a:r>
                      <a:r>
                        <a:rPr lang="en-US" baseline="0" dirty="0" smtClean="0"/>
                        <a:t>-C</a:t>
                      </a:r>
                      <a:endParaRPr lang="en-US" dirty="0"/>
                    </a:p>
                  </a:txBody>
                  <a:tcPr/>
                </a:tc>
              </a:tr>
              <a:tr h="370840">
                <a:tc>
                  <a:txBody>
                    <a:bodyPr/>
                    <a:lstStyle/>
                    <a:p>
                      <a:r>
                        <a:rPr lang="en-US" dirty="0" smtClean="0"/>
                        <a:t>NULL</a:t>
                      </a:r>
                      <a:endParaRPr lang="en-US" dirty="0"/>
                    </a:p>
                  </a:txBody>
                  <a:tcPr/>
                </a:tc>
                <a:tc>
                  <a:txBody>
                    <a:bodyPr/>
                    <a:lstStyle/>
                    <a:p>
                      <a:r>
                        <a:rPr lang="en-US" dirty="0" smtClean="0"/>
                        <a:t>nil</a:t>
                      </a:r>
                      <a:endParaRPr lang="en-US" dirty="0"/>
                    </a:p>
                  </a:txBody>
                  <a:tcPr/>
                </a:tc>
              </a:tr>
              <a:tr h="370840">
                <a:tc>
                  <a:txBody>
                    <a:bodyPr/>
                    <a:lstStyle/>
                    <a:p>
                      <a:r>
                        <a:rPr lang="en-US" dirty="0" smtClean="0"/>
                        <a:t>#include</a:t>
                      </a:r>
                    </a:p>
                    <a:p>
                      <a:r>
                        <a:rPr lang="en-US" dirty="0" smtClean="0"/>
                        <a:t>    #</a:t>
                      </a:r>
                      <a:r>
                        <a:rPr lang="en-US" dirty="0" err="1" smtClean="0"/>
                        <a:t>ifndef</a:t>
                      </a:r>
                      <a:endParaRPr lang="en-US" dirty="0" smtClean="0"/>
                    </a:p>
                    <a:p>
                      <a:r>
                        <a:rPr lang="en-US" dirty="0" smtClean="0"/>
                        <a:t>    #define</a:t>
                      </a:r>
                    </a:p>
                    <a:p>
                      <a:r>
                        <a:rPr lang="en-US" dirty="0" smtClean="0"/>
                        <a:t>    #</a:t>
                      </a:r>
                      <a:r>
                        <a:rPr lang="en-US" dirty="0" err="1" smtClean="0"/>
                        <a:t>endif</a:t>
                      </a:r>
                      <a:endParaRPr lang="en-US" dirty="0" smtClean="0"/>
                    </a:p>
                  </a:txBody>
                  <a:tcPr/>
                </a:tc>
                <a:tc>
                  <a:txBody>
                    <a:bodyPr/>
                    <a:lstStyle/>
                    <a:p>
                      <a:r>
                        <a:rPr lang="en-US" dirty="0" smtClean="0"/>
                        <a:t>#import</a:t>
                      </a:r>
                      <a:endParaRPr lang="en-US" dirty="0"/>
                    </a:p>
                  </a:txBody>
                  <a:tcPr/>
                </a:tc>
              </a:tr>
              <a:tr h="370840">
                <a:tc>
                  <a:txBody>
                    <a:bodyPr/>
                    <a:lstStyle/>
                    <a:p>
                      <a:r>
                        <a:rPr lang="en-US" dirty="0" err="1" smtClean="0"/>
                        <a:t>bool</a:t>
                      </a:r>
                      <a:endParaRPr lang="en-US" dirty="0" smtClean="0"/>
                    </a:p>
                    <a:p>
                      <a:r>
                        <a:rPr lang="en-US" baseline="0" dirty="0" smtClean="0"/>
                        <a:t>    true</a:t>
                      </a:r>
                    </a:p>
                    <a:p>
                      <a:r>
                        <a:rPr lang="en-US" baseline="0" dirty="0" smtClean="0"/>
                        <a:t>    false</a:t>
                      </a:r>
                      <a:endParaRPr lang="en-US" dirty="0" smtClean="0"/>
                    </a:p>
                  </a:txBody>
                  <a:tcPr/>
                </a:tc>
                <a:tc>
                  <a:txBody>
                    <a:bodyPr/>
                    <a:lstStyle/>
                    <a:p>
                      <a:r>
                        <a:rPr lang="en-US" dirty="0" smtClean="0"/>
                        <a:t>BOOL</a:t>
                      </a:r>
                    </a:p>
                    <a:p>
                      <a:r>
                        <a:rPr lang="en-US" dirty="0" smtClean="0"/>
                        <a:t>    YES</a:t>
                      </a:r>
                    </a:p>
                    <a:p>
                      <a:r>
                        <a:rPr lang="en-US" baseline="0" dirty="0" smtClean="0"/>
                        <a:t>    NO</a:t>
                      </a:r>
                      <a:endParaRPr lang="en-US" dirty="0"/>
                    </a:p>
                  </a:txBody>
                  <a:tcPr/>
                </a:tc>
              </a:tr>
              <a:tr h="370840">
                <a:tc>
                  <a:txBody>
                    <a:bodyPr/>
                    <a:lstStyle/>
                    <a:p>
                      <a:r>
                        <a:rPr lang="en-US" dirty="0" smtClean="0"/>
                        <a:t>method</a:t>
                      </a:r>
                    </a:p>
                  </a:txBody>
                  <a:tcPr/>
                </a:tc>
                <a:tc>
                  <a:txBody>
                    <a:bodyPr/>
                    <a:lstStyle/>
                    <a:p>
                      <a:r>
                        <a:rPr lang="en-US" dirty="0" smtClean="0"/>
                        <a:t>message</a:t>
                      </a:r>
                      <a:endParaRPr lang="en-US" dirty="0"/>
                    </a:p>
                  </a:txBody>
                  <a:tcPr/>
                </a:tc>
              </a:tr>
            </a:tbl>
          </a:graphicData>
        </a:graphic>
      </p:graphicFrame>
      <p:sp>
        <p:nvSpPr>
          <p:cNvPr id="7" name="Slide Number Placeholder 6"/>
          <p:cNvSpPr>
            <a:spLocks noGrp="1"/>
          </p:cNvSpPr>
          <p:nvPr>
            <p:ph type="sldNum" sz="quarter" idx="12"/>
          </p:nvPr>
        </p:nvSpPr>
        <p:spPr/>
        <p:txBody>
          <a:bodyPr/>
          <a:lstStyle/>
          <a:p>
            <a:fld id="{6F9825E2-80F4-44F6-9162-5DF428312782}" type="slidenum">
              <a:rPr lang="en-US" smtClean="0"/>
              <a:pPr/>
              <a:t>42</a:t>
            </a:fld>
            <a:endParaRPr lang="en-US"/>
          </a:p>
        </p:txBody>
      </p:sp>
      <p:sp>
        <p:nvSpPr>
          <p:cNvPr id="8" name="Title 7"/>
          <p:cNvSpPr>
            <a:spLocks noGrp="1"/>
          </p:cNvSpPr>
          <p:nvPr>
            <p:ph type="title"/>
          </p:nvPr>
        </p:nvSpPr>
        <p:spPr/>
        <p:txBody>
          <a:bodyPr>
            <a:normAutofit fontScale="90000"/>
          </a:bodyPr>
          <a:lstStyle/>
          <a:p>
            <a:r>
              <a:rPr lang="en-US" dirty="0" smtClean="0"/>
              <a:t>Objective-C, C++</a:t>
            </a:r>
            <a:br>
              <a:rPr lang="en-US" dirty="0" smtClean="0"/>
            </a:br>
            <a:r>
              <a:rPr lang="en-US" dirty="0" smtClean="0"/>
              <a:t>Differences</a:t>
            </a:r>
            <a:endParaRPr lang="en-US" dirty="0"/>
          </a:p>
        </p:txBody>
      </p:sp>
      <p:sp>
        <p:nvSpPr>
          <p:cNvPr id="11" name="TextBox 10"/>
          <p:cNvSpPr txBox="1"/>
          <p:nvPr/>
        </p:nvSpPr>
        <p:spPr>
          <a:xfrm>
            <a:off x="685800" y="5486400"/>
            <a:ext cx="7772400" cy="369332"/>
          </a:xfrm>
          <a:prstGeom prst="rect">
            <a:avLst/>
          </a:prstGeom>
          <a:noFill/>
        </p:spPr>
        <p:txBody>
          <a:bodyPr wrap="square" rtlCol="0">
            <a:spAutoFit/>
          </a:bodyPr>
          <a:lstStyle/>
          <a:p>
            <a:r>
              <a:rPr lang="en-US" dirty="0" smtClean="0"/>
              <a:t>Reference: </a:t>
            </a:r>
            <a:r>
              <a:rPr lang="en-US" dirty="0" smtClean="0">
                <a:hlinkClick r:id="rId2"/>
              </a:rPr>
              <a:t>http://www.otierney.net/objective-c.html</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481328"/>
            <a:ext cx="4648200" cy="4525963"/>
          </a:xfrm>
        </p:spPr>
        <p:txBody>
          <a:bodyPr>
            <a:normAutofit/>
          </a:bodyPr>
          <a:lstStyle/>
          <a:p>
            <a:r>
              <a:rPr lang="en-US" dirty="0" smtClean="0"/>
              <a:t>Create the Project</a:t>
            </a:r>
          </a:p>
          <a:p>
            <a:pPr marL="850392" lvl="1" indent="-457200">
              <a:buFont typeface="+mj-lt"/>
              <a:buAutoNum type="arabicPeriod"/>
            </a:pPr>
            <a:r>
              <a:rPr lang="en-US" dirty="0" smtClean="0"/>
              <a:t>Launch </a:t>
            </a:r>
            <a:r>
              <a:rPr lang="en-US" dirty="0" err="1" smtClean="0"/>
              <a:t>Xcode</a:t>
            </a:r>
            <a:r>
              <a:rPr lang="en-US" dirty="0" smtClean="0"/>
              <a:t> application</a:t>
            </a:r>
          </a:p>
          <a:p>
            <a:pPr marL="850392" lvl="1" indent="-457200">
              <a:buFont typeface="+mj-lt"/>
              <a:buAutoNum type="arabicPeriod"/>
            </a:pPr>
            <a:r>
              <a:rPr lang="en-US" dirty="0" smtClean="0"/>
              <a:t>Choose File &gt; New Project</a:t>
            </a:r>
          </a:p>
          <a:p>
            <a:pPr marL="850392" lvl="1" indent="-457200">
              <a:buFont typeface="+mj-lt"/>
              <a:buAutoNum type="arabicPeriod"/>
            </a:pPr>
            <a:r>
              <a:rPr lang="en-US" dirty="0" smtClean="0"/>
              <a:t>Select the </a:t>
            </a:r>
            <a:r>
              <a:rPr lang="en-US" dirty="0" err="1" smtClean="0"/>
              <a:t>iOS</a:t>
            </a:r>
            <a:r>
              <a:rPr lang="en-US" dirty="0" smtClean="0"/>
              <a:t> &gt; Application &gt; Window-Based Application template</a:t>
            </a:r>
          </a:p>
          <a:p>
            <a:pPr marL="850392" lvl="1" indent="-457200">
              <a:buFont typeface="+mj-lt"/>
              <a:buAutoNum type="arabicPeriod"/>
            </a:pPr>
            <a:r>
              <a:rPr lang="en-US" dirty="0" smtClean="0"/>
              <a:t>Name the project “</a:t>
            </a:r>
            <a:r>
              <a:rPr lang="en-US" dirty="0" err="1" smtClean="0"/>
              <a:t>HelloWorld</a:t>
            </a:r>
            <a:r>
              <a:rPr lang="en-US" dirty="0" smtClean="0"/>
              <a:t>”</a:t>
            </a:r>
          </a:p>
          <a:p>
            <a:pPr lvl="1"/>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43</a:t>
            </a:fld>
            <a:endParaRPr lang="en-US"/>
          </a:p>
        </p:txBody>
      </p:sp>
      <p:sp>
        <p:nvSpPr>
          <p:cNvPr id="4" name="Title 3"/>
          <p:cNvSpPr>
            <a:spLocks noGrp="1"/>
          </p:cNvSpPr>
          <p:nvPr>
            <p:ph type="title"/>
          </p:nvPr>
        </p:nvSpPr>
        <p:spPr/>
        <p:txBody>
          <a:bodyPr/>
          <a:lstStyle/>
          <a:p>
            <a:r>
              <a:rPr lang="en-US" dirty="0" smtClean="0"/>
              <a:t>Hello, World!</a:t>
            </a:r>
            <a:endParaRPr lang="en-US" dirty="0"/>
          </a:p>
        </p:txBody>
      </p:sp>
      <p:pic>
        <p:nvPicPr>
          <p:cNvPr id="1026" name="Picture 2" descr="New Project dialog with iPhone OS Application template group selected and six iPhone project templates shown. The Window-based–Application template is selected, with “Use Core Data for storage” option selected. A description of the template is also displayed."/>
          <p:cNvPicPr>
            <a:picLocks noChangeAspect="1" noChangeArrowheads="1"/>
          </p:cNvPicPr>
          <p:nvPr/>
        </p:nvPicPr>
        <p:blipFill>
          <a:blip r:embed="rId2" cstate="print"/>
          <a:srcRect/>
          <a:stretch>
            <a:fillRect/>
          </a:stretch>
        </p:blipFill>
        <p:spPr bwMode="auto">
          <a:xfrm>
            <a:off x="4473022" y="1600200"/>
            <a:ext cx="4670978" cy="40386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4525963"/>
          </a:xfrm>
        </p:spPr>
        <p:txBody>
          <a:bodyPr/>
          <a:lstStyle/>
          <a:p>
            <a:pPr marL="880110" lvl="1" indent="-514350">
              <a:buFont typeface="+mj-lt"/>
              <a:buAutoNum type="arabicPeriod" startAt="5"/>
            </a:pPr>
            <a:r>
              <a:rPr lang="en-US" dirty="0" smtClean="0"/>
              <a:t>Add a new class to the project, “</a:t>
            </a:r>
            <a:r>
              <a:rPr lang="en-US" dirty="0" err="1" smtClean="0"/>
              <a:t>MyView</a:t>
            </a:r>
            <a:r>
              <a:rPr lang="en-US" dirty="0" smtClean="0"/>
              <a:t>”</a:t>
            </a:r>
          </a:p>
          <a:p>
            <a:pPr marL="1117854" lvl="2" indent="-514350">
              <a:buFont typeface="+mj-lt"/>
              <a:buAutoNum type="alphaLcParenR"/>
            </a:pPr>
            <a:r>
              <a:rPr lang="en-US" dirty="0" smtClean="0"/>
              <a:t>Choose File &gt; New File</a:t>
            </a:r>
          </a:p>
          <a:p>
            <a:pPr marL="1117854" lvl="2" indent="-514350">
              <a:buFont typeface="+mj-lt"/>
              <a:buAutoNum type="alphaLcParenR"/>
            </a:pPr>
            <a:r>
              <a:rPr lang="en-US" dirty="0" smtClean="0"/>
              <a:t>Select the Cocoa Touch </a:t>
            </a:r>
            <a:r>
              <a:rPr lang="en-US" dirty="0" err="1" smtClean="0"/>
              <a:t>UIView</a:t>
            </a:r>
            <a:r>
              <a:rPr lang="en-US" dirty="0" smtClean="0"/>
              <a:t> subclass template, click Next.</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44</a:t>
            </a:fld>
            <a:endParaRPr lang="en-US"/>
          </a:p>
        </p:txBody>
      </p:sp>
      <p:sp>
        <p:nvSpPr>
          <p:cNvPr id="4" name="Title 3"/>
          <p:cNvSpPr>
            <a:spLocks noGrp="1"/>
          </p:cNvSpPr>
          <p:nvPr>
            <p:ph type="title"/>
          </p:nvPr>
        </p:nvSpPr>
        <p:spPr>
          <a:xfrm>
            <a:off x="457200" y="76200"/>
            <a:ext cx="8229600" cy="457200"/>
          </a:xfrm>
        </p:spPr>
        <p:txBody>
          <a:bodyPr>
            <a:noAutofit/>
          </a:bodyPr>
          <a:lstStyle/>
          <a:p>
            <a:r>
              <a:rPr lang="en-US" sz="2800" dirty="0" smtClean="0"/>
              <a:t>Hello, World (cont.)</a:t>
            </a:r>
            <a:endParaRPr lang="en-US" sz="2800" dirty="0"/>
          </a:p>
        </p:txBody>
      </p:sp>
      <p:pic>
        <p:nvPicPr>
          <p:cNvPr id="37890" name="Picture 2" descr="New File dialog with iPhone OS Cocoa Touch Class template group selected, and the Objective-C–class template selecteds. The options of the “Subclass of” pop-up menu are displayed; the UIView option is highlighted."/>
          <p:cNvPicPr>
            <a:picLocks noChangeAspect="1" noChangeArrowheads="1"/>
          </p:cNvPicPr>
          <p:nvPr/>
        </p:nvPicPr>
        <p:blipFill>
          <a:blip r:embed="rId2" cstate="print"/>
          <a:srcRect/>
          <a:stretch>
            <a:fillRect/>
          </a:stretch>
        </p:blipFill>
        <p:spPr bwMode="auto">
          <a:xfrm>
            <a:off x="1752600" y="2114373"/>
            <a:ext cx="5486400" cy="4743627"/>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4525963"/>
          </a:xfrm>
        </p:spPr>
        <p:txBody>
          <a:bodyPr/>
          <a:lstStyle/>
          <a:p>
            <a:pPr marL="1117854" lvl="2" indent="-514350">
              <a:buFont typeface="+mj-lt"/>
              <a:buAutoNum type="alphaLcParenR" startAt="3"/>
            </a:pPr>
            <a:r>
              <a:rPr lang="en-US" dirty="0" smtClean="0"/>
              <a:t>In the File Name text field, enter “</a:t>
            </a:r>
            <a:r>
              <a:rPr lang="en-US" dirty="0" err="1" smtClean="0"/>
              <a:t>MyView.m</a:t>
            </a:r>
            <a:r>
              <a:rPr lang="en-US" dirty="0" smtClean="0"/>
              <a:t>”</a:t>
            </a:r>
          </a:p>
          <a:p>
            <a:pPr marL="1117854" lvl="2" indent="-514350">
              <a:buFont typeface="+mj-lt"/>
              <a:buAutoNum type="alphaLcParenR" startAt="3"/>
            </a:pPr>
            <a:r>
              <a:rPr lang="en-US" dirty="0" smtClean="0"/>
              <a:t>Select the “Also create “</a:t>
            </a:r>
            <a:r>
              <a:rPr lang="en-US" dirty="0" err="1" smtClean="0"/>
              <a:t>MyView.h</a:t>
            </a:r>
            <a:r>
              <a:rPr lang="en-US" dirty="0" smtClean="0"/>
              <a:t>”” option and click Finish.</a:t>
            </a:r>
          </a:p>
          <a:p>
            <a:pPr marL="880110" lvl="1" indent="-514350">
              <a:buFont typeface="+mj-lt"/>
              <a:buAutoNum type="arabicPeriod" startAt="6"/>
            </a:pPr>
            <a:r>
              <a:rPr lang="en-US" dirty="0" smtClean="0"/>
              <a:t>Choose the destination for the application.</a:t>
            </a:r>
          </a:p>
          <a:p>
            <a:pPr marL="1117854" lvl="2" indent="-514350">
              <a:buNone/>
            </a:pPr>
            <a:r>
              <a:rPr lang="en-US" dirty="0" smtClean="0"/>
              <a:t>If the </a:t>
            </a:r>
            <a:r>
              <a:rPr lang="en-US" dirty="0" err="1" smtClean="0"/>
              <a:t>iPhone</a:t>
            </a:r>
            <a:r>
              <a:rPr lang="en-US" dirty="0" smtClean="0"/>
              <a:t> is plugged in, you can select destination to Device, otherwise choose the Simulator. </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45</a:t>
            </a:fld>
            <a:endParaRPr lang="en-US"/>
          </a:p>
        </p:txBody>
      </p:sp>
      <p:sp>
        <p:nvSpPr>
          <p:cNvPr id="4" name="Title 3"/>
          <p:cNvSpPr>
            <a:spLocks noGrp="1"/>
          </p:cNvSpPr>
          <p:nvPr>
            <p:ph type="title"/>
          </p:nvPr>
        </p:nvSpPr>
        <p:spPr>
          <a:xfrm>
            <a:off x="457200" y="76200"/>
            <a:ext cx="8229600" cy="457200"/>
          </a:xfrm>
        </p:spPr>
        <p:txBody>
          <a:bodyPr>
            <a:noAutofit/>
          </a:bodyPr>
          <a:lstStyle/>
          <a:p>
            <a:r>
              <a:rPr lang="en-US" sz="2800" dirty="0" smtClean="0"/>
              <a:t>Hello, World (cont.)</a:t>
            </a:r>
            <a:endParaRPr lang="en-US" sz="2800" dirty="0"/>
          </a:p>
        </p:txBody>
      </p:sp>
      <p:pic>
        <p:nvPicPr>
          <p:cNvPr id="38914" name="Picture 2" descr="Project window with Overview toolbar item disclosed showing the “active” settings for the project."/>
          <p:cNvPicPr>
            <a:picLocks noChangeAspect="1" noChangeArrowheads="1"/>
          </p:cNvPicPr>
          <p:nvPr/>
        </p:nvPicPr>
        <p:blipFill>
          <a:blip r:embed="rId2" cstate="print"/>
          <a:srcRect/>
          <a:stretch>
            <a:fillRect/>
          </a:stretch>
        </p:blipFill>
        <p:spPr bwMode="auto">
          <a:xfrm>
            <a:off x="838199" y="2819400"/>
            <a:ext cx="7087237" cy="40386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2000"/>
            <a:ext cx="9144000" cy="5791200"/>
          </a:xfrm>
        </p:spPr>
        <p:txBody>
          <a:bodyPr>
            <a:normAutofit/>
          </a:bodyPr>
          <a:lstStyle/>
          <a:p>
            <a:r>
              <a:rPr lang="en-US" dirty="0" smtClean="0"/>
              <a:t>Now to write the code</a:t>
            </a:r>
          </a:p>
          <a:p>
            <a:pPr lvl="1"/>
            <a:r>
              <a:rPr lang="en-US" dirty="0" smtClean="0"/>
              <a:t>Modify the </a:t>
            </a:r>
            <a:r>
              <a:rPr lang="en-US" i="1" dirty="0" err="1" smtClean="0"/>
              <a:t>HellowWorldAppDelegate</a:t>
            </a:r>
            <a:r>
              <a:rPr lang="en-US" dirty="0" smtClean="0"/>
              <a:t> class to use the </a:t>
            </a:r>
            <a:r>
              <a:rPr lang="en-US" i="1" dirty="0" err="1" smtClean="0"/>
              <a:t>MyView</a:t>
            </a:r>
            <a:r>
              <a:rPr lang="en-US" dirty="0" smtClean="0"/>
              <a:t> class:</a:t>
            </a:r>
          </a:p>
          <a:p>
            <a:pPr marL="850392" lvl="1" indent="-457200">
              <a:buFont typeface="+mj-lt"/>
              <a:buAutoNum type="arabicPeriod"/>
            </a:pPr>
            <a:r>
              <a:rPr lang="en-US" dirty="0" smtClean="0"/>
              <a:t>Select the </a:t>
            </a:r>
            <a:r>
              <a:rPr lang="en-US" dirty="0" err="1" smtClean="0"/>
              <a:t>HelloWorld</a:t>
            </a:r>
            <a:r>
              <a:rPr lang="en-US" dirty="0" smtClean="0"/>
              <a:t> project</a:t>
            </a:r>
          </a:p>
          <a:p>
            <a:pPr marL="850392" lvl="1" indent="-457200">
              <a:buFont typeface="+mj-lt"/>
              <a:buAutoNum type="arabicPeriod"/>
            </a:pPr>
            <a:r>
              <a:rPr lang="en-US" dirty="0" smtClean="0"/>
              <a:t>Select and open the </a:t>
            </a:r>
            <a:r>
              <a:rPr lang="en-US" i="1" dirty="0" err="1" smtClean="0"/>
              <a:t>HelloWorldAppDelegate.m</a:t>
            </a:r>
            <a:endParaRPr lang="en-US" i="1" dirty="0" smtClean="0"/>
          </a:p>
          <a:p>
            <a:pPr marL="850392" lvl="1" indent="-457200">
              <a:buFont typeface="+mj-lt"/>
              <a:buAutoNum type="arabicPeriod"/>
            </a:pPr>
            <a:r>
              <a:rPr lang="en-US" dirty="0" smtClean="0"/>
              <a:t>Now edit the file:</a:t>
            </a:r>
          </a:p>
          <a:p>
            <a:pPr marL="1088136" lvl="2" indent="-457200">
              <a:buFont typeface="+mj-lt"/>
              <a:buAutoNum type="alphaLcParenR"/>
            </a:pPr>
            <a:r>
              <a:rPr lang="en-US" dirty="0" smtClean="0"/>
              <a:t>Add: #import “</a:t>
            </a:r>
            <a:r>
              <a:rPr lang="en-US" dirty="0" err="1" smtClean="0"/>
              <a:t>MyView.h</a:t>
            </a:r>
            <a:r>
              <a:rPr lang="en-US" dirty="0" smtClean="0"/>
              <a:t>”</a:t>
            </a:r>
          </a:p>
          <a:p>
            <a:pPr marL="1088136" lvl="2" indent="-457200">
              <a:buFont typeface="+mj-lt"/>
              <a:buAutoNum type="alphaLcParenR"/>
            </a:pPr>
            <a:r>
              <a:rPr lang="en-US" dirty="0" smtClean="0"/>
              <a:t>Inside the method “</a:t>
            </a:r>
            <a:r>
              <a:rPr lang="en-US" dirty="0" err="1" smtClean="0"/>
              <a:t>application:didFinishLaunchingWithOptions</a:t>
            </a:r>
            <a:r>
              <a:rPr lang="en-US" dirty="0" smtClean="0"/>
              <a:t>:” add:</a:t>
            </a:r>
          </a:p>
          <a:p>
            <a:pPr marL="1371600" lvl="3" indent="-457200">
              <a:buNone/>
            </a:pPr>
            <a:endParaRPr lang="en-US" dirty="0" smtClean="0"/>
          </a:p>
          <a:p>
            <a:pPr marL="1371600" lvl="3" indent="-457200">
              <a:buNone/>
            </a:pPr>
            <a:r>
              <a:rPr lang="en-US" dirty="0" err="1" smtClean="0"/>
              <a:t>MyView</a:t>
            </a:r>
            <a:r>
              <a:rPr lang="en-US" dirty="0" smtClean="0"/>
              <a:t> *view = [[</a:t>
            </a:r>
            <a:r>
              <a:rPr lang="en-US" dirty="0" err="1" smtClean="0"/>
              <a:t>MyView</a:t>
            </a:r>
            <a:r>
              <a:rPr lang="en-US" dirty="0" smtClean="0"/>
              <a:t> </a:t>
            </a:r>
            <a:r>
              <a:rPr lang="en-US" dirty="0" err="1" smtClean="0"/>
              <a:t>alloc</a:t>
            </a:r>
            <a:r>
              <a:rPr lang="en-US" dirty="0" smtClean="0"/>
              <a:t>] </a:t>
            </a:r>
            <a:r>
              <a:rPr lang="en-US" dirty="0" err="1" smtClean="0"/>
              <a:t>initWithFrame</a:t>
            </a:r>
            <a:r>
              <a:rPr lang="en-US" dirty="0" smtClean="0"/>
              <a:t>:[window frame]];</a:t>
            </a:r>
          </a:p>
          <a:p>
            <a:pPr marL="1371600" lvl="3" indent="-457200">
              <a:buNone/>
            </a:pPr>
            <a:r>
              <a:rPr lang="en-US" dirty="0" smtClean="0"/>
              <a:t>[window </a:t>
            </a:r>
            <a:r>
              <a:rPr lang="en-US" dirty="0" err="1" smtClean="0"/>
              <a:t>addSubview:view</a:t>
            </a:r>
            <a:r>
              <a:rPr lang="en-US" dirty="0" smtClean="0"/>
              <a:t>];</a:t>
            </a:r>
          </a:p>
          <a:p>
            <a:pPr marL="1371600" lvl="3" indent="-457200">
              <a:buNone/>
            </a:pPr>
            <a:r>
              <a:rPr lang="en-US" dirty="0" smtClean="0"/>
              <a:t>[view release];</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46</a:t>
            </a:fld>
            <a:endParaRPr lang="en-US"/>
          </a:p>
        </p:txBody>
      </p:sp>
      <p:sp>
        <p:nvSpPr>
          <p:cNvPr id="7" name="Title 3"/>
          <p:cNvSpPr txBox="1">
            <a:spLocks/>
          </p:cNvSpPr>
          <p:nvPr/>
        </p:nvSpPr>
        <p:spPr>
          <a:xfrm>
            <a:off x="457200" y="76200"/>
            <a:ext cx="8229600" cy="457200"/>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Hello, World (cont.)</a:t>
            </a:r>
            <a:endParaRPr kumimoji="0" lang="en-US"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09600"/>
            <a:ext cx="9144000" cy="5397691"/>
          </a:xfrm>
        </p:spPr>
        <p:txBody>
          <a:bodyPr/>
          <a:lstStyle/>
          <a:p>
            <a:r>
              <a:rPr lang="en-US" dirty="0" smtClean="0"/>
              <a:t>Add method to draw “Hello, World!” in </a:t>
            </a:r>
            <a:r>
              <a:rPr lang="en-US" i="1" dirty="0" err="1" smtClean="0"/>
              <a:t>MyView.m</a:t>
            </a:r>
            <a:endParaRPr lang="en-US" i="1" dirty="0" smtClean="0"/>
          </a:p>
          <a:p>
            <a:pPr>
              <a:buFontTx/>
              <a:buChar char="-"/>
            </a:pPr>
            <a:r>
              <a:rPr lang="en-US" dirty="0" smtClean="0"/>
              <a:t>(void)</a:t>
            </a:r>
            <a:r>
              <a:rPr lang="en-US" dirty="0" err="1" smtClean="0"/>
              <a:t>drawRect</a:t>
            </a:r>
            <a:r>
              <a:rPr lang="en-US" dirty="0" smtClean="0"/>
              <a:t>:(</a:t>
            </a:r>
            <a:r>
              <a:rPr lang="en-US" dirty="0" err="1" smtClean="0"/>
              <a:t>CGRect</a:t>
            </a:r>
            <a:r>
              <a:rPr lang="en-US" dirty="0" smtClean="0"/>
              <a:t>) </a:t>
            </a:r>
            <a:r>
              <a:rPr lang="en-US" dirty="0" err="1" smtClean="0"/>
              <a:t>rect</a:t>
            </a:r>
            <a:endParaRPr lang="en-US" dirty="0" smtClean="0"/>
          </a:p>
          <a:p>
            <a:pPr>
              <a:buNone/>
            </a:pPr>
            <a:r>
              <a:rPr lang="en-US" dirty="0" smtClean="0"/>
              <a:t>{</a:t>
            </a:r>
          </a:p>
          <a:p>
            <a:pPr>
              <a:buNone/>
            </a:pPr>
            <a:r>
              <a:rPr lang="en-US" dirty="0" smtClean="0"/>
              <a:t>		</a:t>
            </a:r>
            <a:r>
              <a:rPr lang="en-US" dirty="0" err="1" smtClean="0"/>
              <a:t>NSString</a:t>
            </a:r>
            <a:r>
              <a:rPr lang="en-US" dirty="0" smtClean="0"/>
              <a:t> *hello = @"Hello, World!";</a:t>
            </a:r>
          </a:p>
          <a:p>
            <a:pPr>
              <a:buNone/>
            </a:pPr>
            <a:r>
              <a:rPr lang="en-US" dirty="0" smtClean="0"/>
              <a:t>		</a:t>
            </a:r>
            <a:r>
              <a:rPr lang="en-US" dirty="0" err="1" smtClean="0"/>
              <a:t>CGPoint</a:t>
            </a:r>
            <a:r>
              <a:rPr lang="en-US" dirty="0" smtClean="0"/>
              <a:t> location = </a:t>
            </a:r>
            <a:r>
              <a:rPr lang="en-US" dirty="0" err="1" smtClean="0"/>
              <a:t>CGPointMake</a:t>
            </a:r>
            <a:r>
              <a:rPr lang="en-US" dirty="0" smtClean="0"/>
              <a:t>(10, 20);</a:t>
            </a:r>
          </a:p>
          <a:p>
            <a:pPr>
              <a:buNone/>
            </a:pPr>
            <a:r>
              <a:rPr lang="en-US" dirty="0" smtClean="0"/>
              <a:t>		</a:t>
            </a:r>
            <a:r>
              <a:rPr lang="en-US" dirty="0" err="1" smtClean="0"/>
              <a:t>UIFont</a:t>
            </a:r>
            <a:r>
              <a:rPr lang="en-US" dirty="0" smtClean="0"/>
              <a:t> *font = [</a:t>
            </a:r>
            <a:r>
              <a:rPr lang="en-US" dirty="0" err="1" smtClean="0"/>
              <a:t>UIFont</a:t>
            </a:r>
            <a:r>
              <a:rPr lang="en-US" dirty="0" smtClean="0"/>
              <a:t> systemFontOfSize:24.0];</a:t>
            </a:r>
          </a:p>
          <a:p>
            <a:pPr>
              <a:buNone/>
            </a:pPr>
            <a:r>
              <a:rPr lang="en-US" dirty="0" smtClean="0"/>
              <a:t>		[[</a:t>
            </a:r>
            <a:r>
              <a:rPr lang="en-US" dirty="0" err="1" smtClean="0"/>
              <a:t>UIColor</a:t>
            </a:r>
            <a:r>
              <a:rPr lang="en-US" dirty="0" smtClean="0"/>
              <a:t> </a:t>
            </a:r>
            <a:r>
              <a:rPr lang="en-US" dirty="0" err="1" smtClean="0"/>
              <a:t>whiteColor</a:t>
            </a:r>
            <a:r>
              <a:rPr lang="en-US" dirty="0" smtClean="0"/>
              <a:t>] set];</a:t>
            </a:r>
          </a:p>
          <a:p>
            <a:pPr>
              <a:buNone/>
            </a:pPr>
            <a:r>
              <a:rPr lang="en-US" dirty="0" smtClean="0"/>
              <a:t>		[hello </a:t>
            </a:r>
            <a:r>
              <a:rPr lang="en-US" dirty="0" err="1" smtClean="0"/>
              <a:t>drawAtPoint:location</a:t>
            </a:r>
            <a:r>
              <a:rPr lang="en-US" dirty="0" smtClean="0"/>
              <a:t> </a:t>
            </a:r>
            <a:r>
              <a:rPr lang="en-US" dirty="0" err="1" smtClean="0"/>
              <a:t>withFont:font</a:t>
            </a:r>
            <a:r>
              <a:rPr lang="en-US" dirty="0" smtClean="0"/>
              <a:t>];</a:t>
            </a:r>
          </a:p>
          <a:p>
            <a:pPr>
              <a:buNone/>
            </a:pPr>
            <a:r>
              <a:rPr lang="en-US" dirty="0" smtClean="0"/>
              <a:t>}</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47</a:t>
            </a:fld>
            <a:endParaRPr lang="en-US"/>
          </a:p>
        </p:txBody>
      </p:sp>
      <p:sp>
        <p:nvSpPr>
          <p:cNvPr id="6" name="Title 3"/>
          <p:cNvSpPr txBox="1">
            <a:spLocks/>
          </p:cNvSpPr>
          <p:nvPr/>
        </p:nvSpPr>
        <p:spPr>
          <a:xfrm>
            <a:off x="457200" y="76200"/>
            <a:ext cx="8229600" cy="457200"/>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Hello, World (cont.)</a:t>
            </a:r>
            <a:endParaRPr kumimoji="0" lang="en-US"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828800"/>
            <a:ext cx="4267200" cy="3124200"/>
          </a:xfrm>
        </p:spPr>
        <p:txBody>
          <a:bodyPr/>
          <a:lstStyle/>
          <a:p>
            <a:r>
              <a:rPr lang="en-US" dirty="0" smtClean="0"/>
              <a:t>Run the Application</a:t>
            </a:r>
          </a:p>
          <a:p>
            <a:pPr lvl="1"/>
            <a:r>
              <a:rPr lang="en-US" dirty="0" smtClean="0"/>
              <a:t>Choose Build &gt; Build and Run</a:t>
            </a:r>
          </a:p>
          <a:p>
            <a:pPr lvl="1"/>
            <a:r>
              <a:rPr lang="en-US" dirty="0" smtClean="0"/>
              <a:t>If no build errors, </a:t>
            </a:r>
            <a:r>
              <a:rPr lang="en-US" dirty="0" err="1" smtClean="0"/>
              <a:t>Xcode</a:t>
            </a:r>
            <a:r>
              <a:rPr lang="en-US" dirty="0" smtClean="0"/>
              <a:t> installs the application in </a:t>
            </a:r>
            <a:r>
              <a:rPr lang="en-US" dirty="0" err="1" smtClean="0"/>
              <a:t>iOS</a:t>
            </a:r>
            <a:r>
              <a:rPr lang="en-US" dirty="0" smtClean="0"/>
              <a:t> Simulator or your device</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48</a:t>
            </a:fld>
            <a:endParaRPr lang="en-US"/>
          </a:p>
        </p:txBody>
      </p:sp>
      <p:sp>
        <p:nvSpPr>
          <p:cNvPr id="5" name="Title 3"/>
          <p:cNvSpPr txBox="1">
            <a:spLocks/>
          </p:cNvSpPr>
          <p:nvPr/>
        </p:nvSpPr>
        <p:spPr>
          <a:xfrm>
            <a:off x="457200" y="76200"/>
            <a:ext cx="8229600" cy="457200"/>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Hello, World (cont.)</a:t>
            </a:r>
            <a:endParaRPr kumimoji="0" lang="en-US"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39938" name="Picture 2" descr="iOS Simulator with the “Hello, World!” white text on a black background on its screen."/>
          <p:cNvPicPr>
            <a:picLocks noChangeAspect="1" noChangeArrowheads="1"/>
          </p:cNvPicPr>
          <p:nvPr/>
        </p:nvPicPr>
        <p:blipFill>
          <a:blip r:embed="rId2" cstate="print"/>
          <a:srcRect/>
          <a:stretch>
            <a:fillRect/>
          </a:stretch>
        </p:blipFill>
        <p:spPr bwMode="auto">
          <a:xfrm>
            <a:off x="5334000" y="381000"/>
            <a:ext cx="3154013" cy="6019800"/>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Lets go through the example in with </a:t>
            </a:r>
            <a:r>
              <a:rPr lang="en-US" dirty="0" err="1" smtClean="0"/>
              <a:t>Xcode</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49</a:t>
            </a:fld>
            <a:endParaRPr lang="en-US"/>
          </a:p>
        </p:txBody>
      </p:sp>
      <p:sp>
        <p:nvSpPr>
          <p:cNvPr id="4" name="Title 3"/>
          <p:cNvSpPr>
            <a:spLocks noGrp="1"/>
          </p:cNvSpPr>
          <p:nvPr>
            <p:ph type="title"/>
          </p:nvPr>
        </p:nvSpPr>
        <p:spPr/>
        <p:txBody>
          <a:bodyPr/>
          <a:lstStyle/>
          <a:p>
            <a:r>
              <a:rPr lang="en-US" dirty="0" smtClean="0"/>
              <a:t>Hello, World!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5</a:t>
            </a:fld>
            <a:endParaRPr lang="en-US"/>
          </a:p>
        </p:txBody>
      </p:sp>
      <p:sp>
        <p:nvSpPr>
          <p:cNvPr id="4" name="Title 3"/>
          <p:cNvSpPr>
            <a:spLocks noGrp="1"/>
          </p:cNvSpPr>
          <p:nvPr>
            <p:ph type="title"/>
          </p:nvPr>
        </p:nvSpPr>
        <p:spPr/>
        <p:txBody>
          <a:bodyPr/>
          <a:lstStyle/>
          <a:p>
            <a:r>
              <a:rPr lang="en-US" dirty="0" smtClean="0"/>
              <a:t>Worldwide Availability</a:t>
            </a:r>
            <a:endParaRPr lang="en-US" dirty="0"/>
          </a:p>
        </p:txBody>
      </p:sp>
      <p:pic>
        <p:nvPicPr>
          <p:cNvPr id="19458" name="Picture 2" descr="File:IPhone 3G Availability.svg"/>
          <p:cNvPicPr>
            <a:picLocks noGrp="1" noChangeAspect="1" noChangeArrowheads="1"/>
          </p:cNvPicPr>
          <p:nvPr>
            <p:ph idx="1"/>
          </p:nvPr>
        </p:nvPicPr>
        <p:blipFill>
          <a:blip r:embed="rId2" cstate="print">
            <a:clrChange>
              <a:clrFrom>
                <a:srgbClr val="FFFFFF"/>
              </a:clrFrom>
              <a:clrTo>
                <a:srgbClr val="FFFFFF">
                  <a:alpha val="0"/>
                </a:srgbClr>
              </a:clrTo>
            </a:clrChange>
          </a:blip>
          <a:srcRect t="570"/>
          <a:stretch>
            <a:fillRect/>
          </a:stretch>
        </p:blipFill>
        <p:spPr bwMode="auto">
          <a:xfrm>
            <a:off x="0" y="1242204"/>
            <a:ext cx="9152634" cy="4015596"/>
          </a:xfrm>
          <a:prstGeom prst="rect">
            <a:avLst/>
          </a:prstGeom>
          <a:noFill/>
        </p:spPr>
      </p:pic>
      <p:pic>
        <p:nvPicPr>
          <p:cNvPr id="19459" name="Picture 3"/>
          <p:cNvPicPr>
            <a:picLocks noChangeAspect="1" noChangeArrowheads="1"/>
          </p:cNvPicPr>
          <p:nvPr/>
        </p:nvPicPr>
        <p:blipFill>
          <a:blip r:embed="rId3" cstate="print">
            <a:clrChange>
              <a:clrFrom>
                <a:srgbClr val="F9F9F9"/>
              </a:clrFrom>
              <a:clrTo>
                <a:srgbClr val="F9F9F9">
                  <a:alpha val="0"/>
                </a:srgbClr>
              </a:clrTo>
            </a:clrChange>
          </a:blip>
          <a:srcRect l="77399" t="65084" r="2945" b="22809"/>
          <a:stretch>
            <a:fillRect/>
          </a:stretch>
        </p:blipFill>
        <p:spPr bwMode="auto">
          <a:xfrm>
            <a:off x="5029200" y="5105400"/>
            <a:ext cx="3594538" cy="1245476"/>
          </a:xfrm>
          <a:prstGeom prst="rect">
            <a:avLst/>
          </a:prstGeom>
          <a:noFill/>
          <a:ln w="9525">
            <a:noFill/>
            <a:miter lim="800000"/>
            <a:headEnd/>
            <a:tailEnd/>
          </a:ln>
          <a:effectLst/>
        </p:spPr>
      </p:pic>
      <p:sp>
        <p:nvSpPr>
          <p:cNvPr id="7" name="TextBox 6"/>
          <p:cNvSpPr txBox="1"/>
          <p:nvPr/>
        </p:nvSpPr>
        <p:spPr>
          <a:xfrm>
            <a:off x="838200" y="5410200"/>
            <a:ext cx="3886200" cy="369332"/>
          </a:xfrm>
          <a:prstGeom prst="rect">
            <a:avLst/>
          </a:prstGeom>
          <a:noFill/>
        </p:spPr>
        <p:txBody>
          <a:bodyPr wrap="square" rtlCol="0">
            <a:spAutoFit/>
          </a:bodyPr>
          <a:lstStyle/>
          <a:p>
            <a:r>
              <a:rPr lang="en-US" dirty="0" smtClean="0"/>
              <a:t>Available in over 104 countries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dirty="0" smtClean="0"/>
              <a:t>Best reference for the sensor interfaces is the Apple Developer Site: </a:t>
            </a:r>
            <a:r>
              <a:rPr lang="en-US" dirty="0" smtClean="0">
                <a:hlinkClick r:id="rId2"/>
              </a:rPr>
              <a:t>http://developer.apple.com/library/ios/navigation/#</a:t>
            </a:r>
            <a:endParaRPr lang="en-US" dirty="0" smtClean="0"/>
          </a:p>
          <a:p>
            <a:endParaRPr lang="en-US" dirty="0"/>
          </a:p>
        </p:txBody>
      </p:sp>
      <p:sp>
        <p:nvSpPr>
          <p:cNvPr id="7" name="Slide Number Placeholder 6"/>
          <p:cNvSpPr>
            <a:spLocks noGrp="1"/>
          </p:cNvSpPr>
          <p:nvPr>
            <p:ph type="sldNum" sz="quarter" idx="12"/>
          </p:nvPr>
        </p:nvSpPr>
        <p:spPr/>
        <p:txBody>
          <a:bodyPr/>
          <a:lstStyle/>
          <a:p>
            <a:fld id="{6F9825E2-80F4-44F6-9162-5DF428312782}" type="slidenum">
              <a:rPr lang="en-US" smtClean="0"/>
              <a:pPr/>
              <a:t>50</a:t>
            </a:fld>
            <a:endParaRPr lang="en-US"/>
          </a:p>
        </p:txBody>
      </p:sp>
      <p:sp>
        <p:nvSpPr>
          <p:cNvPr id="8" name="Title 7"/>
          <p:cNvSpPr>
            <a:spLocks noGrp="1"/>
          </p:cNvSpPr>
          <p:nvPr>
            <p:ph type="title"/>
          </p:nvPr>
        </p:nvSpPr>
        <p:spPr/>
        <p:txBody>
          <a:bodyPr/>
          <a:lstStyle/>
          <a:p>
            <a:r>
              <a:rPr lang="en-US" dirty="0" smtClean="0"/>
              <a:t>Sensors API</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Cocoa Touch Layer :: </a:t>
            </a:r>
            <a:r>
              <a:rPr lang="en-US" dirty="0" err="1" smtClean="0"/>
              <a:t>CoreLocation</a:t>
            </a:r>
            <a:r>
              <a:rPr lang="en-US" dirty="0" smtClean="0"/>
              <a:t> :: </a:t>
            </a:r>
            <a:r>
              <a:rPr lang="en-US" dirty="0" err="1" smtClean="0"/>
              <a:t>CLLocationManager</a:t>
            </a:r>
            <a:r>
              <a:rPr lang="en-US" dirty="0" smtClean="0"/>
              <a:t> Class</a:t>
            </a:r>
          </a:p>
          <a:p>
            <a:r>
              <a:rPr lang="en-US" dirty="0" smtClean="0"/>
              <a:t>Example:</a:t>
            </a:r>
          </a:p>
          <a:p>
            <a:pPr>
              <a:buNone/>
            </a:pP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51</a:t>
            </a:fld>
            <a:endParaRPr lang="en-US"/>
          </a:p>
        </p:txBody>
      </p:sp>
      <p:sp>
        <p:nvSpPr>
          <p:cNvPr id="4" name="Title 3"/>
          <p:cNvSpPr>
            <a:spLocks noGrp="1"/>
          </p:cNvSpPr>
          <p:nvPr>
            <p:ph type="title"/>
          </p:nvPr>
        </p:nvSpPr>
        <p:spPr/>
        <p:txBody>
          <a:bodyPr/>
          <a:lstStyle/>
          <a:p>
            <a:r>
              <a:rPr lang="en-US" dirty="0" smtClean="0"/>
              <a:t>GPS</a:t>
            </a:r>
            <a:endParaRPr lang="en-US" dirty="0"/>
          </a:p>
        </p:txBody>
      </p:sp>
      <p:graphicFrame>
        <p:nvGraphicFramePr>
          <p:cNvPr id="5" name="Table 4"/>
          <p:cNvGraphicFramePr>
            <a:graphicFrameLocks noGrp="1"/>
          </p:cNvGraphicFramePr>
          <p:nvPr/>
        </p:nvGraphicFramePr>
        <p:xfrm>
          <a:off x="1447800" y="2971800"/>
          <a:ext cx="6096000" cy="2811600"/>
        </p:xfrm>
        <a:graphic>
          <a:graphicData uri="http://schemas.openxmlformats.org/drawingml/2006/table">
            <a:tbl>
              <a:tblPr/>
              <a:tblGrid>
                <a:gridCol w="6096000"/>
              </a:tblGrid>
              <a:tr h="180480">
                <a:tc>
                  <a:txBody>
                    <a:bodyPr/>
                    <a:lstStyle/>
                    <a:p>
                      <a:r>
                        <a:rPr lang="en-US" sz="1400" dirty="0" err="1" smtClean="0"/>
                        <a:t>locationManager</a:t>
                      </a:r>
                      <a:r>
                        <a:rPr lang="en-US" sz="1400" dirty="0" smtClean="0"/>
                        <a:t> = [[</a:t>
                      </a:r>
                      <a:r>
                        <a:rPr lang="en-US" sz="1400" dirty="0" err="1" smtClean="0"/>
                        <a:t>CLLocationManager</a:t>
                      </a:r>
                      <a:r>
                        <a:rPr lang="en-US" sz="1400" dirty="0" smtClean="0"/>
                        <a:t> </a:t>
                      </a:r>
                      <a:r>
                        <a:rPr lang="en-US" sz="1400" dirty="0" err="1" smtClean="0"/>
                        <a:t>alloc</a:t>
                      </a:r>
                      <a:r>
                        <a:rPr lang="en-US" sz="1400" dirty="0" smtClean="0"/>
                        <a:t>] init];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err="1" smtClean="0"/>
                        <a:t>locationManager.delegate</a:t>
                      </a:r>
                      <a:r>
                        <a:rPr lang="en-US" sz="1400" baseline="0" dirty="0" smtClean="0"/>
                        <a:t> = self;</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if(</a:t>
                      </a:r>
                      <a:r>
                        <a:rPr lang="en-US" sz="1400" baseline="0" dirty="0" smtClean="0"/>
                        <a:t> </a:t>
                      </a:r>
                      <a:r>
                        <a:rPr lang="en-US" sz="1400" baseline="0" dirty="0" err="1" smtClean="0"/>
                        <a:t>locationManager.locationServiceEnabled</a:t>
                      </a:r>
                      <a:r>
                        <a:rPr lang="en-US" sz="1400" baseline="0" dirty="0" smtClean="0"/>
                        <a:t> )</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    [</a:t>
                      </a:r>
                      <a:r>
                        <a:rPr lang="en-US" sz="1400" baseline="0" dirty="0" err="1" smtClean="0"/>
                        <a:t>locationManager</a:t>
                      </a:r>
                      <a:r>
                        <a:rPr lang="en-US" sz="1400" baseline="0" dirty="0" smtClean="0"/>
                        <a:t> </a:t>
                      </a:r>
                      <a:r>
                        <a:rPr lang="en-US" sz="1400" baseline="0" dirty="0" err="1" smtClean="0"/>
                        <a:t>startUpdatingLocation</a:t>
                      </a:r>
                      <a:r>
                        <a:rPr lang="en-US" sz="1400" baseline="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else</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52</a:t>
            </a:fld>
            <a:endParaRPr lang="en-US"/>
          </a:p>
        </p:txBody>
      </p:sp>
      <p:sp>
        <p:nvSpPr>
          <p:cNvPr id="4" name="Title 3"/>
          <p:cNvSpPr>
            <a:spLocks noGrp="1"/>
          </p:cNvSpPr>
          <p:nvPr>
            <p:ph type="title"/>
          </p:nvPr>
        </p:nvSpPr>
        <p:spPr/>
        <p:txBody>
          <a:bodyPr>
            <a:normAutofit fontScale="90000"/>
          </a:bodyPr>
          <a:lstStyle/>
          <a:p>
            <a:r>
              <a:rPr lang="en-US" dirty="0" smtClean="0"/>
              <a:t>GPS</a:t>
            </a:r>
            <a:br>
              <a:rPr lang="en-US" dirty="0" smtClean="0"/>
            </a:br>
            <a:r>
              <a:rPr lang="en-US" dirty="0" smtClean="0"/>
              <a:t>Delegate Method</a:t>
            </a:r>
            <a:endParaRPr lang="en-US" dirty="0"/>
          </a:p>
        </p:txBody>
      </p:sp>
      <p:graphicFrame>
        <p:nvGraphicFramePr>
          <p:cNvPr id="5" name="Table 4"/>
          <p:cNvGraphicFramePr>
            <a:graphicFrameLocks noGrp="1"/>
          </p:cNvGraphicFramePr>
          <p:nvPr/>
        </p:nvGraphicFramePr>
        <p:xfrm>
          <a:off x="381000" y="1981200"/>
          <a:ext cx="8534400" cy="2002560"/>
        </p:xfrm>
        <a:graphic>
          <a:graphicData uri="http://schemas.openxmlformats.org/drawingml/2006/table">
            <a:tbl>
              <a:tblPr/>
              <a:tblGrid>
                <a:gridCol w="8534400"/>
              </a:tblGrid>
              <a:tr h="180480">
                <a:tc>
                  <a:txBody>
                    <a:bodyPr/>
                    <a:lstStyle/>
                    <a:p>
                      <a:r>
                        <a:rPr lang="en-US" sz="1400" dirty="0" smtClean="0"/>
                        <a:t>- (void)</a:t>
                      </a:r>
                      <a:r>
                        <a:rPr lang="en-US" sz="1400" dirty="0" err="1" smtClean="0"/>
                        <a:t>locationManager</a:t>
                      </a:r>
                      <a:r>
                        <a:rPr lang="en-US" sz="1400" dirty="0" smtClean="0">
                          <a:sym typeface="Wingdings" pitchFamily="2" charset="2"/>
                        </a:rPr>
                        <a:t>:(</a:t>
                      </a:r>
                      <a:r>
                        <a:rPr lang="en-US" sz="1400" dirty="0" err="1" smtClean="0">
                          <a:sym typeface="Wingdings" pitchFamily="2" charset="2"/>
                        </a:rPr>
                        <a:t>CLLocationManager</a:t>
                      </a:r>
                      <a:r>
                        <a:rPr lang="en-US" sz="1400" dirty="0" smtClean="0">
                          <a:sym typeface="Wingdings" pitchFamily="2" charset="2"/>
                        </a:rPr>
                        <a:t> *)manager </a:t>
                      </a:r>
                      <a:r>
                        <a:rPr lang="en-US" sz="1400" dirty="0" err="1" smtClean="0">
                          <a:sym typeface="Wingdings" pitchFamily="2" charset="2"/>
                        </a:rPr>
                        <a:t>didUpdateToLocation</a:t>
                      </a:r>
                      <a:r>
                        <a:rPr lang="en-US" sz="1400" dirty="0" smtClean="0">
                          <a:sym typeface="Wingdings" pitchFamily="2" charset="2"/>
                        </a:rPr>
                        <a:t>:(</a:t>
                      </a:r>
                      <a:r>
                        <a:rPr lang="en-US" sz="1400" dirty="0" err="1" smtClean="0">
                          <a:sym typeface="Wingdings" pitchFamily="2" charset="2"/>
                        </a:rPr>
                        <a:t>CLLocation</a:t>
                      </a:r>
                      <a:r>
                        <a:rPr lang="en-US" sz="1400" baseline="0" dirty="0" smtClean="0">
                          <a:sym typeface="Wingdings" pitchFamily="2" charset="2"/>
                        </a:rPr>
                        <a:t> *)</a:t>
                      </a:r>
                      <a:r>
                        <a:rPr lang="en-US" sz="1400" baseline="0" dirty="0" err="1" smtClean="0">
                          <a:sym typeface="Wingdings" pitchFamily="2" charset="2"/>
                        </a:rPr>
                        <a:t>newLocation</a:t>
                      </a:r>
                      <a:r>
                        <a:rPr lang="en-US" sz="1400" baseline="0" dirty="0" smtClean="0">
                          <a:sym typeface="Wingdings" pitchFamily="2" charset="2"/>
                        </a:rPr>
                        <a:t> </a:t>
                      </a:r>
                      <a:r>
                        <a:rPr lang="en-US" sz="1400" baseline="0" dirty="0" err="1" smtClean="0">
                          <a:sym typeface="Wingdings" pitchFamily="2" charset="2"/>
                        </a:rPr>
                        <a:t>fromLocation</a:t>
                      </a:r>
                      <a:r>
                        <a:rPr lang="en-US" sz="1400" baseline="0" dirty="0" smtClean="0">
                          <a:sym typeface="Wingdings" pitchFamily="2" charset="2"/>
                        </a:rPr>
                        <a:t>:(</a:t>
                      </a:r>
                      <a:r>
                        <a:rPr lang="en-US" sz="1400" baseline="0" dirty="0" err="1" smtClean="0">
                          <a:sym typeface="Wingdings" pitchFamily="2" charset="2"/>
                        </a:rPr>
                        <a:t>CLLocation</a:t>
                      </a:r>
                      <a:r>
                        <a:rPr lang="en-US" sz="1400" baseline="0" dirty="0" smtClean="0">
                          <a:sym typeface="Wingdings" pitchFamily="2" charset="2"/>
                        </a:rPr>
                        <a:t> *)</a:t>
                      </a:r>
                      <a:r>
                        <a:rPr lang="en-US" sz="1400" baseline="0" dirty="0" err="1" smtClean="0">
                          <a:sym typeface="Wingdings" pitchFamily="2" charset="2"/>
                        </a:rPr>
                        <a:t>oldLocation</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if(</a:t>
                      </a:r>
                      <a:r>
                        <a:rPr lang="en-US" sz="1400" baseline="0" dirty="0" smtClean="0"/>
                        <a:t> </a:t>
                      </a:r>
                      <a:r>
                        <a:rPr lang="en-US" sz="1400" baseline="0" dirty="0" err="1" smtClean="0"/>
                        <a:t>newLocation</a:t>
                      </a:r>
                      <a:r>
                        <a:rPr lang="en-US" sz="1400" baseline="0" dirty="0" smtClean="0"/>
                        <a:t> != </a:t>
                      </a:r>
                      <a:r>
                        <a:rPr lang="en-US" sz="1400" baseline="0" dirty="0" err="1" smtClean="0"/>
                        <a:t>oldLocation</a:t>
                      </a:r>
                      <a:r>
                        <a:rPr lang="en-US" sz="1400" baseline="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baseline="0" dirty="0" smtClean="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//User code</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Accelerometer</a:t>
            </a:r>
            <a:endParaRPr lang="en-US" dirty="0"/>
          </a:p>
        </p:txBody>
      </p:sp>
      <p:sp>
        <p:nvSpPr>
          <p:cNvPr id="6" name="Content Placeholder 5"/>
          <p:cNvSpPr>
            <a:spLocks noGrp="1"/>
          </p:cNvSpPr>
          <p:nvPr>
            <p:ph sz="quarter" idx="2"/>
          </p:nvPr>
        </p:nvSpPr>
        <p:spPr>
          <a:xfrm>
            <a:off x="457200" y="1444294"/>
            <a:ext cx="4040188" cy="4423106"/>
          </a:xfrm>
        </p:spPr>
        <p:txBody>
          <a:bodyPr>
            <a:normAutofit/>
          </a:bodyPr>
          <a:lstStyle/>
          <a:p>
            <a:r>
              <a:rPr lang="en-US" sz="2000" dirty="0" err="1" smtClean="0"/>
              <a:t>MediaLayer</a:t>
            </a:r>
            <a:r>
              <a:rPr lang="en-US" sz="2000" dirty="0" smtClean="0"/>
              <a:t> :: </a:t>
            </a:r>
            <a:r>
              <a:rPr lang="en-US" sz="2000" dirty="0" err="1" smtClean="0"/>
              <a:t>UIKit</a:t>
            </a:r>
            <a:r>
              <a:rPr lang="en-US" sz="2000" dirty="0" smtClean="0"/>
              <a:t> :: </a:t>
            </a:r>
            <a:r>
              <a:rPr lang="en-US" sz="2000" dirty="0" err="1" smtClean="0"/>
              <a:t>UIViewController</a:t>
            </a:r>
            <a:endParaRPr lang="en-US" sz="2000" dirty="0" smtClean="0"/>
          </a:p>
          <a:p>
            <a:r>
              <a:rPr lang="en-US" sz="2000" dirty="0" smtClean="0"/>
              <a:t>Uses the protocol </a:t>
            </a:r>
            <a:r>
              <a:rPr lang="en-US" sz="2000" dirty="0" err="1" smtClean="0"/>
              <a:t>UIAccelerometerDelegate</a:t>
            </a:r>
            <a:endParaRPr lang="en-US" sz="2000" dirty="0" smtClean="0"/>
          </a:p>
          <a:p>
            <a:endParaRPr lang="en-US" sz="2000" dirty="0" smtClean="0"/>
          </a:p>
          <a:p>
            <a:pPr marL="566928" indent="-457200">
              <a:buFont typeface="+mj-lt"/>
              <a:buAutoNum type="arabicPeriod"/>
            </a:pPr>
            <a:r>
              <a:rPr lang="en-US" sz="2000" dirty="0" smtClean="0"/>
              <a:t>Declare Class</a:t>
            </a:r>
          </a:p>
          <a:p>
            <a:pPr marL="566928" indent="-457200">
              <a:buFont typeface="+mj-lt"/>
              <a:buAutoNum type="arabicPeriod"/>
            </a:pPr>
            <a:r>
              <a:rPr lang="en-US" sz="2000" dirty="0" smtClean="0"/>
              <a:t>Start Accelerometer</a:t>
            </a:r>
          </a:p>
          <a:p>
            <a:pPr marL="566928" indent="-457200">
              <a:buFont typeface="+mj-lt"/>
              <a:buAutoNum type="arabicPeriod"/>
            </a:pPr>
            <a:r>
              <a:rPr lang="en-US" sz="2000" dirty="0" smtClean="0"/>
              <a:t>Read Measurements</a:t>
            </a:r>
            <a:endParaRPr lang="en-US" sz="2000"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53</a:t>
            </a:fld>
            <a:endParaRPr lang="en-US"/>
          </a:p>
        </p:txBody>
      </p:sp>
      <p:pic>
        <p:nvPicPr>
          <p:cNvPr id="65538" name="Picture 2"/>
          <p:cNvPicPr>
            <a:picLocks noChangeAspect="1" noChangeArrowheads="1"/>
          </p:cNvPicPr>
          <p:nvPr/>
        </p:nvPicPr>
        <p:blipFill>
          <a:blip r:embed="rId2" cstate="print"/>
          <a:srcRect l="28340" t="17789" r="30560" b="7905"/>
          <a:stretch>
            <a:fillRect/>
          </a:stretch>
        </p:blipFill>
        <p:spPr bwMode="auto">
          <a:xfrm>
            <a:off x="4572000" y="1295400"/>
            <a:ext cx="4495800" cy="45720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F9825E2-80F4-44F6-9162-5DF428312782}" type="slidenum">
              <a:rPr lang="en-US" smtClean="0"/>
              <a:pPr/>
              <a:t>54</a:t>
            </a:fld>
            <a:endParaRPr lang="en-US"/>
          </a:p>
        </p:txBody>
      </p:sp>
      <p:sp>
        <p:nvSpPr>
          <p:cNvPr id="8" name="Title 7"/>
          <p:cNvSpPr>
            <a:spLocks noGrp="1"/>
          </p:cNvSpPr>
          <p:nvPr>
            <p:ph type="title"/>
          </p:nvPr>
        </p:nvSpPr>
        <p:spPr/>
        <p:txBody>
          <a:bodyPr>
            <a:normAutofit fontScale="90000"/>
          </a:bodyPr>
          <a:lstStyle/>
          <a:p>
            <a:r>
              <a:rPr lang="en-US" dirty="0" smtClean="0"/>
              <a:t>Accelerometer</a:t>
            </a:r>
            <a:br>
              <a:rPr lang="en-US" dirty="0" smtClean="0"/>
            </a:br>
            <a:r>
              <a:rPr lang="en-US" dirty="0" smtClean="0"/>
              <a:t>Code</a:t>
            </a:r>
            <a:endParaRPr lang="en-US" dirty="0"/>
          </a:p>
        </p:txBody>
      </p:sp>
      <p:graphicFrame>
        <p:nvGraphicFramePr>
          <p:cNvPr id="10" name="Content Placeholder 9"/>
          <p:cNvGraphicFramePr>
            <a:graphicFrameLocks noGrp="1"/>
          </p:cNvGraphicFramePr>
          <p:nvPr>
            <p:ph idx="1"/>
          </p:nvPr>
        </p:nvGraphicFramePr>
        <p:xfrm>
          <a:off x="1066800" y="1600200"/>
          <a:ext cx="7162800" cy="1533600"/>
        </p:xfrm>
        <a:graphic>
          <a:graphicData uri="http://schemas.openxmlformats.org/drawingml/2006/table">
            <a:tbl>
              <a:tblPr/>
              <a:tblGrid>
                <a:gridCol w="7162800"/>
              </a:tblGrid>
              <a:tr h="180480">
                <a:tc>
                  <a:txBody>
                    <a:bodyPr/>
                    <a:lstStyle/>
                    <a:p>
                      <a:r>
                        <a:rPr lang="en-US" sz="1400" dirty="0" smtClean="0"/>
                        <a:t>@interface </a:t>
                      </a:r>
                      <a:r>
                        <a:rPr lang="en-US" sz="1400" dirty="0" err="1" smtClean="0"/>
                        <a:t>AccelController</a:t>
                      </a:r>
                      <a:r>
                        <a:rPr lang="en-US" sz="1400" dirty="0" smtClean="0"/>
                        <a:t> : </a:t>
                      </a:r>
                      <a:r>
                        <a:rPr lang="en-US" sz="1400" dirty="0" err="1" smtClean="0"/>
                        <a:t>UIViewController</a:t>
                      </a:r>
                      <a:r>
                        <a:rPr lang="en-US" sz="1400" dirty="0" smtClean="0"/>
                        <a:t> &lt;</a:t>
                      </a:r>
                      <a:r>
                        <a:rPr lang="en-US" sz="1400" dirty="0" err="1" smtClean="0"/>
                        <a:t>UIAccelerometerDelegate</a:t>
                      </a:r>
                      <a:r>
                        <a:rPr lang="en-US" sz="1400" dirty="0" smtClean="0"/>
                        <a:t>&gt;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UIAccelerometer</a:t>
                      </a:r>
                      <a:r>
                        <a:rPr lang="en-US" sz="1400" baseline="0" dirty="0" smtClean="0"/>
                        <a:t> *accelerometer;</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baseline="0" dirty="0" smtClean="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@end</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graphicFrame>
        <p:nvGraphicFramePr>
          <p:cNvPr id="11" name="Content Placeholder 9"/>
          <p:cNvGraphicFramePr>
            <a:graphicFrameLocks/>
          </p:cNvGraphicFramePr>
          <p:nvPr/>
        </p:nvGraphicFramePr>
        <p:xfrm>
          <a:off x="1066800" y="3925800"/>
          <a:ext cx="7162800" cy="1789200"/>
        </p:xfrm>
        <a:graphic>
          <a:graphicData uri="http://schemas.openxmlformats.org/drawingml/2006/table">
            <a:tbl>
              <a:tblPr/>
              <a:tblGrid>
                <a:gridCol w="7162800"/>
              </a:tblGrid>
              <a:tr h="180480">
                <a:tc>
                  <a:txBody>
                    <a:bodyPr/>
                    <a:lstStyle/>
                    <a:p>
                      <a:r>
                        <a:rPr lang="en-US" sz="1400" dirty="0" smtClean="0"/>
                        <a:t>- (void)</a:t>
                      </a:r>
                      <a:r>
                        <a:rPr lang="en-US" sz="1400" dirty="0" err="1" smtClean="0"/>
                        <a:t>viewDidLoad</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accelerometer</a:t>
                      </a:r>
                      <a:r>
                        <a:rPr lang="en-US" sz="1400" baseline="0" dirty="0" smtClean="0"/>
                        <a:t> = [</a:t>
                      </a:r>
                      <a:r>
                        <a:rPr lang="en-US" sz="1400" baseline="0" dirty="0" err="1" smtClean="0"/>
                        <a:t>UIAccelerometer</a:t>
                      </a:r>
                      <a:r>
                        <a:rPr lang="en-US" sz="1400" baseline="0" dirty="0" smtClean="0"/>
                        <a:t> </a:t>
                      </a:r>
                      <a:r>
                        <a:rPr lang="en-US" sz="1400" baseline="0" dirty="0" err="1" smtClean="0"/>
                        <a:t>sharedAccelerometer</a:t>
                      </a:r>
                      <a:r>
                        <a:rPr lang="en-US" sz="1400" baseline="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accelerometer.updateInterval</a:t>
                      </a:r>
                      <a:r>
                        <a:rPr lang="en-US" sz="1400" baseline="0" dirty="0" smtClean="0"/>
                        <a:t> = 0.1;</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accelerometer.delegate</a:t>
                      </a:r>
                      <a:r>
                        <a:rPr lang="en-US" sz="1400" baseline="0" dirty="0" smtClean="0"/>
                        <a:t> = self;</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[super </a:t>
                      </a:r>
                      <a:r>
                        <a:rPr lang="en-US" sz="1400" dirty="0" err="1" smtClean="0"/>
                        <a:t>viewDidLoad</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
        <p:nvSpPr>
          <p:cNvPr id="13" name="Content Placeholder 8"/>
          <p:cNvSpPr txBox="1">
            <a:spLocks/>
          </p:cNvSpPr>
          <p:nvPr/>
        </p:nvSpPr>
        <p:spPr>
          <a:xfrm>
            <a:off x="228600" y="1417637"/>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t>1</a:t>
            </a:r>
            <a:r>
              <a:rPr kumimoji="0" lang="en-US" sz="2700" b="0" i="0" u="none" strike="noStrike" kern="1200" cap="none" spc="0" normalizeH="0" baseline="0" noProof="0" dirty="0" smtClean="0">
                <a:ln>
                  <a:noFill/>
                </a:ln>
                <a:solidFill>
                  <a:schemeClr val="tx1"/>
                </a:solidFill>
                <a:effectLst/>
                <a:uLnTx/>
                <a:uFillTx/>
                <a:latin typeface="+mn-lt"/>
                <a:ea typeface="+mn-ea"/>
                <a:cs typeface="+mn-cs"/>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n-US" sz="27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t>2)</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F9825E2-80F4-44F6-9162-5DF428312782}" type="slidenum">
              <a:rPr lang="en-US" smtClean="0"/>
              <a:pPr/>
              <a:t>55</a:t>
            </a:fld>
            <a:endParaRPr lang="en-US"/>
          </a:p>
        </p:txBody>
      </p:sp>
      <p:sp>
        <p:nvSpPr>
          <p:cNvPr id="8" name="Title 7"/>
          <p:cNvSpPr>
            <a:spLocks noGrp="1"/>
          </p:cNvSpPr>
          <p:nvPr>
            <p:ph type="title"/>
          </p:nvPr>
        </p:nvSpPr>
        <p:spPr/>
        <p:txBody>
          <a:bodyPr>
            <a:normAutofit fontScale="90000"/>
          </a:bodyPr>
          <a:lstStyle/>
          <a:p>
            <a:r>
              <a:rPr lang="en-US" dirty="0" smtClean="0"/>
              <a:t>Accelerometer</a:t>
            </a:r>
            <a:br>
              <a:rPr lang="en-US" dirty="0" smtClean="0"/>
            </a:br>
            <a:r>
              <a:rPr lang="en-US" dirty="0" smtClean="0"/>
              <a:t>Code</a:t>
            </a:r>
            <a:endParaRPr lang="en-US" dirty="0"/>
          </a:p>
        </p:txBody>
      </p:sp>
      <p:graphicFrame>
        <p:nvGraphicFramePr>
          <p:cNvPr id="6" name="Content Placeholder 9"/>
          <p:cNvGraphicFramePr>
            <a:graphicFrameLocks/>
          </p:cNvGraphicFramePr>
          <p:nvPr/>
        </p:nvGraphicFramePr>
        <p:xfrm>
          <a:off x="762000" y="1460400"/>
          <a:ext cx="8305800" cy="2044800"/>
        </p:xfrm>
        <a:graphic>
          <a:graphicData uri="http://schemas.openxmlformats.org/drawingml/2006/table">
            <a:tbl>
              <a:tblPr/>
              <a:tblGrid>
                <a:gridCol w="8305800"/>
              </a:tblGrid>
              <a:tr h="180480">
                <a:tc>
                  <a:txBody>
                    <a:bodyPr/>
                    <a:lstStyle/>
                    <a:p>
                      <a:r>
                        <a:rPr lang="en-US" sz="1400" dirty="0" smtClean="0"/>
                        <a:t>- (void)accelerometer</a:t>
                      </a:r>
                      <a:r>
                        <a:rPr lang="en-US" sz="1400" dirty="0" smtClean="0">
                          <a:sym typeface="Wingdings" pitchFamily="2" charset="2"/>
                        </a:rPr>
                        <a:t>:(</a:t>
                      </a:r>
                      <a:r>
                        <a:rPr lang="en-US" sz="1400" dirty="0" err="1" smtClean="0">
                          <a:sym typeface="Wingdings" pitchFamily="2" charset="2"/>
                        </a:rPr>
                        <a:t>UIAccelerometer</a:t>
                      </a:r>
                      <a:r>
                        <a:rPr lang="en-US" sz="1400" baseline="0" dirty="0" smtClean="0">
                          <a:sym typeface="Wingdings" pitchFamily="2" charset="2"/>
                        </a:rPr>
                        <a:t> *)meter </a:t>
                      </a:r>
                      <a:r>
                        <a:rPr lang="en-US" sz="1400" baseline="0" dirty="0" err="1" smtClean="0">
                          <a:sym typeface="Wingdings" pitchFamily="2" charset="2"/>
                        </a:rPr>
                        <a:t>didAccelerate</a:t>
                      </a:r>
                      <a:r>
                        <a:rPr lang="en-US" sz="1400" baseline="0" dirty="0" smtClean="0">
                          <a:sym typeface="Wingdings" pitchFamily="2" charset="2"/>
                        </a:rPr>
                        <a:t>:(</a:t>
                      </a:r>
                      <a:r>
                        <a:rPr lang="en-US" sz="1400" baseline="0" dirty="0" err="1" smtClean="0">
                          <a:sym typeface="Wingdings" pitchFamily="2" charset="2"/>
                        </a:rPr>
                        <a:t>UIAcceleration</a:t>
                      </a:r>
                      <a:r>
                        <a:rPr lang="en-US" sz="1400" baseline="0" dirty="0" smtClean="0">
                          <a:sym typeface="Wingdings" pitchFamily="2" charset="2"/>
                        </a:rPr>
                        <a:t> *)acceleration</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float x = </a:t>
                      </a:r>
                      <a:r>
                        <a:rPr lang="en-US" sz="1400" dirty="0" err="1" smtClean="0"/>
                        <a:t>acceleration.x</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float y = </a:t>
                      </a:r>
                      <a:r>
                        <a:rPr lang="en-US" sz="1400" dirty="0" err="1" smtClean="0"/>
                        <a:t>acceleration</a:t>
                      </a:r>
                      <a:r>
                        <a:rPr lang="en-US" sz="1400" baseline="0" dirty="0" err="1" smtClean="0"/>
                        <a:t>.y</a:t>
                      </a:r>
                      <a:r>
                        <a:rPr lang="en-US" sz="1400" baseline="0" dirty="0" smtClean="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float z = </a:t>
                      </a:r>
                      <a:r>
                        <a:rPr lang="en-US" sz="1400" dirty="0" err="1" smtClean="0"/>
                        <a:t>acceleration.z</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float angle = atan2(y, x);</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//User</a:t>
                      </a:r>
                      <a:r>
                        <a:rPr lang="en-US" sz="1400" baseline="0" dirty="0" smtClean="0"/>
                        <a:t> Code</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
        <p:nvSpPr>
          <p:cNvPr id="9" name="Content Placeholder 8"/>
          <p:cNvSpPr>
            <a:spLocks noGrp="1"/>
          </p:cNvSpPr>
          <p:nvPr>
            <p:ph idx="1"/>
          </p:nvPr>
        </p:nvSpPr>
        <p:spPr>
          <a:xfrm>
            <a:off x="152400" y="1341437"/>
            <a:ext cx="8229600" cy="4525963"/>
          </a:xfrm>
        </p:spPr>
        <p:txBody>
          <a:bodyPr/>
          <a:lstStyle/>
          <a:p>
            <a:pPr>
              <a:buNone/>
            </a:pPr>
            <a:r>
              <a:rPr lang="en-US" dirty="0" smtClean="0"/>
              <a:t>3)</a:t>
            </a:r>
            <a:endParaRPr lang="en-US" dirty="0"/>
          </a:p>
        </p:txBody>
      </p:sp>
      <p:pic>
        <p:nvPicPr>
          <p:cNvPr id="66562" name="Picture 2"/>
          <p:cNvPicPr>
            <a:picLocks noChangeAspect="1" noChangeArrowheads="1"/>
          </p:cNvPicPr>
          <p:nvPr/>
        </p:nvPicPr>
        <p:blipFill>
          <a:blip r:embed="rId2" cstate="print"/>
          <a:srcRect l="17500" t="26296" r="20833" b="10741"/>
          <a:stretch>
            <a:fillRect/>
          </a:stretch>
        </p:blipFill>
        <p:spPr bwMode="auto">
          <a:xfrm>
            <a:off x="1905000" y="3657600"/>
            <a:ext cx="5334000" cy="3063446"/>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Cocoa Touch Layer :: </a:t>
            </a:r>
            <a:r>
              <a:rPr lang="en-US" dirty="0" err="1" smtClean="0"/>
              <a:t>CoreLocation</a:t>
            </a:r>
            <a:r>
              <a:rPr lang="en-US" dirty="0" smtClean="0"/>
              <a:t> :: </a:t>
            </a:r>
            <a:r>
              <a:rPr lang="en-US" dirty="0" err="1" smtClean="0"/>
              <a:t>CLLocationManager</a:t>
            </a:r>
            <a:r>
              <a:rPr lang="en-US" dirty="0" smtClean="0"/>
              <a:t> Class</a:t>
            </a:r>
          </a:p>
          <a:p>
            <a:pPr>
              <a:buNone/>
            </a:pP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56</a:t>
            </a:fld>
            <a:endParaRPr lang="en-US"/>
          </a:p>
        </p:txBody>
      </p:sp>
      <p:sp>
        <p:nvSpPr>
          <p:cNvPr id="4" name="Title 3"/>
          <p:cNvSpPr>
            <a:spLocks noGrp="1"/>
          </p:cNvSpPr>
          <p:nvPr>
            <p:ph type="title"/>
          </p:nvPr>
        </p:nvSpPr>
        <p:spPr/>
        <p:txBody>
          <a:bodyPr/>
          <a:lstStyle/>
          <a:p>
            <a:r>
              <a:rPr lang="en-US" dirty="0" smtClean="0"/>
              <a:t>Magnetometer / Compass</a:t>
            </a:r>
            <a:endParaRPr lang="en-US" dirty="0"/>
          </a:p>
        </p:txBody>
      </p:sp>
      <p:graphicFrame>
        <p:nvGraphicFramePr>
          <p:cNvPr id="5" name="Content Placeholder 9"/>
          <p:cNvGraphicFramePr>
            <a:graphicFrameLocks/>
          </p:cNvGraphicFramePr>
          <p:nvPr/>
        </p:nvGraphicFramePr>
        <p:xfrm>
          <a:off x="533400" y="2438400"/>
          <a:ext cx="7924800" cy="3322800"/>
        </p:xfrm>
        <a:graphic>
          <a:graphicData uri="http://schemas.openxmlformats.org/drawingml/2006/table">
            <a:tbl>
              <a:tblPr/>
              <a:tblGrid>
                <a:gridCol w="7924800"/>
              </a:tblGrid>
              <a:tr h="180480">
                <a:tc>
                  <a:txBody>
                    <a:bodyPr/>
                    <a:lstStyle/>
                    <a:p>
                      <a:r>
                        <a:rPr lang="en-US" sz="1400" dirty="0" err="1" smtClean="0"/>
                        <a:t>locationManager</a:t>
                      </a:r>
                      <a:r>
                        <a:rPr lang="en-US" sz="1400" dirty="0" smtClean="0"/>
                        <a:t> = [[</a:t>
                      </a:r>
                      <a:r>
                        <a:rPr lang="en-US" sz="1400" dirty="0" err="1" smtClean="0"/>
                        <a:t>CLLocation</a:t>
                      </a:r>
                      <a:r>
                        <a:rPr lang="en-US" sz="1400" baseline="0" dirty="0" err="1" smtClean="0"/>
                        <a:t>Manager</a:t>
                      </a:r>
                      <a:r>
                        <a:rPr lang="en-US" sz="1400" baseline="0" dirty="0" smtClean="0"/>
                        <a:t> </a:t>
                      </a:r>
                      <a:r>
                        <a:rPr lang="en-US" sz="1400" baseline="0" dirty="0" err="1" smtClean="0"/>
                        <a:t>alloc</a:t>
                      </a:r>
                      <a:r>
                        <a:rPr lang="en-US" sz="1400" baseline="0" dirty="0" smtClean="0"/>
                        <a:t>] init];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err="1" smtClean="0"/>
                        <a:t>locationManager.delegate</a:t>
                      </a:r>
                      <a:r>
                        <a:rPr lang="en-US" sz="1400" baseline="0" dirty="0" smtClean="0"/>
                        <a:t> = self;</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if( </a:t>
                      </a:r>
                      <a:r>
                        <a:rPr lang="en-US" sz="1400" baseline="0" dirty="0" err="1" smtClean="0"/>
                        <a:t>locationManager.locationServicesEnabled</a:t>
                      </a:r>
                      <a:r>
                        <a:rPr lang="en-US" sz="1400" baseline="0" dirty="0" smtClean="0"/>
                        <a:t> &amp;&amp;</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locationManager.headingAvailable</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locationManager</a:t>
                      </a:r>
                      <a:r>
                        <a:rPr lang="en-US" sz="1400" dirty="0" smtClean="0"/>
                        <a:t> </a:t>
                      </a:r>
                      <a:r>
                        <a:rPr lang="en-US" sz="1400" dirty="0" err="1" smtClean="0"/>
                        <a:t>startUpdateingLocation</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locationManager</a:t>
                      </a:r>
                      <a:r>
                        <a:rPr lang="en-US" sz="1400" dirty="0" smtClean="0"/>
                        <a:t> </a:t>
                      </a:r>
                      <a:r>
                        <a:rPr lang="en-US" sz="1400" dirty="0" err="1" smtClean="0"/>
                        <a:t>startUpdatingHeading</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else</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57</a:t>
            </a:fld>
            <a:endParaRPr lang="en-US"/>
          </a:p>
        </p:txBody>
      </p:sp>
      <p:sp>
        <p:nvSpPr>
          <p:cNvPr id="4" name="Title 3"/>
          <p:cNvSpPr>
            <a:spLocks noGrp="1"/>
          </p:cNvSpPr>
          <p:nvPr>
            <p:ph type="title"/>
          </p:nvPr>
        </p:nvSpPr>
        <p:spPr/>
        <p:txBody>
          <a:bodyPr>
            <a:normAutofit fontScale="90000"/>
          </a:bodyPr>
          <a:lstStyle/>
          <a:p>
            <a:r>
              <a:rPr lang="en-US" dirty="0" smtClean="0"/>
              <a:t>Magnetometer / Compass</a:t>
            </a:r>
            <a:br>
              <a:rPr lang="en-US" dirty="0" smtClean="0"/>
            </a:br>
            <a:r>
              <a:rPr lang="en-US" dirty="0" smtClean="0"/>
              <a:t>Delegate</a:t>
            </a:r>
            <a:endParaRPr lang="en-US" dirty="0"/>
          </a:p>
        </p:txBody>
      </p:sp>
      <p:graphicFrame>
        <p:nvGraphicFramePr>
          <p:cNvPr id="5" name="Content Placeholder 9"/>
          <p:cNvGraphicFramePr>
            <a:graphicFrameLocks/>
          </p:cNvGraphicFramePr>
          <p:nvPr/>
        </p:nvGraphicFramePr>
        <p:xfrm>
          <a:off x="533400" y="1600200"/>
          <a:ext cx="7924800" cy="2300400"/>
        </p:xfrm>
        <a:graphic>
          <a:graphicData uri="http://schemas.openxmlformats.org/drawingml/2006/table">
            <a:tbl>
              <a:tblPr/>
              <a:tblGrid>
                <a:gridCol w="7924800"/>
              </a:tblGrid>
              <a:tr h="180480">
                <a:tc>
                  <a:txBody>
                    <a:bodyPr/>
                    <a:lstStyle/>
                    <a:p>
                      <a:r>
                        <a:rPr lang="en-US" sz="1400" dirty="0" smtClean="0"/>
                        <a:t>- (void)</a:t>
                      </a:r>
                      <a:r>
                        <a:rPr lang="en-US" sz="1400" dirty="0" err="1" smtClean="0"/>
                        <a:t>locationManager</a:t>
                      </a:r>
                      <a:r>
                        <a:rPr lang="en-US" sz="1400" dirty="0" smtClean="0">
                          <a:sym typeface="Wingdings" pitchFamily="2" charset="2"/>
                        </a:rPr>
                        <a:t>(:</a:t>
                      </a:r>
                      <a:r>
                        <a:rPr lang="en-US" sz="1400" dirty="0" err="1" smtClean="0">
                          <a:sym typeface="Wingdings" pitchFamily="2" charset="2"/>
                        </a:rPr>
                        <a:t>CLLocationManager</a:t>
                      </a:r>
                      <a:r>
                        <a:rPr lang="en-US" sz="1400" baseline="0" dirty="0" smtClean="0">
                          <a:sym typeface="Wingdings" pitchFamily="2" charset="2"/>
                        </a:rPr>
                        <a:t> *) manager</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didUpdateHeading</a:t>
                      </a:r>
                      <a:r>
                        <a:rPr lang="en-US" sz="1400" dirty="0" smtClean="0"/>
                        <a:t>:(</a:t>
                      </a:r>
                      <a:r>
                        <a:rPr lang="en-US" sz="1400" dirty="0" err="1" smtClean="0"/>
                        <a:t>CLHeading</a:t>
                      </a:r>
                      <a:r>
                        <a:rPr lang="en-US" sz="1400" baseline="0" dirty="0" smtClean="0"/>
                        <a:t> *) </a:t>
                      </a:r>
                      <a:r>
                        <a:rPr lang="en-US" sz="1400" baseline="0" dirty="0" err="1" smtClean="0"/>
                        <a:t>newHeading</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baseline="0" dirty="0" smtClean="0"/>
                        <a:t>    if( </a:t>
                      </a:r>
                      <a:r>
                        <a:rPr lang="en-US" sz="1400" baseline="0" dirty="0" err="1" smtClean="0"/>
                        <a:t>newHeading.headinAccuracy</a:t>
                      </a:r>
                      <a:r>
                        <a:rPr lang="en-US" sz="1400" baseline="0" dirty="0" smtClean="0"/>
                        <a:t> &gt; 0 )</a:t>
                      </a:r>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r>
                        <a:rPr lang="en-US" sz="1400" dirty="0" err="1" smtClean="0"/>
                        <a:t>CLLocationDirection</a:t>
                      </a:r>
                      <a:r>
                        <a:rPr lang="en-US" sz="1400" dirty="0" smtClean="0"/>
                        <a:t> </a:t>
                      </a:r>
                      <a:r>
                        <a:rPr lang="en-US" sz="1400" dirty="0" err="1" smtClean="0"/>
                        <a:t>theHeading</a:t>
                      </a:r>
                      <a:r>
                        <a:rPr lang="en-US" sz="1400" dirty="0" smtClean="0"/>
                        <a:t> = </a:t>
                      </a:r>
                      <a:r>
                        <a:rPr lang="en-US" sz="1400" dirty="0" err="1" smtClean="0"/>
                        <a:t>newHeading.magneticHeading</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//User</a:t>
                      </a:r>
                      <a:r>
                        <a:rPr lang="en-US" sz="1400" baseline="0" dirty="0" smtClean="0"/>
                        <a:t> Code</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    }</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58</a:t>
            </a:fld>
            <a:endParaRPr lang="en-US"/>
          </a:p>
        </p:txBody>
      </p:sp>
      <p:sp>
        <p:nvSpPr>
          <p:cNvPr id="4" name="Title 3"/>
          <p:cNvSpPr>
            <a:spLocks noGrp="1"/>
          </p:cNvSpPr>
          <p:nvPr>
            <p:ph type="title"/>
          </p:nvPr>
        </p:nvSpPr>
        <p:spPr/>
        <p:txBody>
          <a:bodyPr>
            <a:normAutofit/>
          </a:bodyPr>
          <a:lstStyle/>
          <a:p>
            <a:r>
              <a:rPr lang="en-US" dirty="0" smtClean="0"/>
              <a:t>Camera</a:t>
            </a:r>
            <a:endParaRPr lang="en-US" dirty="0"/>
          </a:p>
        </p:txBody>
      </p:sp>
      <p:graphicFrame>
        <p:nvGraphicFramePr>
          <p:cNvPr id="5" name="Content Placeholder 9"/>
          <p:cNvGraphicFramePr>
            <a:graphicFrameLocks noGrp="1"/>
          </p:cNvGraphicFramePr>
          <p:nvPr>
            <p:ph idx="1"/>
          </p:nvPr>
        </p:nvGraphicFramePr>
        <p:xfrm>
          <a:off x="457200" y="1481138"/>
          <a:ext cx="7924800" cy="766800"/>
        </p:xfrm>
        <a:graphic>
          <a:graphicData uri="http://schemas.openxmlformats.org/drawingml/2006/table">
            <a:tbl>
              <a:tblPr/>
              <a:tblGrid>
                <a:gridCol w="7924800"/>
              </a:tblGrid>
              <a:tr h="180480">
                <a:tc>
                  <a:txBody>
                    <a:bodyPr/>
                    <a:lstStyle/>
                    <a:p>
                      <a:r>
                        <a:rPr lang="en-US" sz="1400" dirty="0" err="1" smtClean="0"/>
                        <a:t>UIImagePickerController</a:t>
                      </a:r>
                      <a:r>
                        <a:rPr lang="en-US" sz="1400" dirty="0" smtClean="0"/>
                        <a:t> *</a:t>
                      </a:r>
                      <a:r>
                        <a:rPr lang="en-US" sz="1400" dirty="0" err="1" smtClean="0"/>
                        <a:t>pickerController</a:t>
                      </a:r>
                      <a:r>
                        <a:rPr lang="en-US" sz="1400" dirty="0" smtClean="0"/>
                        <a:t> = [[</a:t>
                      </a:r>
                      <a:r>
                        <a:rPr lang="en-US" sz="1400" dirty="0" err="1" smtClean="0"/>
                        <a:t>UIImagePickerController</a:t>
                      </a:r>
                      <a:r>
                        <a:rPr lang="en-US" sz="1400" dirty="0" smtClean="0"/>
                        <a:t> </a:t>
                      </a:r>
                      <a:r>
                        <a:rPr lang="en-US" sz="1400" dirty="0" err="1" smtClean="0"/>
                        <a:t>alloc</a:t>
                      </a:r>
                      <a:r>
                        <a:rPr lang="en-US" sz="1400" dirty="0" smtClean="0"/>
                        <a:t>] init];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err="1" smtClean="0"/>
                        <a:t>pickerController.delegate</a:t>
                      </a:r>
                      <a:r>
                        <a:rPr lang="en-US" sz="1400" baseline="0" dirty="0" smtClean="0"/>
                        <a:t> = self;</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r h="180480">
                <a:tc>
                  <a:txBody>
                    <a:bodyPr/>
                    <a:lstStyle/>
                    <a:p>
                      <a:r>
                        <a:rPr lang="en-US" sz="1400" dirty="0" err="1" smtClean="0"/>
                        <a:t>pickerController.sourceType</a:t>
                      </a:r>
                      <a:r>
                        <a:rPr lang="en-US" sz="1400" dirty="0" smtClean="0"/>
                        <a:t> = </a:t>
                      </a:r>
                      <a:r>
                        <a:rPr lang="en-US" sz="1400" dirty="0" err="1" smtClean="0"/>
                        <a:t>UIImagePickerControllerSourceTypeCamera</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graphicFrame>
        <p:nvGraphicFramePr>
          <p:cNvPr id="6" name="Content Placeholder 9"/>
          <p:cNvGraphicFramePr>
            <a:graphicFrameLocks/>
          </p:cNvGraphicFramePr>
          <p:nvPr/>
        </p:nvGraphicFramePr>
        <p:xfrm>
          <a:off x="457200" y="3657600"/>
          <a:ext cx="7924800" cy="468960"/>
        </p:xfrm>
        <a:graphic>
          <a:graphicData uri="http://schemas.openxmlformats.org/drawingml/2006/table">
            <a:tbl>
              <a:tblPr/>
              <a:tblGrid>
                <a:gridCol w="7924800"/>
              </a:tblGrid>
              <a:tr h="180480">
                <a:tc>
                  <a:txBody>
                    <a:bodyPr/>
                    <a:lstStyle/>
                    <a:p>
                      <a:r>
                        <a:rPr lang="en-US" sz="1400" dirty="0" smtClean="0"/>
                        <a:t>- (void)</a:t>
                      </a:r>
                      <a:r>
                        <a:rPr lang="en-US" sz="1400" dirty="0" err="1" smtClean="0"/>
                        <a:t>imagePickerController</a:t>
                      </a:r>
                      <a:r>
                        <a:rPr lang="en-US" sz="1400" dirty="0" smtClean="0"/>
                        <a:t>:(</a:t>
                      </a:r>
                      <a:r>
                        <a:rPr lang="en-US" sz="1400" dirty="0" err="1" smtClean="0"/>
                        <a:t>UIImagePickerController</a:t>
                      </a:r>
                      <a:r>
                        <a:rPr lang="en-US" sz="1400" dirty="0" smtClean="0"/>
                        <a:t> *)picker </a:t>
                      </a:r>
                      <a:r>
                        <a:rPr lang="en-US" sz="1400" dirty="0" err="1" smtClean="0"/>
                        <a:t>didFinishPickingImage</a:t>
                      </a:r>
                      <a:r>
                        <a:rPr lang="en-US" sz="1400" dirty="0" smtClean="0"/>
                        <a:t>:(</a:t>
                      </a:r>
                      <a:r>
                        <a:rPr lang="en-US" sz="1400" dirty="0" err="1" smtClean="0"/>
                        <a:t>UIImage</a:t>
                      </a:r>
                      <a:r>
                        <a:rPr lang="en-US" sz="1400" dirty="0" smtClean="0"/>
                        <a:t> *)image </a:t>
                      </a:r>
                      <a:r>
                        <a:rPr lang="en-US" sz="1400" dirty="0" err="1" smtClean="0"/>
                        <a:t>editingInfo</a:t>
                      </a:r>
                      <a:r>
                        <a:rPr lang="en-US" sz="1400" dirty="0" smtClean="0"/>
                        <a:t>:(</a:t>
                      </a:r>
                      <a:r>
                        <a:rPr lang="en-US" sz="1400" dirty="0" err="1" smtClean="0"/>
                        <a:t>NSDictionary</a:t>
                      </a:r>
                      <a:r>
                        <a:rPr lang="en-US" sz="1400" dirty="0" smtClean="0"/>
                        <a:t> *)</a:t>
                      </a:r>
                      <a:r>
                        <a:rPr lang="en-US" sz="1400" dirty="0" err="1" smtClean="0"/>
                        <a:t>editingInfo</a:t>
                      </a:r>
                      <a:r>
                        <a:rPr lang="en-US" sz="1400" dirty="0" smtClean="0"/>
                        <a:t>;</a:t>
                      </a:r>
                      <a:endParaRPr lang="en-US" sz="1400" dirty="0"/>
                    </a:p>
                  </a:txBody>
                  <a:tcPr marL="46080" marR="46080" marT="23040" marB="192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F1F5F9"/>
                    </a:solidFill>
                  </a:tcPr>
                </a:tc>
              </a:tr>
            </a:tbl>
          </a:graphicData>
        </a:graphic>
      </p:graphicFrame>
      <p:sp>
        <p:nvSpPr>
          <p:cNvPr id="7" name="TextBox 6"/>
          <p:cNvSpPr txBox="1"/>
          <p:nvPr/>
        </p:nvSpPr>
        <p:spPr>
          <a:xfrm>
            <a:off x="304800" y="3059668"/>
            <a:ext cx="7848600" cy="369332"/>
          </a:xfrm>
          <a:prstGeom prst="rect">
            <a:avLst/>
          </a:prstGeom>
          <a:noFill/>
        </p:spPr>
        <p:txBody>
          <a:bodyPr wrap="square" rtlCol="0">
            <a:spAutoFit/>
          </a:bodyPr>
          <a:lstStyle/>
          <a:p>
            <a:r>
              <a:rPr lang="en-US" dirty="0" smtClean="0"/>
              <a:t>Implement method inside delegate:</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Framework</a:t>
            </a:r>
          </a:p>
          <a:p>
            <a:pPr lvl="1"/>
            <a:r>
              <a:rPr lang="en-US" dirty="0" smtClean="0"/>
              <a:t>/System/Library/Frameworks/</a:t>
            </a:r>
            <a:r>
              <a:rPr lang="en-US" dirty="0" err="1" smtClean="0"/>
              <a:t>AVFoundation.framework</a:t>
            </a:r>
            <a:r>
              <a:rPr lang="en-US" dirty="0" smtClean="0"/>
              <a:t>/</a:t>
            </a:r>
            <a:r>
              <a:rPr lang="en-US" dirty="0" err="1" smtClean="0"/>
              <a:t>AVAudioRecorder</a:t>
            </a:r>
            <a:endParaRPr lang="en-US" dirty="0" smtClean="0"/>
          </a:p>
          <a:p>
            <a:r>
              <a:rPr lang="en-US" dirty="0" smtClean="0">
                <a:hlinkClick r:id="rId2"/>
              </a:rPr>
              <a:t>http://developer.apple.com/library/ios/#documentation/AVFoundation/Reference/AVAudioRecorder_ClassReference/Reference/Reference.html</a:t>
            </a:r>
            <a:endParaRPr lang="en-US" dirty="0" smtClean="0"/>
          </a:p>
        </p:txBody>
      </p:sp>
      <p:sp>
        <p:nvSpPr>
          <p:cNvPr id="3" name="Slide Number Placeholder 2"/>
          <p:cNvSpPr>
            <a:spLocks noGrp="1"/>
          </p:cNvSpPr>
          <p:nvPr>
            <p:ph type="sldNum" sz="quarter" idx="12"/>
          </p:nvPr>
        </p:nvSpPr>
        <p:spPr/>
        <p:txBody>
          <a:bodyPr/>
          <a:lstStyle/>
          <a:p>
            <a:fld id="{6F9825E2-80F4-44F6-9162-5DF428312782}" type="slidenum">
              <a:rPr lang="en-US" smtClean="0"/>
              <a:pPr/>
              <a:t>59</a:t>
            </a:fld>
            <a:endParaRPr lang="en-US"/>
          </a:p>
        </p:txBody>
      </p:sp>
      <p:sp>
        <p:nvSpPr>
          <p:cNvPr id="4" name="Title 3"/>
          <p:cNvSpPr>
            <a:spLocks noGrp="1"/>
          </p:cNvSpPr>
          <p:nvPr>
            <p:ph type="title"/>
          </p:nvPr>
        </p:nvSpPr>
        <p:spPr/>
        <p:txBody>
          <a:bodyPr/>
          <a:lstStyle/>
          <a:p>
            <a:r>
              <a:rPr lang="en-US" dirty="0" smtClean="0"/>
              <a:t>Microphone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Powerful handheld computing device</a:t>
            </a:r>
          </a:p>
          <a:p>
            <a:r>
              <a:rPr lang="en-US" dirty="0" smtClean="0"/>
              <a:t>Fully networked connectivity</a:t>
            </a:r>
          </a:p>
          <a:p>
            <a:r>
              <a:rPr lang="en-US" dirty="0" smtClean="0"/>
              <a:t>A multitude of built in sensors</a:t>
            </a:r>
          </a:p>
          <a:p>
            <a:r>
              <a:rPr lang="en-US" dirty="0" smtClean="0"/>
              <a:t>Worldwide proliferation</a:t>
            </a:r>
          </a:p>
          <a:p>
            <a:r>
              <a:rPr lang="en-US" dirty="0" smtClean="0"/>
              <a:t>Popularity</a:t>
            </a:r>
          </a:p>
          <a:p>
            <a:r>
              <a:rPr lang="en-US" dirty="0" smtClean="0"/>
              <a:t>Development support and environment</a:t>
            </a:r>
          </a:p>
        </p:txBody>
      </p:sp>
      <p:sp>
        <p:nvSpPr>
          <p:cNvPr id="3" name="Slide Number Placeholder 2"/>
          <p:cNvSpPr>
            <a:spLocks noGrp="1"/>
          </p:cNvSpPr>
          <p:nvPr>
            <p:ph type="sldNum" sz="quarter" idx="12"/>
          </p:nvPr>
        </p:nvSpPr>
        <p:spPr/>
        <p:txBody>
          <a:bodyPr/>
          <a:lstStyle/>
          <a:p>
            <a:fld id="{6F9825E2-80F4-44F6-9162-5DF428312782}" type="slidenum">
              <a:rPr lang="en-US" smtClean="0"/>
              <a:pPr/>
              <a:t>6</a:t>
            </a:fld>
            <a:endParaRPr lang="en-US"/>
          </a:p>
        </p:txBody>
      </p:sp>
      <p:sp>
        <p:nvSpPr>
          <p:cNvPr id="4" name="Title 3"/>
          <p:cNvSpPr>
            <a:spLocks noGrp="1"/>
          </p:cNvSpPr>
          <p:nvPr>
            <p:ph type="title"/>
          </p:nvPr>
        </p:nvSpPr>
        <p:spPr/>
        <p:txBody>
          <a:bodyPr/>
          <a:lstStyle/>
          <a:p>
            <a:r>
              <a:rPr lang="en-US" dirty="0" smtClean="0"/>
              <a:t>Why </a:t>
            </a:r>
            <a:r>
              <a:rPr lang="en-US" dirty="0" err="1" smtClean="0"/>
              <a:t>iPhone</a:t>
            </a:r>
            <a:r>
              <a:rPr lang="en-US" dirty="0" smtClean="0"/>
              <a:t> for Urban Sensing</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Look at the references throughout the presentation</a:t>
            </a:r>
          </a:p>
          <a:p>
            <a:r>
              <a:rPr lang="en-US" dirty="0" smtClean="0"/>
              <a:t>Your First </a:t>
            </a:r>
            <a:r>
              <a:rPr lang="en-US" dirty="0" err="1" smtClean="0"/>
              <a:t>iOS</a:t>
            </a:r>
            <a:r>
              <a:rPr lang="en-US" dirty="0" smtClean="0"/>
              <a:t> App:</a:t>
            </a:r>
          </a:p>
          <a:p>
            <a:pPr lvl="1"/>
            <a:r>
              <a:rPr lang="en-US" dirty="0" smtClean="0">
                <a:hlinkClick r:id="rId2"/>
              </a:rPr>
              <a:t>http://developer.apple.com/library/ios/#documentation/iPhone/Conceptual/iPhone101/Articles/00_Introduction.html#//apple_ref/doc/uid/TP40007514-CH1-SW1</a:t>
            </a:r>
            <a:endParaRPr lang="en-US" dirty="0" smtClean="0"/>
          </a:p>
          <a:p>
            <a:r>
              <a:rPr lang="en-US" dirty="0" err="1" smtClean="0"/>
              <a:t>iOS</a:t>
            </a:r>
            <a:r>
              <a:rPr lang="en-US" dirty="0" smtClean="0"/>
              <a:t> Dev Center:</a:t>
            </a:r>
          </a:p>
          <a:p>
            <a:pPr lvl="1"/>
            <a:r>
              <a:rPr lang="en-US" dirty="0" smtClean="0">
                <a:hlinkClick r:id="rId3"/>
              </a:rPr>
              <a:t>http://developer.apple.com/devcenter/ios/index.action</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60</a:t>
            </a:fld>
            <a:endParaRPr lang="en-US"/>
          </a:p>
        </p:txBody>
      </p:sp>
      <p:sp>
        <p:nvSpPr>
          <p:cNvPr id="4" name="Title 3"/>
          <p:cNvSpPr>
            <a:spLocks noGrp="1"/>
          </p:cNvSpPr>
          <p:nvPr>
            <p:ph type="title"/>
          </p:nvPr>
        </p:nvSpPr>
        <p:spPr/>
        <p:txBody>
          <a:bodyPr/>
          <a:lstStyle/>
          <a:p>
            <a:r>
              <a:rPr lang="en-US" dirty="0" smtClean="0"/>
              <a:t>References</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Developing in a MAC, in windows was more difficult. Using </a:t>
            </a:r>
            <a:r>
              <a:rPr lang="en-US" dirty="0" err="1" smtClean="0"/>
              <a:t>VirtualBox</a:t>
            </a:r>
            <a:r>
              <a:rPr lang="en-US" dirty="0" smtClean="0"/>
              <a:t> and installing MAC OS inside the computer.</a:t>
            </a:r>
          </a:p>
          <a:p>
            <a:r>
              <a:rPr lang="en-US" dirty="0" smtClean="0"/>
              <a:t>When installing </a:t>
            </a:r>
            <a:r>
              <a:rPr lang="en-US" dirty="0" err="1" smtClean="0"/>
              <a:t>iOS</a:t>
            </a:r>
            <a:r>
              <a:rPr lang="en-US" dirty="0" smtClean="0"/>
              <a:t> SDK, I had to install a previous version to be compatible with the </a:t>
            </a:r>
            <a:r>
              <a:rPr lang="en-US" dirty="0" err="1" smtClean="0"/>
              <a:t>VirtualBox</a:t>
            </a:r>
            <a:r>
              <a:rPr lang="en-US" dirty="0" smtClean="0"/>
              <a:t>.</a:t>
            </a:r>
          </a:p>
          <a:p>
            <a:r>
              <a:rPr lang="en-US" dirty="0" smtClean="0"/>
              <a:t>After that development was just like on a MAC and proved very productive with the simulator.</a:t>
            </a:r>
          </a:p>
          <a:p>
            <a:r>
              <a:rPr lang="en-US" dirty="0" smtClean="0"/>
              <a:t>For issues contact me at J.Mohlenhoff@gmail.com</a:t>
            </a:r>
            <a:endParaRPr lang="en-US" dirty="0"/>
          </a:p>
        </p:txBody>
      </p:sp>
      <p:sp>
        <p:nvSpPr>
          <p:cNvPr id="3" name="Slide Number Placeholder 2"/>
          <p:cNvSpPr>
            <a:spLocks noGrp="1"/>
          </p:cNvSpPr>
          <p:nvPr>
            <p:ph type="sldNum" sz="quarter" idx="12"/>
          </p:nvPr>
        </p:nvSpPr>
        <p:spPr/>
        <p:txBody>
          <a:bodyPr/>
          <a:lstStyle/>
          <a:p>
            <a:fld id="{6F9825E2-80F4-44F6-9162-5DF428312782}" type="slidenum">
              <a:rPr lang="en-US" smtClean="0"/>
              <a:pPr/>
              <a:t>61</a:t>
            </a:fld>
            <a:endParaRPr lang="en-US"/>
          </a:p>
        </p:txBody>
      </p:sp>
      <p:sp>
        <p:nvSpPr>
          <p:cNvPr id="4" name="Title 3"/>
          <p:cNvSpPr>
            <a:spLocks noGrp="1"/>
          </p:cNvSpPr>
          <p:nvPr>
            <p:ph type="title"/>
          </p:nvPr>
        </p:nvSpPr>
        <p:spPr/>
        <p:txBody>
          <a:bodyPr/>
          <a:lstStyle/>
          <a:p>
            <a:r>
              <a:rPr lang="en-US" dirty="0" smtClean="0"/>
              <a:t>Issues I Came Across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81000" y="914400"/>
          <a:ext cx="8229600" cy="57150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Type</a:t>
                      </a:r>
                      <a:endParaRPr lang="en-US" dirty="0"/>
                    </a:p>
                  </a:txBody>
                  <a:tcPr/>
                </a:tc>
                <a:tc>
                  <a:txBody>
                    <a:bodyPr/>
                    <a:lstStyle/>
                    <a:p>
                      <a:r>
                        <a:rPr lang="en-US" dirty="0" smtClean="0"/>
                        <a:t>Spec</a:t>
                      </a:r>
                      <a:endParaRPr lang="en-US" dirty="0"/>
                    </a:p>
                  </a:txBody>
                  <a:tcPr/>
                </a:tc>
              </a:tr>
              <a:tr h="370840">
                <a:tc>
                  <a:txBody>
                    <a:bodyPr/>
                    <a:lstStyle/>
                    <a:p>
                      <a:r>
                        <a:rPr lang="en-US" dirty="0" smtClean="0"/>
                        <a:t>Supported</a:t>
                      </a:r>
                      <a:r>
                        <a:rPr lang="en-US" baseline="0" dirty="0" smtClean="0"/>
                        <a:t> </a:t>
                      </a:r>
                      <a:r>
                        <a:rPr lang="en-US" dirty="0" smtClean="0"/>
                        <a:t>OS</a:t>
                      </a:r>
                      <a:endParaRPr lang="en-US" dirty="0"/>
                    </a:p>
                  </a:txBody>
                  <a:tcPr/>
                </a:tc>
                <a:tc>
                  <a:txBody>
                    <a:bodyPr/>
                    <a:lstStyle/>
                    <a:p>
                      <a:r>
                        <a:rPr lang="en-US" dirty="0" err="1" smtClean="0"/>
                        <a:t>iOS</a:t>
                      </a:r>
                      <a:r>
                        <a:rPr lang="en-US" dirty="0" smtClean="0"/>
                        <a:t> 4.3</a:t>
                      </a:r>
                      <a:endParaRPr lang="en-US" dirty="0"/>
                    </a:p>
                  </a:txBody>
                  <a:tcPr/>
                </a:tc>
              </a:tr>
              <a:tr h="370840">
                <a:tc>
                  <a:txBody>
                    <a:bodyPr/>
                    <a:lstStyle/>
                    <a:p>
                      <a:r>
                        <a:rPr lang="en-US" dirty="0" smtClean="0"/>
                        <a:t>Display</a:t>
                      </a:r>
                      <a:endParaRPr lang="en-US" dirty="0"/>
                    </a:p>
                  </a:txBody>
                  <a:tcPr/>
                </a:tc>
                <a:tc>
                  <a:txBody>
                    <a:bodyPr/>
                    <a:lstStyle/>
                    <a:p>
                      <a:r>
                        <a:rPr lang="en-US" dirty="0" smtClean="0"/>
                        <a:t>3.5in IPS LCD, 960x640</a:t>
                      </a:r>
                      <a:endParaRPr lang="en-US" dirty="0"/>
                    </a:p>
                  </a:txBody>
                  <a:tcPr/>
                </a:tc>
              </a:tr>
              <a:tr h="370840">
                <a:tc>
                  <a:txBody>
                    <a:bodyPr/>
                    <a:lstStyle/>
                    <a:p>
                      <a:r>
                        <a:rPr lang="en-US" dirty="0" smtClean="0"/>
                        <a:t>Storage</a:t>
                      </a:r>
                      <a:endParaRPr lang="en-US" dirty="0"/>
                    </a:p>
                  </a:txBody>
                  <a:tcPr/>
                </a:tc>
                <a:tc>
                  <a:txBody>
                    <a:bodyPr/>
                    <a:lstStyle/>
                    <a:p>
                      <a:r>
                        <a:rPr lang="en-US" dirty="0" smtClean="0"/>
                        <a:t>16 and 32GB Flash</a:t>
                      </a:r>
                      <a:endParaRPr lang="en-US" dirty="0"/>
                    </a:p>
                  </a:txBody>
                  <a:tcPr/>
                </a:tc>
              </a:tr>
              <a:tr h="370840">
                <a:tc>
                  <a:txBody>
                    <a:bodyPr/>
                    <a:lstStyle/>
                    <a:p>
                      <a:r>
                        <a:rPr lang="en-US" dirty="0" smtClean="0"/>
                        <a:t>Processor</a:t>
                      </a:r>
                      <a:endParaRPr lang="en-US" dirty="0"/>
                    </a:p>
                  </a:txBody>
                  <a:tcPr/>
                </a:tc>
                <a:tc>
                  <a:txBody>
                    <a:bodyPr/>
                    <a:lstStyle/>
                    <a:p>
                      <a:r>
                        <a:rPr lang="en-US" dirty="0" smtClean="0"/>
                        <a:t>ARM Cortex-A8</a:t>
                      </a:r>
                      <a:r>
                        <a:rPr lang="en-US" baseline="0" dirty="0" smtClean="0"/>
                        <a:t> Apple A4 / 1 Core, 1GHz</a:t>
                      </a:r>
                      <a:endParaRPr lang="en-US" dirty="0"/>
                    </a:p>
                  </a:txBody>
                  <a:tcPr/>
                </a:tc>
              </a:tr>
              <a:tr h="370840">
                <a:tc>
                  <a:txBody>
                    <a:bodyPr/>
                    <a:lstStyle/>
                    <a:p>
                      <a:r>
                        <a:rPr lang="en-US" dirty="0" smtClean="0"/>
                        <a:t>Graphics</a:t>
                      </a:r>
                      <a:endParaRPr lang="en-US" dirty="0"/>
                    </a:p>
                  </a:txBody>
                  <a:tcPr/>
                </a:tc>
                <a:tc>
                  <a:txBody>
                    <a:bodyPr/>
                    <a:lstStyle/>
                    <a:p>
                      <a:r>
                        <a:rPr lang="en-US" dirty="0" err="1" smtClean="0"/>
                        <a:t>PowerVR</a:t>
                      </a:r>
                      <a:r>
                        <a:rPr lang="en-US" dirty="0" smtClean="0"/>
                        <a:t> SGX535 GPU</a:t>
                      </a:r>
                      <a:endParaRPr lang="en-US" dirty="0"/>
                    </a:p>
                  </a:txBody>
                  <a:tcPr/>
                </a:tc>
              </a:tr>
              <a:tr h="370840">
                <a:tc>
                  <a:txBody>
                    <a:bodyPr/>
                    <a:lstStyle/>
                    <a:p>
                      <a:r>
                        <a:rPr lang="en-US" dirty="0" smtClean="0"/>
                        <a:t>Memory</a:t>
                      </a:r>
                      <a:endParaRPr lang="en-US" dirty="0"/>
                    </a:p>
                  </a:txBody>
                  <a:tcPr/>
                </a:tc>
                <a:tc>
                  <a:txBody>
                    <a:bodyPr/>
                    <a:lstStyle/>
                    <a:p>
                      <a:r>
                        <a:rPr lang="en-US" dirty="0" smtClean="0"/>
                        <a:t>512 MB DRAM</a:t>
                      </a:r>
                      <a:endParaRPr lang="en-US" dirty="0"/>
                    </a:p>
                  </a:txBody>
                  <a:tcPr/>
                </a:tc>
              </a:tr>
              <a:tr h="370840">
                <a:tc>
                  <a:txBody>
                    <a:bodyPr/>
                    <a:lstStyle/>
                    <a:p>
                      <a:r>
                        <a:rPr lang="en-US" dirty="0" smtClean="0"/>
                        <a:t>Connectivity</a:t>
                      </a:r>
                      <a:endParaRPr lang="en-US" dirty="0"/>
                    </a:p>
                  </a:txBody>
                  <a:tcPr/>
                </a:tc>
                <a:tc>
                  <a:txBody>
                    <a:bodyPr/>
                    <a:lstStyle/>
                    <a:p>
                      <a:r>
                        <a:rPr lang="en-US" dirty="0" smtClean="0"/>
                        <a:t>2.4GHz,</a:t>
                      </a:r>
                      <a:r>
                        <a:rPr lang="en-US" baseline="0" dirty="0" smtClean="0"/>
                        <a:t> </a:t>
                      </a:r>
                      <a:r>
                        <a:rPr lang="en-US" dirty="0" smtClean="0"/>
                        <a:t>802.11n </a:t>
                      </a:r>
                      <a:r>
                        <a:rPr lang="en-US" dirty="0" err="1" smtClean="0"/>
                        <a:t>WiFi</a:t>
                      </a:r>
                      <a:endParaRPr lang="en-US" dirty="0" smtClean="0"/>
                    </a:p>
                    <a:p>
                      <a:r>
                        <a:rPr lang="en-US" dirty="0" err="1" smtClean="0"/>
                        <a:t>Penta</a:t>
                      </a:r>
                      <a:r>
                        <a:rPr lang="en-US" dirty="0" smtClean="0"/>
                        <a:t>-band</a:t>
                      </a:r>
                      <a:r>
                        <a:rPr lang="en-US" baseline="0" dirty="0" smtClean="0"/>
                        <a:t> UMTS/HSDPA (800, 850, 900, 1900, 2100 MHz)</a:t>
                      </a:r>
                    </a:p>
                    <a:p>
                      <a:r>
                        <a:rPr lang="en-US" baseline="0" dirty="0" smtClean="0"/>
                        <a:t>5.76 </a:t>
                      </a:r>
                      <a:r>
                        <a:rPr lang="en-US" baseline="0" dirty="0" err="1" smtClean="0"/>
                        <a:t>Mbit</a:t>
                      </a:r>
                      <a:r>
                        <a:rPr lang="en-US" baseline="0" dirty="0" smtClean="0"/>
                        <a:t>/s HSUPA</a:t>
                      </a:r>
                    </a:p>
                    <a:p>
                      <a:r>
                        <a:rPr lang="en-US" baseline="0" dirty="0" smtClean="0"/>
                        <a:t>CDMA Dual Band Model (800, 1900MHz, Bluetooth, USB2.0/Dock</a:t>
                      </a:r>
                      <a:endParaRPr lang="en-US" dirty="0"/>
                    </a:p>
                  </a:txBody>
                  <a:tcPr/>
                </a:tc>
              </a:tr>
              <a:tr h="370840">
                <a:tc>
                  <a:txBody>
                    <a:bodyPr/>
                    <a:lstStyle/>
                    <a:p>
                      <a:r>
                        <a:rPr lang="en-US" dirty="0" smtClean="0"/>
                        <a:t>Power</a:t>
                      </a:r>
                      <a:endParaRPr lang="en-US" dirty="0"/>
                    </a:p>
                  </a:txBody>
                  <a:tcPr/>
                </a:tc>
                <a:tc>
                  <a:txBody>
                    <a:bodyPr/>
                    <a:lstStyle/>
                    <a:p>
                      <a:r>
                        <a:rPr lang="en-US" dirty="0" smtClean="0"/>
                        <a:t>3.7V@1420mAH</a:t>
                      </a:r>
                      <a:r>
                        <a:rPr lang="en-US" baseline="0" dirty="0" smtClean="0"/>
                        <a:t> </a:t>
                      </a:r>
                      <a:r>
                        <a:rPr lang="en-US" dirty="0" smtClean="0"/>
                        <a:t>– 7</a:t>
                      </a:r>
                      <a:r>
                        <a:rPr lang="en-US" baseline="0" dirty="0" smtClean="0"/>
                        <a:t>/talk 300/</a:t>
                      </a:r>
                      <a:r>
                        <a:rPr lang="en-US" baseline="0" dirty="0" err="1" smtClean="0"/>
                        <a:t>stby</a:t>
                      </a:r>
                      <a:endParaRPr lang="en-US" dirty="0"/>
                    </a:p>
                  </a:txBody>
                  <a:tcPr/>
                </a:tc>
              </a:tr>
              <a:tr h="370840">
                <a:tc>
                  <a:txBody>
                    <a:bodyPr/>
                    <a:lstStyle/>
                    <a:p>
                      <a:r>
                        <a:rPr lang="en-US" dirty="0" smtClean="0"/>
                        <a:t>Weight</a:t>
                      </a:r>
                      <a:endParaRPr lang="en-US" dirty="0"/>
                    </a:p>
                  </a:txBody>
                  <a:tcPr/>
                </a:tc>
                <a:tc>
                  <a:txBody>
                    <a:bodyPr/>
                    <a:lstStyle/>
                    <a:p>
                      <a:r>
                        <a:rPr lang="en-US" dirty="0" smtClean="0"/>
                        <a:t>4.8 oz</a:t>
                      </a:r>
                      <a:endParaRPr lang="en-US" dirty="0"/>
                    </a:p>
                  </a:txBody>
                  <a:tcPr/>
                </a:tc>
              </a:tr>
              <a:tr h="370840">
                <a:tc>
                  <a:txBody>
                    <a:bodyPr/>
                    <a:lstStyle/>
                    <a:p>
                      <a:r>
                        <a:rPr lang="en-US" dirty="0" smtClean="0"/>
                        <a:t>Size</a:t>
                      </a:r>
                      <a:endParaRPr lang="en-US" dirty="0"/>
                    </a:p>
                  </a:txBody>
                  <a:tcPr/>
                </a:tc>
                <a:tc>
                  <a:txBody>
                    <a:bodyPr/>
                    <a:lstStyle/>
                    <a:p>
                      <a:r>
                        <a:rPr lang="en-US" dirty="0" smtClean="0"/>
                        <a:t>4.5 x 2.31</a:t>
                      </a:r>
                      <a:r>
                        <a:rPr lang="en-US" baseline="0" dirty="0" smtClean="0"/>
                        <a:t> x 0.37 in</a:t>
                      </a:r>
                      <a:endParaRPr lang="en-US" dirty="0"/>
                    </a:p>
                  </a:txBody>
                  <a:tcPr/>
                </a:tc>
              </a:tr>
            </a:tbl>
          </a:graphicData>
        </a:graphic>
      </p:graphicFrame>
      <p:sp>
        <p:nvSpPr>
          <p:cNvPr id="3" name="Slide Number Placeholder 2"/>
          <p:cNvSpPr>
            <a:spLocks noGrp="1"/>
          </p:cNvSpPr>
          <p:nvPr>
            <p:ph type="sldNum" sz="quarter" idx="12"/>
          </p:nvPr>
        </p:nvSpPr>
        <p:spPr/>
        <p:txBody>
          <a:bodyPr/>
          <a:lstStyle/>
          <a:p>
            <a:fld id="{6F9825E2-80F4-44F6-9162-5DF428312782}" type="slidenum">
              <a:rPr lang="en-US" smtClean="0"/>
              <a:pPr/>
              <a:t>7</a:t>
            </a:fld>
            <a:endParaRPr lang="en-US"/>
          </a:p>
        </p:txBody>
      </p:sp>
      <p:sp>
        <p:nvSpPr>
          <p:cNvPr id="4" name="Title 3"/>
          <p:cNvSpPr>
            <a:spLocks noGrp="1"/>
          </p:cNvSpPr>
          <p:nvPr>
            <p:ph type="title"/>
          </p:nvPr>
        </p:nvSpPr>
        <p:spPr>
          <a:xfrm>
            <a:off x="457200" y="0"/>
            <a:ext cx="8229600" cy="1143000"/>
          </a:xfrm>
        </p:spPr>
        <p:txBody>
          <a:bodyPr/>
          <a:lstStyle/>
          <a:p>
            <a:r>
              <a:rPr lang="en-US" dirty="0" smtClean="0"/>
              <a:t>Hardware of </a:t>
            </a:r>
            <a:r>
              <a:rPr lang="en-US" dirty="0" err="1" smtClean="0"/>
              <a:t>iPhone</a:t>
            </a:r>
            <a:r>
              <a:rPr lang="en-US" dirty="0" smtClean="0"/>
              <a:t> 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9825E2-80F4-44F6-9162-5DF428312782}" type="slidenum">
              <a:rPr lang="en-US" smtClean="0"/>
              <a:pPr/>
              <a:t>8</a:t>
            </a:fld>
            <a:endParaRPr lang="en-US"/>
          </a:p>
        </p:txBody>
      </p:sp>
      <p:sp>
        <p:nvSpPr>
          <p:cNvPr id="4" name="Title 3"/>
          <p:cNvSpPr>
            <a:spLocks noGrp="1"/>
          </p:cNvSpPr>
          <p:nvPr>
            <p:ph type="title" idx="4294967295"/>
          </p:nvPr>
        </p:nvSpPr>
        <p:spPr>
          <a:xfrm>
            <a:off x="381000" y="304800"/>
            <a:ext cx="8229600" cy="1143000"/>
          </a:xfrm>
        </p:spPr>
        <p:txBody>
          <a:bodyPr/>
          <a:lstStyle/>
          <a:p>
            <a:r>
              <a:rPr lang="en-US" dirty="0" smtClean="0"/>
              <a:t>Sensors</a:t>
            </a:r>
            <a:endParaRPr lang="en-US" dirty="0"/>
          </a:p>
        </p:txBody>
      </p:sp>
      <p:graphicFrame>
        <p:nvGraphicFramePr>
          <p:cNvPr id="9" name="Content Placeholder 8"/>
          <p:cNvGraphicFramePr>
            <a:graphicFrameLocks noGrp="1"/>
          </p:cNvGraphicFramePr>
          <p:nvPr>
            <p:ph sz="quarter" idx="4294967295"/>
          </p:nvPr>
        </p:nvGraphicFramePr>
        <p:xfrm>
          <a:off x="303212" y="1457960"/>
          <a:ext cx="4040188" cy="4246880"/>
        </p:xfrm>
        <a:graphic>
          <a:graphicData uri="http://schemas.openxmlformats.org/drawingml/2006/table">
            <a:tbl>
              <a:tblPr firstRow="1" bandRow="1">
                <a:tableStyleId>{5C22544A-7EE6-4342-B048-85BDC9FD1C3A}</a:tableStyleId>
              </a:tblPr>
              <a:tblGrid>
                <a:gridCol w="4040188"/>
              </a:tblGrid>
              <a:tr h="370840">
                <a:tc>
                  <a:txBody>
                    <a:bodyPr/>
                    <a:lstStyle/>
                    <a:p>
                      <a:r>
                        <a:rPr lang="en-US" dirty="0" smtClean="0"/>
                        <a:t>Sensor</a:t>
                      </a:r>
                      <a:endParaRPr lang="en-US" dirty="0"/>
                    </a:p>
                  </a:txBody>
                  <a:tcPr/>
                </a:tc>
              </a:tr>
              <a:tr h="370840">
                <a:tc>
                  <a:txBody>
                    <a:bodyPr/>
                    <a:lstStyle/>
                    <a:p>
                      <a:r>
                        <a:rPr lang="en-US" dirty="0" smtClean="0"/>
                        <a:t>Rear</a:t>
                      </a:r>
                      <a:r>
                        <a:rPr lang="en-US" baseline="0" dirty="0" smtClean="0"/>
                        <a:t> Camera 5.0MP, 720p@30fps with flash</a:t>
                      </a:r>
                      <a:endParaRPr lang="en-US" dirty="0"/>
                    </a:p>
                  </a:txBody>
                  <a:tcPr/>
                </a:tc>
              </a:tr>
              <a:tr h="370840">
                <a:tc>
                  <a:txBody>
                    <a:bodyPr/>
                    <a:lstStyle/>
                    <a:p>
                      <a:r>
                        <a:rPr lang="en-US" dirty="0" smtClean="0"/>
                        <a:t>Front Camera 0.3MP</a:t>
                      </a:r>
                      <a:r>
                        <a:rPr lang="en-US" baseline="0" dirty="0" smtClean="0"/>
                        <a:t> (VGA), 480p@30fps</a:t>
                      </a:r>
                      <a:endParaRPr lang="en-US" dirty="0"/>
                    </a:p>
                  </a:txBody>
                  <a:tcPr/>
                </a:tc>
              </a:tr>
              <a:tr h="370840">
                <a:tc>
                  <a:txBody>
                    <a:bodyPr/>
                    <a:lstStyle/>
                    <a:p>
                      <a:r>
                        <a:rPr lang="en-US" dirty="0" smtClean="0"/>
                        <a:t>Stereo </a:t>
                      </a:r>
                      <a:r>
                        <a:rPr lang="en-US" dirty="0" err="1" smtClean="0"/>
                        <a:t>Mic</a:t>
                      </a:r>
                      <a:endParaRPr lang="en-US" dirty="0"/>
                    </a:p>
                  </a:txBody>
                  <a:tcPr/>
                </a:tc>
              </a:tr>
              <a:tr h="370840">
                <a:tc>
                  <a:txBody>
                    <a:bodyPr/>
                    <a:lstStyle/>
                    <a:p>
                      <a:r>
                        <a:rPr lang="en-US" dirty="0" smtClean="0"/>
                        <a:t>3-axis Gyroscope</a:t>
                      </a:r>
                      <a:endParaRPr lang="en-US" dirty="0"/>
                    </a:p>
                  </a:txBody>
                  <a:tcPr/>
                </a:tc>
              </a:tr>
              <a:tr h="370840">
                <a:tc>
                  <a:txBody>
                    <a:bodyPr/>
                    <a:lstStyle/>
                    <a:p>
                      <a:r>
                        <a:rPr lang="en-US" dirty="0" smtClean="0"/>
                        <a:t>Digital Compass</a:t>
                      </a:r>
                      <a:endParaRPr lang="en-US" dirty="0"/>
                    </a:p>
                  </a:txBody>
                  <a:tcPr/>
                </a:tc>
              </a:tr>
              <a:tr h="370840">
                <a:tc>
                  <a:txBody>
                    <a:bodyPr/>
                    <a:lstStyle/>
                    <a:p>
                      <a:r>
                        <a:rPr lang="en-US" dirty="0" smtClean="0"/>
                        <a:t>3-axis Accelerometer</a:t>
                      </a:r>
                      <a:endParaRPr lang="en-US" dirty="0"/>
                    </a:p>
                  </a:txBody>
                  <a:tcPr/>
                </a:tc>
              </a:tr>
              <a:tr h="370840">
                <a:tc>
                  <a:txBody>
                    <a:bodyPr/>
                    <a:lstStyle/>
                    <a:p>
                      <a:r>
                        <a:rPr lang="en-US" dirty="0" smtClean="0"/>
                        <a:t>Proximity Sensor</a:t>
                      </a:r>
                      <a:endParaRPr lang="en-US" dirty="0"/>
                    </a:p>
                  </a:txBody>
                  <a:tcPr/>
                </a:tc>
              </a:tr>
              <a:tr h="370840">
                <a:tc>
                  <a:txBody>
                    <a:bodyPr/>
                    <a:lstStyle/>
                    <a:p>
                      <a:r>
                        <a:rPr lang="en-US" dirty="0" smtClean="0"/>
                        <a:t>Ambient Light Sensor</a:t>
                      </a:r>
                      <a:endParaRPr lang="en-US" dirty="0"/>
                    </a:p>
                  </a:txBody>
                  <a:tcPr/>
                </a:tc>
              </a:tr>
              <a:tr h="370840">
                <a:tc>
                  <a:txBody>
                    <a:bodyPr/>
                    <a:lstStyle/>
                    <a:p>
                      <a:r>
                        <a:rPr lang="en-US" dirty="0" smtClean="0"/>
                        <a:t>Multi-Touch Capacitive Display</a:t>
                      </a:r>
                      <a:endParaRPr lang="en-US" dirty="0"/>
                    </a:p>
                  </a:txBody>
                  <a:tcPr/>
                </a:tc>
              </a:tr>
            </a:tbl>
          </a:graphicData>
        </a:graphic>
      </p:graphicFrame>
      <p:pic>
        <p:nvPicPr>
          <p:cNvPr id="20482" name="Picture 2" descr="http://www.iphonedownloadblog.com/wp-content/uploads/2010/06/inside-iPhone-4.jpg"/>
          <p:cNvPicPr>
            <a:picLocks noChangeAspect="1" noChangeArrowheads="1"/>
          </p:cNvPicPr>
          <p:nvPr/>
        </p:nvPicPr>
        <p:blipFill>
          <a:blip r:embed="rId2" cstate="print"/>
          <a:srcRect l="15000" t="11294" r="10000"/>
          <a:stretch>
            <a:fillRect/>
          </a:stretch>
        </p:blipFill>
        <p:spPr bwMode="auto">
          <a:xfrm>
            <a:off x="4495800" y="1514475"/>
            <a:ext cx="4572000" cy="35909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Success for hardware has largely been with the success of superior development tools</a:t>
            </a:r>
          </a:p>
          <a:p>
            <a:r>
              <a:rPr lang="en-US" dirty="0" smtClean="0"/>
              <a:t>Runs Apple’s </a:t>
            </a:r>
            <a:r>
              <a:rPr lang="en-US" dirty="0" err="1" smtClean="0"/>
              <a:t>iOS</a:t>
            </a:r>
            <a:r>
              <a:rPr lang="en-US" dirty="0" smtClean="0"/>
              <a:t> Operating System</a:t>
            </a:r>
          </a:p>
          <a:p>
            <a:r>
              <a:rPr lang="en-US" dirty="0" smtClean="0"/>
              <a:t>Applications are developed with </a:t>
            </a:r>
            <a:r>
              <a:rPr lang="en-US" dirty="0" err="1" smtClean="0"/>
              <a:t>iOS</a:t>
            </a:r>
            <a:r>
              <a:rPr lang="en-US" dirty="0" smtClean="0"/>
              <a:t> SDK in Objective-C</a:t>
            </a:r>
          </a:p>
          <a:p>
            <a:r>
              <a:rPr lang="en-US" dirty="0" smtClean="0"/>
              <a:t>Interfaces for sensors</a:t>
            </a:r>
          </a:p>
          <a:p>
            <a:r>
              <a:rPr lang="en-US" dirty="0" smtClean="0"/>
              <a:t>UI Elements library</a:t>
            </a:r>
          </a:p>
          <a:p>
            <a:r>
              <a:rPr lang="en-US" dirty="0" smtClean="0"/>
              <a:t>Model-View-Controller</a:t>
            </a:r>
            <a:endParaRPr lang="en-US" dirty="0"/>
          </a:p>
        </p:txBody>
      </p:sp>
      <p:sp>
        <p:nvSpPr>
          <p:cNvPr id="2" name="Slide Number Placeholder 1"/>
          <p:cNvSpPr>
            <a:spLocks noGrp="1"/>
          </p:cNvSpPr>
          <p:nvPr>
            <p:ph type="sldNum" sz="quarter" idx="12"/>
          </p:nvPr>
        </p:nvSpPr>
        <p:spPr/>
        <p:txBody>
          <a:bodyPr/>
          <a:lstStyle/>
          <a:p>
            <a:fld id="{6F9825E2-80F4-44F6-9162-5DF428312782}" type="slidenum">
              <a:rPr lang="en-US" smtClean="0"/>
              <a:pPr/>
              <a:t>9</a:t>
            </a:fld>
            <a:endParaRPr lang="en-US"/>
          </a:p>
        </p:txBody>
      </p:sp>
      <p:sp>
        <p:nvSpPr>
          <p:cNvPr id="3" name="Title 2"/>
          <p:cNvSpPr>
            <a:spLocks noGrp="1"/>
          </p:cNvSpPr>
          <p:nvPr>
            <p:ph type="title"/>
          </p:nvPr>
        </p:nvSpPr>
        <p:spPr/>
        <p:txBody>
          <a:bodyPr/>
          <a:lstStyle/>
          <a:p>
            <a:r>
              <a:rPr lang="en-US" dirty="0" smtClean="0"/>
              <a:t>Software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943</TotalTime>
  <Words>2511</Words>
  <Application>Microsoft Office PowerPoint</Application>
  <PresentationFormat>On-screen Show (4:3)</PresentationFormat>
  <Paragraphs>542</Paragraphs>
  <Slides>61</Slides>
  <Notes>2</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Concourse</vt:lpstr>
      <vt:lpstr>iPhone Development, a Tutorial.</vt:lpstr>
      <vt:lpstr>Topics Covered</vt:lpstr>
      <vt:lpstr>History</vt:lpstr>
      <vt:lpstr>Sale Volume</vt:lpstr>
      <vt:lpstr>Worldwide Availability</vt:lpstr>
      <vt:lpstr>Why iPhone for Urban Sensing</vt:lpstr>
      <vt:lpstr>Hardware of iPhone 4</vt:lpstr>
      <vt:lpstr>Sensors</vt:lpstr>
      <vt:lpstr>Software</vt:lpstr>
      <vt:lpstr>iOS Overview</vt:lpstr>
      <vt:lpstr>iOS Layers</vt:lpstr>
      <vt:lpstr>Cocoa Touch Layer High Level Features</vt:lpstr>
      <vt:lpstr>Cocoa Touch Layer Frameworks</vt:lpstr>
      <vt:lpstr>Media Layer</vt:lpstr>
      <vt:lpstr>Core Services Layer</vt:lpstr>
      <vt:lpstr>Core OS Layer</vt:lpstr>
      <vt:lpstr>iOS Developer Tools</vt:lpstr>
      <vt:lpstr>VirtualBox Emulate MAC to run OSX on PC</vt:lpstr>
      <vt:lpstr>Xcode – Project Window</vt:lpstr>
      <vt:lpstr>Xcode – Running a project</vt:lpstr>
      <vt:lpstr>Interface Builder</vt:lpstr>
      <vt:lpstr>Interface Builder</vt:lpstr>
      <vt:lpstr>Model-View-Controller</vt:lpstr>
      <vt:lpstr>Model-View-Controller</vt:lpstr>
      <vt:lpstr>Model-View-Controller</vt:lpstr>
      <vt:lpstr>Model-View-Controller</vt:lpstr>
      <vt:lpstr>Objective-C</vt:lpstr>
      <vt:lpstr>Objective-C Classes</vt:lpstr>
      <vt:lpstr>Objective-C Methods and Messaging</vt:lpstr>
      <vt:lpstr>Objective-C Method Declaration Syntax</vt:lpstr>
      <vt:lpstr>Objective-C Calling a Method</vt:lpstr>
      <vt:lpstr>Objective-C Calling a Method</vt:lpstr>
      <vt:lpstr>Objective-C Calling a Method</vt:lpstr>
      <vt:lpstr>Objective-C Calling a Method</vt:lpstr>
      <vt:lpstr>Objective-C Accessor Methods</vt:lpstr>
      <vt:lpstr>Objective-C Class Implementation (*.m)</vt:lpstr>
      <vt:lpstr>Objective-C Declared Properties</vt:lpstr>
      <vt:lpstr>Objective-C Strings with NSString</vt:lpstr>
      <vt:lpstr>Objective-C NSString Examples</vt:lpstr>
      <vt:lpstr>Objective-C Memory Management</vt:lpstr>
      <vt:lpstr>Objective-C, C++ Side-by-Side</vt:lpstr>
      <vt:lpstr>Objective-C, C++ Differences</vt:lpstr>
      <vt:lpstr>Hello, World!</vt:lpstr>
      <vt:lpstr>Hello, World (cont.)</vt:lpstr>
      <vt:lpstr>Hello, World (cont.)</vt:lpstr>
      <vt:lpstr>Slide 46</vt:lpstr>
      <vt:lpstr>Slide 47</vt:lpstr>
      <vt:lpstr>Slide 48</vt:lpstr>
      <vt:lpstr>Hello, World!</vt:lpstr>
      <vt:lpstr>Sensors API</vt:lpstr>
      <vt:lpstr>GPS</vt:lpstr>
      <vt:lpstr>GPS Delegate Method</vt:lpstr>
      <vt:lpstr>Accelerometer</vt:lpstr>
      <vt:lpstr>Accelerometer Code</vt:lpstr>
      <vt:lpstr>Accelerometer Code</vt:lpstr>
      <vt:lpstr>Magnetometer / Compass</vt:lpstr>
      <vt:lpstr>Magnetometer / Compass Delegate</vt:lpstr>
      <vt:lpstr>Camera</vt:lpstr>
      <vt:lpstr>Microphone</vt:lpstr>
      <vt:lpstr>References</vt:lpstr>
      <vt:lpstr>Issues I Came Across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jmohlenh</dc:creator>
  <cp:lastModifiedBy>jmohlenh</cp:lastModifiedBy>
  <cp:revision>86</cp:revision>
  <dcterms:created xsi:type="dcterms:W3CDTF">2011-01-29T02:08:32Z</dcterms:created>
  <dcterms:modified xsi:type="dcterms:W3CDTF">2011-02-04T23:30:27Z</dcterms:modified>
</cp:coreProperties>
</file>