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0" r:id="rId5"/>
    <p:sldId id="271" r:id="rId6"/>
    <p:sldId id="272" r:id="rId7"/>
    <p:sldId id="268" r:id="rId8"/>
    <p:sldId id="273" r:id="rId9"/>
    <p:sldId id="274" r:id="rId10"/>
    <p:sldId id="275" r:id="rId11"/>
    <p:sldId id="265" r:id="rId12"/>
    <p:sldId id="276" r:id="rId13"/>
    <p:sldId id="269" r:id="rId14"/>
    <p:sldId id="277" r:id="rId15"/>
    <p:sldId id="278" r:id="rId16"/>
    <p:sldId id="270" r:id="rId17"/>
    <p:sldId id="279" r:id="rId18"/>
    <p:sldId id="280" r:id="rId19"/>
    <p:sldId id="282" r:id="rId20"/>
    <p:sldId id="267" r:id="rId21"/>
    <p:sldId id="257" r:id="rId22"/>
    <p:sldId id="263" r:id="rId23"/>
    <p:sldId id="258" r:id="rId24"/>
    <p:sldId id="264" r:id="rId25"/>
    <p:sldId id="25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D670EE-3F27-4A46-A41C-0BE1027D971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D670EE-3F27-4A46-A41C-0BE1027D971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D670EE-3F27-4A46-A41C-0BE1027D971F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ucf.edu/~turgut/COURSES/EEL6788_AWN_Spr11/Papers/Thiagarajan-VTrack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382000" cy="1829761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VTrack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734496"/>
            <a:ext cx="7772400" cy="119970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Presented By:  Lauren </a:t>
            </a:r>
            <a:r>
              <a:rPr lang="en-US" sz="2800" dirty="0" smtClean="0">
                <a:solidFill>
                  <a:schemeClr val="tx1"/>
                </a:solidFill>
              </a:rPr>
              <a:t>Ball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March 2, 2011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981200"/>
            <a:ext cx="7772400" cy="188550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R="64008" lvl="0" algn="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dirty="0" err="1" smtClean="0">
                <a:hlinkClick r:id="rId2"/>
              </a:rPr>
              <a:t>Arvind</a:t>
            </a:r>
            <a:r>
              <a:rPr lang="en-US" sz="2800" dirty="0" smtClean="0">
                <a:hlinkClick r:id="rId2"/>
              </a:rPr>
              <a:t> </a:t>
            </a:r>
            <a:r>
              <a:rPr lang="en-US" sz="2800" dirty="0" err="1" smtClean="0">
                <a:hlinkClick r:id="rId2"/>
              </a:rPr>
              <a:t>Thiagarajan</a:t>
            </a:r>
            <a:r>
              <a:rPr lang="en-US" sz="2800" dirty="0" smtClean="0">
                <a:hlinkClick r:id="rId2"/>
              </a:rPr>
              <a:t>, Lenin </a:t>
            </a:r>
            <a:r>
              <a:rPr lang="en-US" sz="2800" dirty="0" err="1" smtClean="0">
                <a:hlinkClick r:id="rId2"/>
              </a:rPr>
              <a:t>Ravindranath</a:t>
            </a:r>
            <a:r>
              <a:rPr lang="en-US" sz="2800" dirty="0" smtClean="0">
                <a:hlinkClick r:id="rId2"/>
              </a:rPr>
              <a:t>, Katrina </a:t>
            </a:r>
            <a:r>
              <a:rPr lang="en-US" sz="2800" dirty="0" err="1" smtClean="0">
                <a:hlinkClick r:id="rId2"/>
              </a:rPr>
              <a:t>LaCurts</a:t>
            </a:r>
            <a:r>
              <a:rPr lang="en-US" sz="2800" dirty="0" smtClean="0">
                <a:hlinkClick r:id="rId2"/>
              </a:rPr>
              <a:t>, Sivan Toledo, </a:t>
            </a:r>
            <a:r>
              <a:rPr lang="en-US" sz="2800" dirty="0" err="1" smtClean="0">
                <a:hlinkClick r:id="rId2"/>
              </a:rPr>
              <a:t>Jakob</a:t>
            </a:r>
            <a:r>
              <a:rPr lang="en-US" sz="2800" dirty="0" smtClean="0">
                <a:hlinkClick r:id="rId2"/>
              </a:rPr>
              <a:t> Eriksson, </a:t>
            </a:r>
            <a:r>
              <a:rPr lang="en-US" sz="2800" dirty="0" err="1" smtClean="0">
                <a:hlinkClick r:id="rId2"/>
              </a:rPr>
              <a:t>Hari</a:t>
            </a:r>
            <a:r>
              <a:rPr lang="en-US" sz="2800" dirty="0" smtClean="0">
                <a:hlinkClick r:id="rId2"/>
              </a:rPr>
              <a:t> </a:t>
            </a:r>
            <a:r>
              <a:rPr lang="en-US" sz="2800" dirty="0" err="1" smtClean="0">
                <a:hlinkClick r:id="rId2"/>
              </a:rPr>
              <a:t>Balakrishnan</a:t>
            </a:r>
            <a:r>
              <a:rPr lang="en-US" sz="2800" dirty="0" smtClean="0">
                <a:hlinkClick r:id="rId2"/>
              </a:rPr>
              <a:t>, Samuel Madden, "</a:t>
            </a:r>
            <a:r>
              <a:rPr lang="en-US" sz="2800" dirty="0" err="1" smtClean="0">
                <a:hlinkClick r:id="rId2"/>
              </a:rPr>
              <a:t>VTrack</a:t>
            </a:r>
            <a:r>
              <a:rPr lang="en-US" sz="2800" dirty="0" smtClean="0">
                <a:hlinkClick r:id="rId2"/>
              </a:rPr>
              <a:t>: Accurate, Energy-Aware Road Traffic Delay Estimation Using Mobile Phones, In Proc. 14th ACM </a:t>
            </a:r>
            <a:r>
              <a:rPr lang="en-US" sz="2800" dirty="0" err="1" smtClean="0">
                <a:hlinkClick r:id="rId2"/>
              </a:rPr>
              <a:t>SenSys</a:t>
            </a:r>
            <a:r>
              <a:rPr lang="en-US" sz="2800" dirty="0" smtClean="0">
                <a:hlinkClick r:id="rId2"/>
              </a:rPr>
              <a:t>, November 2009.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6039296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Map matching with errors</a:t>
            </a:r>
          </a:p>
          <a:p>
            <a:pPr lvl="1"/>
            <a:r>
              <a:rPr lang="en-US" dirty="0" smtClean="0"/>
              <a:t>Not yet characterized with GPS Outages</a:t>
            </a:r>
          </a:p>
          <a:p>
            <a:pPr lvl="1"/>
            <a:r>
              <a:rPr lang="en-US" dirty="0" smtClean="0"/>
              <a:t>Not yet characterized with noisy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Time estimation is difficult (even with accurate trajectories)</a:t>
            </a:r>
          </a:p>
          <a:p>
            <a:pPr lvl="1"/>
            <a:r>
              <a:rPr lang="en-US" dirty="0" smtClean="0"/>
              <a:t>Source data noisy</a:t>
            </a:r>
          </a:p>
          <a:p>
            <a:pPr lvl="2"/>
            <a:r>
              <a:rPr lang="en-US" dirty="0" smtClean="0"/>
              <a:t>Difficult to determine best route</a:t>
            </a:r>
          </a:p>
          <a:p>
            <a:pPr lvl="2"/>
            <a:r>
              <a:rPr lang="en-US" dirty="0" smtClean="0"/>
              <a:t>Difficult to point a travel time to a segment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Localization accuracy is at odds with energy consumption</a:t>
            </a:r>
          </a:p>
          <a:p>
            <a:pPr lvl="1"/>
            <a:r>
              <a:rPr lang="en-US" dirty="0" smtClean="0"/>
              <a:t>GPS more accurate but more power hungry</a:t>
            </a:r>
          </a:p>
          <a:p>
            <a:pPr lvl="1"/>
            <a:r>
              <a:rPr lang="en-US" dirty="0" smtClean="0"/>
              <a:t>GPS takes up to 20x more power than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 only available where </a:t>
            </a:r>
            <a:r>
              <a:rPr lang="en-US" dirty="0" err="1" smtClean="0"/>
              <a:t>Aps</a:t>
            </a:r>
            <a:r>
              <a:rPr lang="en-US" dirty="0" smtClean="0"/>
              <a:t> available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Input:  A sequence of noisy/sparse position data</a:t>
            </a:r>
          </a:p>
          <a:p>
            <a:r>
              <a:rPr lang="en-US" sz="2400" dirty="0" smtClean="0"/>
              <a:t>Output:  A sequence of road segments</a:t>
            </a:r>
          </a:p>
          <a:p>
            <a:r>
              <a:rPr lang="en-US" sz="2400" dirty="0" smtClean="0"/>
              <a:t>Essential for travel time estimation</a:t>
            </a:r>
          </a:p>
          <a:p>
            <a:endParaRPr lang="en-US" sz="2400" dirty="0" smtClean="0"/>
          </a:p>
          <a:p>
            <a:r>
              <a:rPr lang="en-US" sz="2400" dirty="0" smtClean="0"/>
              <a:t>Steps</a:t>
            </a:r>
          </a:p>
          <a:p>
            <a:pPr lvl="1"/>
            <a:r>
              <a:rPr lang="en-US" sz="2000" dirty="0" smtClean="0"/>
              <a:t>1.  Samples are pre-processed to remove outliers. </a:t>
            </a:r>
          </a:p>
          <a:p>
            <a:pPr lvl="2"/>
            <a:r>
              <a:rPr lang="en-US" sz="1800" dirty="0" smtClean="0"/>
              <a:t>Outliers are classified as those &gt; 200mph from last reading.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2.  Outages</a:t>
            </a:r>
          </a:p>
          <a:p>
            <a:pPr lvl="2"/>
            <a:r>
              <a:rPr lang="en-US" sz="1800" dirty="0" smtClean="0"/>
              <a:t>Simple interpolations used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3.  </a:t>
            </a:r>
            <a:r>
              <a:rPr lang="en-US" sz="2000" dirty="0" err="1" smtClean="0"/>
              <a:t>Viterbi</a:t>
            </a:r>
            <a:r>
              <a:rPr lang="en-US" sz="2000" dirty="0" smtClean="0"/>
              <a:t> </a:t>
            </a:r>
            <a:r>
              <a:rPr lang="en-US" sz="2000" dirty="0" smtClean="0"/>
              <a:t>decoding over Hidden Markov Model (HMM) to estimate the route </a:t>
            </a:r>
            <a:r>
              <a:rPr lang="en-US" sz="2000" dirty="0" smtClean="0"/>
              <a:t>driven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4.  Bad zone removal</a:t>
            </a:r>
          </a:p>
          <a:p>
            <a:pPr lvl="2"/>
            <a:r>
              <a:rPr lang="en-US" sz="1800" dirty="0" smtClean="0"/>
              <a:t>low confidence matches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2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VTrack</a:t>
            </a:r>
            <a:r>
              <a:rPr lang="en-US" dirty="0" smtClean="0"/>
              <a:t> Map Matching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Main source is inaccuracy of the map-matched output</a:t>
            </a:r>
          </a:p>
          <a:p>
            <a:endParaRPr lang="en-US" sz="2400" dirty="0" smtClean="0"/>
          </a:p>
          <a:p>
            <a:r>
              <a:rPr lang="en-US" sz="2400" dirty="0" smtClean="0"/>
              <a:t>Two reasons</a:t>
            </a:r>
          </a:p>
          <a:p>
            <a:pPr lvl="1"/>
            <a:r>
              <a:rPr lang="en-US" sz="1600" dirty="0" smtClean="0"/>
              <a:t>Outages during transitions</a:t>
            </a:r>
          </a:p>
          <a:p>
            <a:pPr lvl="2"/>
            <a:r>
              <a:rPr lang="en-US" sz="1400" dirty="0" smtClean="0"/>
              <a:t>Cannot  determine if delay is from</a:t>
            </a:r>
          </a:p>
          <a:p>
            <a:pPr lvl="3"/>
            <a:r>
              <a:rPr lang="en-US" sz="1200" dirty="0" smtClean="0"/>
              <a:t>Leaving segment</a:t>
            </a:r>
          </a:p>
          <a:p>
            <a:pPr lvl="3"/>
            <a:r>
              <a:rPr lang="en-US" sz="1200" dirty="0" err="1" smtClean="0"/>
              <a:t>Entereing</a:t>
            </a:r>
            <a:r>
              <a:rPr lang="en-US" sz="1200" dirty="0" smtClean="0"/>
              <a:t> segment</a:t>
            </a:r>
          </a:p>
          <a:p>
            <a:pPr lvl="3"/>
            <a:endParaRPr lang="en-US" sz="1200" dirty="0" smtClean="0"/>
          </a:p>
          <a:p>
            <a:pPr lvl="1"/>
            <a:r>
              <a:rPr lang="en-US" sz="1600" dirty="0" smtClean="0"/>
              <a:t>Noisy positions samples</a:t>
            </a:r>
          </a:p>
          <a:p>
            <a:pPr lvl="2"/>
            <a:r>
              <a:rPr lang="en-US" sz="1200" dirty="0" err="1" smtClean="0"/>
              <a:t>Incosistancies</a:t>
            </a:r>
            <a:r>
              <a:rPr lang="en-US" sz="1200" dirty="0" smtClean="0"/>
              <a:t> when the sample is at the end of a short segment and it’s the only sample in the segment</a:t>
            </a:r>
          </a:p>
          <a:p>
            <a:pPr lvl="2"/>
            <a:endParaRPr lang="en-US" sz="1200" dirty="0" smtClean="0"/>
          </a:p>
          <a:p>
            <a:r>
              <a:rPr lang="en-US" sz="2000" dirty="0" smtClean="0"/>
              <a:t>Note:  Though small segment estimates were sometimes inaccurate, the total path results, were accurate!</a:t>
            </a:r>
          </a:p>
          <a:p>
            <a:pPr lvl="1"/>
            <a:endParaRPr lang="en-US" sz="1800" dirty="0" smtClean="0"/>
          </a:p>
          <a:p>
            <a:pPr lvl="2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Estimation Errors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Extensive Evaluation of Collection Results</a:t>
            </a:r>
          </a:p>
          <a:p>
            <a:pPr lvl="1"/>
            <a:r>
              <a:rPr lang="en-US" sz="2000" dirty="0" smtClean="0"/>
              <a:t>Large Dataset</a:t>
            </a:r>
          </a:p>
          <a:p>
            <a:pPr lvl="1"/>
            <a:r>
              <a:rPr lang="en-US" sz="2000" dirty="0" smtClean="0"/>
              <a:t>~800 Hrs of Commuter Data</a:t>
            </a:r>
          </a:p>
          <a:p>
            <a:pPr lvl="1"/>
            <a:r>
              <a:rPr lang="en-US" sz="2000" dirty="0" smtClean="0"/>
              <a:t>Deployed on 25 vehicles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Deployment Method</a:t>
            </a:r>
          </a:p>
          <a:p>
            <a:pPr lvl="1"/>
            <a:r>
              <a:rPr lang="en-US" sz="2000" dirty="0" err="1" smtClean="0"/>
              <a:t>iPhone</a:t>
            </a:r>
            <a:r>
              <a:rPr lang="en-US" sz="2000" dirty="0" smtClean="0"/>
              <a:t> 3G</a:t>
            </a:r>
          </a:p>
          <a:p>
            <a:pPr lvl="1"/>
            <a:r>
              <a:rPr lang="en-US" sz="2000" dirty="0" smtClean="0"/>
              <a:t>Embedded in-car computers with GPS and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Looking for</a:t>
            </a:r>
          </a:p>
          <a:p>
            <a:pPr lvl="1"/>
            <a:r>
              <a:rPr lang="en-US" sz="2000" dirty="0" smtClean="0"/>
              <a:t>Sensor(s) Used</a:t>
            </a:r>
          </a:p>
          <a:p>
            <a:pPr lvl="1"/>
            <a:r>
              <a:rPr lang="en-US" sz="2000" dirty="0" smtClean="0"/>
              <a:t>Sampling Frequency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2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VTrack</a:t>
            </a:r>
            <a:r>
              <a:rPr lang="en-US" dirty="0" smtClean="0"/>
              <a:t> Deployment Plan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Traditionally a hard problem finding ground truth data, previous approaches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Additional test drive data </a:t>
            </a:r>
          </a:p>
          <a:p>
            <a:pPr lvl="2"/>
            <a:r>
              <a:rPr lang="en-US" sz="1800" dirty="0" smtClean="0"/>
              <a:t>Costly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GPS samples as ground truth</a:t>
            </a:r>
          </a:p>
          <a:p>
            <a:pPr lvl="2"/>
            <a:r>
              <a:rPr lang="en-US" sz="1800" dirty="0" smtClean="0"/>
              <a:t>Fails in regions with GPS Errors and dropouts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Note:  Ground truth is impossible</a:t>
            </a:r>
            <a:endParaRPr lang="en-US" sz="18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2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VTrack</a:t>
            </a:r>
            <a:r>
              <a:rPr lang="en-US" dirty="0" smtClean="0"/>
              <a:t> Deployment Truth Data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Initial collection of 2998 drives from the 25 cars with GPS and </a:t>
            </a:r>
            <a:r>
              <a:rPr lang="en-US" sz="2400" dirty="0" err="1" smtClean="0"/>
              <a:t>WiFi</a:t>
            </a:r>
            <a:r>
              <a:rPr lang="en-US" sz="2400" dirty="0" smtClean="0"/>
              <a:t> sensors</a:t>
            </a:r>
          </a:p>
          <a:p>
            <a:endParaRPr lang="en-US" sz="2400" dirty="0" smtClean="0"/>
          </a:p>
          <a:p>
            <a:r>
              <a:rPr lang="en-US" sz="2400" dirty="0" smtClean="0"/>
              <a:t>Urban Area</a:t>
            </a:r>
          </a:p>
          <a:p>
            <a:endParaRPr lang="en-US" sz="2400" dirty="0" smtClean="0"/>
          </a:p>
          <a:p>
            <a:r>
              <a:rPr lang="en-US" sz="2400" dirty="0" smtClean="0"/>
              <a:t>Simultaneous GPS and </a:t>
            </a:r>
            <a:r>
              <a:rPr lang="en-US" sz="2400" dirty="0" err="1" smtClean="0"/>
              <a:t>WiFi</a:t>
            </a:r>
            <a:r>
              <a:rPr lang="en-US" sz="2400" dirty="0" smtClean="0"/>
              <a:t> location estimates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WiFi</a:t>
            </a:r>
            <a:r>
              <a:rPr lang="en-US" sz="2400" dirty="0" smtClean="0"/>
              <a:t> locations via </a:t>
            </a:r>
            <a:r>
              <a:rPr lang="en-US" sz="2400" dirty="0" err="1" smtClean="0"/>
              <a:t>centroid</a:t>
            </a:r>
            <a:r>
              <a:rPr lang="en-US" sz="2400" dirty="0" smtClean="0"/>
              <a:t> calculations of </a:t>
            </a:r>
            <a:r>
              <a:rPr lang="en-US" sz="2400" dirty="0" err="1" smtClean="0"/>
              <a:t>Aps</a:t>
            </a:r>
            <a:endParaRPr lang="en-US" sz="2400" dirty="0" smtClean="0"/>
          </a:p>
          <a:p>
            <a:endParaRPr lang="en-US" sz="18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2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VTrack</a:t>
            </a:r>
            <a:r>
              <a:rPr lang="en-US" dirty="0" smtClean="0"/>
              <a:t> Deployment Coverage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2950" y="1981200"/>
            <a:ext cx="43624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HMM-based map matching</a:t>
            </a:r>
          </a:p>
          <a:p>
            <a:pPr lvl="1"/>
            <a:r>
              <a:rPr lang="en-US" dirty="0" smtClean="0"/>
              <a:t>robust to noise</a:t>
            </a:r>
          </a:p>
          <a:p>
            <a:pPr lvl="1"/>
            <a:r>
              <a:rPr lang="en-US" dirty="0" smtClean="0"/>
              <a:t>Error &lt; 10% </a:t>
            </a:r>
          </a:p>
          <a:p>
            <a:pPr lvl="2"/>
            <a:r>
              <a:rPr lang="en-US" dirty="0" smtClean="0"/>
              <a:t>when only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2"/>
            <a:r>
              <a:rPr lang="en-US" dirty="0" smtClean="0"/>
              <a:t>With 40m Gaussian noise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Travel Times via only </a:t>
            </a:r>
            <a:r>
              <a:rPr lang="en-US" dirty="0" err="1" smtClean="0"/>
              <a:t>WiFi</a:t>
            </a:r>
            <a:r>
              <a:rPr lang="en-US" dirty="0" smtClean="0"/>
              <a:t> are accurate even though individual paths are not</a:t>
            </a:r>
          </a:p>
          <a:p>
            <a:endParaRPr lang="en-US" dirty="0" smtClean="0"/>
          </a:p>
          <a:p>
            <a:r>
              <a:rPr lang="en-US" dirty="0" smtClean="0"/>
              <a:t>Travel Times via only </a:t>
            </a:r>
            <a:r>
              <a:rPr lang="en-US" dirty="0" err="1" smtClean="0"/>
              <a:t>WiFi</a:t>
            </a:r>
            <a:r>
              <a:rPr lang="en-US" dirty="0" smtClean="0"/>
              <a:t> cannot detect hotspots</a:t>
            </a:r>
          </a:p>
          <a:p>
            <a:pPr lvl="1"/>
            <a:r>
              <a:rPr lang="en-US" dirty="0" smtClean="0"/>
              <a:t>Due to outages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WiFi</a:t>
            </a:r>
            <a:r>
              <a:rPr lang="en-US" dirty="0" smtClean="0"/>
              <a:t> available</a:t>
            </a:r>
          </a:p>
          <a:p>
            <a:pPr lvl="2"/>
            <a:r>
              <a:rPr lang="en-US" dirty="0" smtClean="0"/>
              <a:t>Detection &gt; 80%</a:t>
            </a:r>
          </a:p>
          <a:p>
            <a:pPr lvl="2"/>
            <a:r>
              <a:rPr lang="en-US" dirty="0" smtClean="0"/>
              <a:t>False Alarm &lt; 5%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GPS available and accurate, periodic sampling helps with both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Gap Metric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95400"/>
            <a:ext cx="56864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14600"/>
            <a:ext cx="8910638" cy="324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838200" y="5734496"/>
            <a:ext cx="7772400" cy="11997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GPS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WiFi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NAVTEQ                            GPS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Hybrid GPS +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WiFi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</a:t>
            </a:r>
            <a:r>
              <a:rPr lang="en-US" dirty="0" err="1" smtClean="0"/>
              <a:t>vs</a:t>
            </a:r>
            <a:r>
              <a:rPr lang="en-US" dirty="0" smtClean="0"/>
              <a:t> Map Matching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4112241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057400"/>
            <a:ext cx="4114800" cy="291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Hotspot Detection Success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4972496"/>
            <a:ext cx="7772400" cy="11997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Hotspot Detection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False Alarms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6019800"/>
            <a:ext cx="7772400" cy="11997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Threshold = observed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segment time - predicted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37338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57400"/>
            <a:ext cx="38195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Road </a:t>
            </a:r>
            <a:r>
              <a:rPr lang="en-US" sz="2400" dirty="0" smtClean="0"/>
              <a:t>T</a:t>
            </a:r>
            <a:r>
              <a:rPr lang="en-US" sz="2400" dirty="0" smtClean="0"/>
              <a:t>raffic Problem</a:t>
            </a:r>
          </a:p>
          <a:p>
            <a:pPr lvl="1"/>
            <a:r>
              <a:rPr lang="en-US" dirty="0" smtClean="0"/>
              <a:t>Results</a:t>
            </a:r>
          </a:p>
          <a:p>
            <a:pPr lvl="2"/>
            <a:r>
              <a:rPr lang="en-US" sz="1800" dirty="0" smtClean="0"/>
              <a:t>Causes inefficiency</a:t>
            </a:r>
          </a:p>
          <a:p>
            <a:pPr lvl="2"/>
            <a:r>
              <a:rPr lang="en-US" sz="1800" dirty="0" smtClean="0"/>
              <a:t>Fuel Waste</a:t>
            </a:r>
          </a:p>
          <a:p>
            <a:pPr lvl="2"/>
            <a:r>
              <a:rPr lang="en-US" sz="1800" dirty="0" smtClean="0"/>
              <a:t>Frustration (not measuring this here </a:t>
            </a:r>
            <a:r>
              <a:rPr lang="en-US" sz="1800" dirty="0" smtClean="0">
                <a:sym typeface="Wingdings" pitchFamily="2" charset="2"/>
              </a:rPr>
              <a:t>)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Trends</a:t>
            </a:r>
          </a:p>
          <a:p>
            <a:pPr lvl="2"/>
            <a:r>
              <a:rPr lang="en-US" sz="1800" dirty="0" smtClean="0">
                <a:sym typeface="Wingdings" pitchFamily="2" charset="2"/>
              </a:rPr>
              <a:t>More cars on road (1B now and projected to double)</a:t>
            </a:r>
          </a:p>
          <a:p>
            <a:pPr lvl="2"/>
            <a:r>
              <a:rPr lang="en-US" sz="1800" dirty="0" smtClean="0">
                <a:sym typeface="Wingdings" pitchFamily="2" charset="2"/>
              </a:rPr>
              <a:t>More time wasted in traffic (4.2B Hrs in 2007 and increasing)</a:t>
            </a: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Smartphone Capabilities</a:t>
            </a:r>
          </a:p>
          <a:p>
            <a:pPr lvl="1"/>
            <a:r>
              <a:rPr lang="en-US" sz="2000" dirty="0" smtClean="0"/>
              <a:t>Massive Deployment</a:t>
            </a:r>
          </a:p>
          <a:p>
            <a:pPr lvl="1"/>
            <a:r>
              <a:rPr lang="en-US" sz="2000" dirty="0" smtClean="0"/>
              <a:t>GPS , </a:t>
            </a:r>
            <a:r>
              <a:rPr lang="en-US" sz="2000" dirty="0" err="1" smtClean="0"/>
              <a:t>WiFi</a:t>
            </a:r>
            <a:r>
              <a:rPr lang="en-US" sz="2000" dirty="0" smtClean="0"/>
              <a:t>, and Cellular Triangulation Capabilities</a:t>
            </a:r>
          </a:p>
          <a:p>
            <a:pPr lvl="1"/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5715000"/>
            <a:ext cx="82296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approach minimizes energy consumption using inaccurate position sensors</a:t>
            </a:r>
          </a:p>
          <a:p>
            <a:endParaRPr lang="en-US" dirty="0" smtClean="0"/>
          </a:p>
          <a:p>
            <a:r>
              <a:rPr lang="en-US" dirty="0" smtClean="0"/>
              <a:t>The approach obtains accurate travel time estimates from the inaccurate positions</a:t>
            </a:r>
          </a:p>
          <a:p>
            <a:endParaRPr lang="en-US" dirty="0" smtClean="0"/>
          </a:p>
          <a:p>
            <a:r>
              <a:rPr lang="en-US" dirty="0" smtClean="0"/>
              <a:t>Significant noise was handled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Online, adaptive algorithm</a:t>
            </a:r>
          </a:p>
          <a:p>
            <a:pPr lvl="1"/>
            <a:r>
              <a:rPr lang="en-US" dirty="0" smtClean="0"/>
              <a:t>Dynamically selects the best sensor to sample</a:t>
            </a:r>
          </a:p>
          <a:p>
            <a:pPr lvl="2"/>
            <a:r>
              <a:rPr lang="en-US" dirty="0" smtClean="0"/>
              <a:t>Accounting for available energy, uncertainty of node position, and trajectory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Looking to improve the quality of the algorithms to predict future times on segments</a:t>
            </a:r>
          </a:p>
          <a:p>
            <a:pPr lvl="1"/>
            <a:r>
              <a:rPr lang="en-US" dirty="0" smtClean="0"/>
              <a:t>Using historic times</a:t>
            </a:r>
          </a:p>
          <a:p>
            <a:pPr lvl="1"/>
            <a:r>
              <a:rPr lang="en-US" dirty="0" smtClean="0"/>
              <a:t>Using sparse amounts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5562600" cy="4525963"/>
          </a:xfrm>
        </p:spPr>
        <p:txBody>
          <a:bodyPr>
            <a:noAutofit/>
          </a:bodyPr>
          <a:lstStyle/>
          <a:p>
            <a:r>
              <a:rPr lang="en-US" sz="800" dirty="0" smtClean="0"/>
              <a:t>[1] The mobile </a:t>
            </a:r>
            <a:r>
              <a:rPr lang="en-US" sz="800" dirty="0" err="1" smtClean="0"/>
              <a:t>millenium</a:t>
            </a:r>
            <a:r>
              <a:rPr lang="en-US" sz="800" dirty="0" smtClean="0"/>
              <a:t> project. http://traffic.berkeley.edu.</a:t>
            </a:r>
          </a:p>
          <a:p>
            <a:r>
              <a:rPr lang="en-US" sz="800" dirty="0" smtClean="0"/>
              <a:t>[2] </a:t>
            </a:r>
            <a:r>
              <a:rPr lang="en-US" sz="800" dirty="0" err="1" smtClean="0"/>
              <a:t>Navteq</a:t>
            </a:r>
            <a:r>
              <a:rPr lang="en-US" sz="800" dirty="0" smtClean="0"/>
              <a:t>. http://navteq.com/about/data.html.</a:t>
            </a:r>
          </a:p>
          <a:p>
            <a:r>
              <a:rPr lang="en-US" sz="800" dirty="0" smtClean="0"/>
              <a:t>[3] The </a:t>
            </a:r>
            <a:r>
              <a:rPr lang="en-US" sz="800" dirty="0" err="1" smtClean="0"/>
              <a:t>peir</a:t>
            </a:r>
            <a:r>
              <a:rPr lang="en-US" sz="800" dirty="0" smtClean="0"/>
              <a:t> project. http://peir.cens.ucla.edu.</a:t>
            </a:r>
          </a:p>
          <a:p>
            <a:r>
              <a:rPr lang="en-US" sz="800" dirty="0" smtClean="0"/>
              <a:t>[4] Bureau of Transportation Statistics. http://www.bts.gov.</a:t>
            </a:r>
          </a:p>
          <a:p>
            <a:r>
              <a:rPr lang="en-US" sz="800" dirty="0" smtClean="0"/>
              <a:t>[5] The </a:t>
            </a:r>
            <a:r>
              <a:rPr lang="en-US" sz="800" dirty="0" err="1" smtClean="0"/>
              <a:t>CarTel</a:t>
            </a:r>
            <a:r>
              <a:rPr lang="en-US" sz="800" dirty="0" smtClean="0"/>
              <a:t> project. http://cartel.csail.mit.edu/.</a:t>
            </a:r>
          </a:p>
          <a:p>
            <a:r>
              <a:rPr lang="en-US" sz="800" dirty="0" smtClean="0"/>
              <a:t>[6] Y. </a:t>
            </a:r>
            <a:r>
              <a:rPr lang="en-US" sz="800" dirty="0" err="1" smtClean="0"/>
              <a:t>chung</a:t>
            </a:r>
            <a:r>
              <a:rPr lang="en-US" sz="800" dirty="0" smtClean="0"/>
              <a:t> Cheng, Y. </a:t>
            </a:r>
            <a:r>
              <a:rPr lang="en-US" sz="800" dirty="0" err="1" smtClean="0"/>
              <a:t>Chawathe</a:t>
            </a:r>
            <a:r>
              <a:rPr lang="en-US" sz="800" dirty="0" smtClean="0"/>
              <a:t>, A. </a:t>
            </a:r>
            <a:r>
              <a:rPr lang="en-US" sz="800" dirty="0" err="1" smtClean="0"/>
              <a:t>Lamarca</a:t>
            </a:r>
            <a:r>
              <a:rPr lang="en-US" sz="800" dirty="0" smtClean="0"/>
              <a:t>, and J. </a:t>
            </a:r>
            <a:r>
              <a:rPr lang="en-US" sz="800" dirty="0" err="1" smtClean="0"/>
              <a:t>Krumm</a:t>
            </a:r>
            <a:r>
              <a:rPr lang="en-US" sz="800" dirty="0" smtClean="0"/>
              <a:t>. Accuracy</a:t>
            </a:r>
          </a:p>
          <a:p>
            <a:r>
              <a:rPr lang="en-US" sz="800" dirty="0" smtClean="0"/>
              <a:t>characterization for metropolitan-scale </a:t>
            </a:r>
            <a:r>
              <a:rPr lang="en-US" sz="800" dirty="0" err="1" smtClean="0"/>
              <a:t>wi-fi</a:t>
            </a:r>
            <a:r>
              <a:rPr lang="en-US" sz="800" dirty="0" smtClean="0"/>
              <a:t> localization. In In</a:t>
            </a:r>
          </a:p>
          <a:p>
            <a:r>
              <a:rPr lang="en-US" sz="800" dirty="0" smtClean="0"/>
              <a:t>Proceedings of </a:t>
            </a:r>
            <a:r>
              <a:rPr lang="en-US" sz="800" dirty="0" err="1" smtClean="0"/>
              <a:t>Mobisys</a:t>
            </a:r>
            <a:r>
              <a:rPr lang="en-US" sz="800" dirty="0" smtClean="0"/>
              <a:t> 2005, pages 233–245, 2005.</a:t>
            </a:r>
          </a:p>
          <a:p>
            <a:r>
              <a:rPr lang="en-US" sz="800" dirty="0" smtClean="0"/>
              <a:t>[7] C. Claudel and A. </a:t>
            </a:r>
            <a:r>
              <a:rPr lang="en-US" sz="800" dirty="0" err="1" smtClean="0"/>
              <a:t>Bayen</a:t>
            </a:r>
            <a:r>
              <a:rPr lang="en-US" sz="800" dirty="0" smtClean="0"/>
              <a:t>. Guaranteed bounds for traffic flow</a:t>
            </a:r>
          </a:p>
          <a:p>
            <a:r>
              <a:rPr lang="en-US" sz="800" dirty="0" smtClean="0"/>
              <a:t>parameters estimation using mixed </a:t>
            </a:r>
            <a:r>
              <a:rPr lang="en-US" sz="800" dirty="0" err="1" smtClean="0"/>
              <a:t>lagrangian-eulerian</a:t>
            </a:r>
            <a:r>
              <a:rPr lang="en-US" sz="800" dirty="0" smtClean="0"/>
              <a:t> sensing. In</a:t>
            </a:r>
          </a:p>
          <a:p>
            <a:r>
              <a:rPr lang="en-US" sz="800" dirty="0" err="1" smtClean="0"/>
              <a:t>Allerton</a:t>
            </a:r>
            <a:r>
              <a:rPr lang="en-US" sz="800" dirty="0" smtClean="0"/>
              <a:t> Conference on Communication, Control, and Computing,</a:t>
            </a:r>
          </a:p>
          <a:p>
            <a:r>
              <a:rPr lang="en-US" sz="800" dirty="0" smtClean="0"/>
              <a:t>2008.</a:t>
            </a:r>
          </a:p>
          <a:p>
            <a:r>
              <a:rPr lang="en-US" sz="800" dirty="0" smtClean="0"/>
              <a:t>[8] C. Claudel, A. </a:t>
            </a:r>
            <a:r>
              <a:rPr lang="en-US" sz="800" dirty="0" err="1" smtClean="0"/>
              <a:t>Hofleitner</a:t>
            </a:r>
            <a:r>
              <a:rPr lang="en-US" sz="800" dirty="0" smtClean="0"/>
              <a:t>, N. </a:t>
            </a:r>
            <a:r>
              <a:rPr lang="en-US" sz="800" dirty="0" err="1" smtClean="0"/>
              <a:t>Mignerey</a:t>
            </a:r>
            <a:r>
              <a:rPr lang="en-US" sz="800" dirty="0" smtClean="0"/>
              <a:t>, and A. </a:t>
            </a:r>
            <a:r>
              <a:rPr lang="en-US" sz="800" dirty="0" err="1" smtClean="0"/>
              <a:t>Bayen</a:t>
            </a:r>
            <a:r>
              <a:rPr lang="en-US" sz="800" dirty="0" smtClean="0"/>
              <a:t>. Guaranteed</a:t>
            </a:r>
          </a:p>
          <a:p>
            <a:r>
              <a:rPr lang="en-US" sz="800" dirty="0" smtClean="0"/>
              <a:t>bounds on highway travel times using probe and fixed data. In 88th</a:t>
            </a:r>
          </a:p>
          <a:p>
            <a:r>
              <a:rPr lang="en-US" sz="800" dirty="0" smtClean="0"/>
              <a:t>TRB Annual Meeting Compendium of Papers, 2009.</a:t>
            </a:r>
          </a:p>
          <a:p>
            <a:r>
              <a:rPr lang="en-US" sz="800" dirty="0" smtClean="0"/>
              <a:t>[9] D. F.V. </a:t>
            </a:r>
            <a:r>
              <a:rPr lang="en-US" sz="800" dirty="0" err="1" smtClean="0"/>
              <a:t>Gps</a:t>
            </a:r>
            <a:r>
              <a:rPr lang="en-US" sz="800" dirty="0" smtClean="0"/>
              <a:t> accuracy: Lies, damn lies, and statistics. 1998.</a:t>
            </a:r>
          </a:p>
          <a:p>
            <a:r>
              <a:rPr lang="en-US" sz="800" dirty="0" smtClean="0"/>
              <a:t>[10] S. </a:t>
            </a:r>
            <a:r>
              <a:rPr lang="en-US" sz="800" dirty="0" err="1" smtClean="0"/>
              <a:t>Gaonkar</a:t>
            </a:r>
            <a:r>
              <a:rPr lang="en-US" sz="800" dirty="0" smtClean="0"/>
              <a:t>, J. Li, R. R. </a:t>
            </a:r>
            <a:r>
              <a:rPr lang="en-US" sz="800" dirty="0" err="1" smtClean="0"/>
              <a:t>Choudhury</a:t>
            </a:r>
            <a:r>
              <a:rPr lang="en-US" sz="800" dirty="0" smtClean="0"/>
              <a:t>, L. Cox, and A. Schmidt.</a:t>
            </a:r>
          </a:p>
          <a:p>
            <a:r>
              <a:rPr lang="en-US" sz="800" dirty="0" smtClean="0"/>
              <a:t>Micro-blog: sharing and querying content through mobile phones and</a:t>
            </a:r>
          </a:p>
          <a:p>
            <a:r>
              <a:rPr lang="fr-FR" sz="800" dirty="0" smtClean="0"/>
              <a:t>social participation. In </a:t>
            </a:r>
            <a:r>
              <a:rPr lang="fr-FR" sz="800" dirty="0" err="1" smtClean="0"/>
              <a:t>MobiSys</a:t>
            </a:r>
            <a:r>
              <a:rPr lang="fr-FR" sz="800" dirty="0" smtClean="0"/>
              <a:t>, pages 174–186, 2008.</a:t>
            </a:r>
          </a:p>
          <a:p>
            <a:r>
              <a:rPr lang="en-US" sz="800" dirty="0" smtClean="0"/>
              <a:t>[11] M. </a:t>
            </a:r>
            <a:r>
              <a:rPr lang="en-US" sz="800" dirty="0" err="1" smtClean="0"/>
              <a:t>Gruteser</a:t>
            </a:r>
            <a:r>
              <a:rPr lang="en-US" sz="800" dirty="0" smtClean="0"/>
              <a:t> and D. </a:t>
            </a:r>
            <a:r>
              <a:rPr lang="en-US" sz="800" dirty="0" err="1" smtClean="0"/>
              <a:t>Grunwald</a:t>
            </a:r>
            <a:r>
              <a:rPr lang="en-US" sz="800" dirty="0" smtClean="0"/>
              <a:t>. Anonymous usage of location-based</a:t>
            </a:r>
          </a:p>
          <a:p>
            <a:r>
              <a:rPr lang="en-US" sz="800" dirty="0" smtClean="0"/>
              <a:t>services through spatial and temporal cloaking. In ACM </a:t>
            </a:r>
            <a:r>
              <a:rPr lang="en-US" sz="800" dirty="0" err="1" smtClean="0"/>
              <a:t>MobiSys</a:t>
            </a:r>
            <a:r>
              <a:rPr lang="en-US" sz="800" dirty="0" smtClean="0"/>
              <a:t>, 2003.</a:t>
            </a:r>
          </a:p>
          <a:p>
            <a:r>
              <a:rPr lang="en-US" sz="800" dirty="0" smtClean="0"/>
              <a:t>[12] M. </a:t>
            </a:r>
            <a:r>
              <a:rPr lang="en-US" sz="800" dirty="0" err="1" smtClean="0"/>
              <a:t>Gruteser</a:t>
            </a:r>
            <a:r>
              <a:rPr lang="en-US" sz="800" dirty="0" smtClean="0"/>
              <a:t> and B. Hoh. On the anonymity of periodic location</a:t>
            </a:r>
          </a:p>
          <a:p>
            <a:r>
              <a:rPr lang="en-US" sz="800" dirty="0" smtClean="0"/>
              <a:t>samples. In </a:t>
            </a:r>
            <a:r>
              <a:rPr lang="en-US" sz="800" dirty="0" smtClean="0"/>
              <a:t>Pervasive, 2005.</a:t>
            </a:r>
          </a:p>
          <a:p>
            <a:pPr lvl="0">
              <a:defRPr/>
            </a:pPr>
            <a:r>
              <a:rPr lang="en-US" sz="800" dirty="0" smtClean="0"/>
              <a:t>[13] B. Hoh, M. </a:t>
            </a:r>
            <a:r>
              <a:rPr lang="en-US" sz="800" dirty="0" err="1" smtClean="0"/>
              <a:t>Gruteser</a:t>
            </a:r>
            <a:r>
              <a:rPr lang="en-US" sz="800" dirty="0" smtClean="0"/>
              <a:t>, R. Herring, J. Ban, D. Work, J.-C. Herrera, A. M.</a:t>
            </a:r>
          </a:p>
          <a:p>
            <a:pPr lvl="0">
              <a:defRPr/>
            </a:pPr>
            <a:r>
              <a:rPr lang="en-US" sz="800" dirty="0" err="1" smtClean="0"/>
              <a:t>Bayen</a:t>
            </a:r>
            <a:r>
              <a:rPr lang="en-US" sz="800" dirty="0" smtClean="0"/>
              <a:t>, M. </a:t>
            </a:r>
            <a:r>
              <a:rPr lang="en-US" sz="800" dirty="0" err="1" smtClean="0"/>
              <a:t>Annavaram</a:t>
            </a:r>
            <a:r>
              <a:rPr lang="en-US" sz="800" dirty="0" smtClean="0"/>
              <a:t>, and Q. Jacobson. Virtual trip lines for</a:t>
            </a:r>
          </a:p>
          <a:p>
            <a:pPr lvl="0">
              <a:defRPr/>
            </a:pPr>
            <a:r>
              <a:rPr lang="en-US" sz="800" dirty="0" smtClean="0"/>
              <a:t>distributed privacy-preserving traffic monitoring. In </a:t>
            </a:r>
            <a:r>
              <a:rPr lang="en-US" sz="800" dirty="0" err="1" smtClean="0"/>
              <a:t>MobiSys</a:t>
            </a:r>
            <a:r>
              <a:rPr lang="en-US" sz="800" dirty="0" smtClean="0"/>
              <a:t> ’08:</a:t>
            </a:r>
          </a:p>
          <a:p>
            <a:pPr lvl="0">
              <a:defRPr/>
            </a:pPr>
            <a:r>
              <a:rPr lang="en-US" sz="800" dirty="0" smtClean="0"/>
              <a:t>Proceeding of the 6th international conference on Mobile systems,</a:t>
            </a:r>
          </a:p>
          <a:p>
            <a:pPr lvl="0">
              <a:defRPr/>
            </a:pPr>
            <a:r>
              <a:rPr lang="en-US" sz="800" dirty="0" smtClean="0"/>
              <a:t>applications, and services, 2008.</a:t>
            </a:r>
          </a:p>
          <a:p>
            <a:endParaRPr lang="en-US" sz="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495800" y="1219200"/>
            <a:ext cx="5486400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[14] B. Hoh, M.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Gruteser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Xiong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A.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Alrabady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Enhancing security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privacy in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trafc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-monitoring systems. IEEE Pervasive Computing,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5(4):38–46, 2006.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[15] B. Hoh, M.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Gruteser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Xiong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A.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Alrabady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Preserving privacy in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GPS traces via uncertainty-aware path cloaking. In ACM CCS, 2007.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[16] B. Hull, V.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Bychkovsky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Y. Zhang, K. Chen, M.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Goraczko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E. Shih,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Balakrishnan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S. Madden.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CarTel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 Distributed Mobile Sensor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Computing System. In Proc. ACM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SenSys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Nov. 2006.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[17] B. Hummel. Map matching for vehicle guidance. In Dynamic and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Mobile GIS: Investigating Space and Time. CRC Press: Florida, 2006.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[18] </a:t>
            </a:r>
            <a:r>
              <a:rPr kumimoji="0" lang="fr-FR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Inrix</a:t>
            </a: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home page. http://www.inrix.com/.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[19] J.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Krumm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Inference attacks on location tracks. In Pervasive, 2007.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[20] J.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Krumm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Letchner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E. Horvitz. Map matching with travel time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constraints. In SAE World Congress, 2007.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[21] P. Mohan, V. N.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Padmanabhan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R.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Ramjee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Nericell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rich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monitoring of road and traffic conditions using mobile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smartphones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SenSys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’08: Proceedings of the 6th ACM conference on Embedded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 sensor systems, 2008.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[22] D.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Sperling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D. Gordon. Two Billion Cars: Driving Toward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Sustainability. Oxford University Press, 2009.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[23] L. Sweeney. k-anonymity: A model for protecting privacy, 2002.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[24] A. J.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Viterbi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Error bounds for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convolutional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codes and an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asymptotically optimum decoding algorithm. In IEEE Transactions on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 Theory, 1967.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[25] J. Yoon, B. Noble, and M. Liu. Surface Street Traffic Estimation. In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MobiSys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2007.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Constraint??</a:t>
            </a:r>
          </a:p>
          <a:p>
            <a:pPr lvl="1"/>
            <a:r>
              <a:rPr lang="en-US" dirty="0" smtClean="0"/>
              <a:t>If in car plugged in phone</a:t>
            </a:r>
          </a:p>
          <a:p>
            <a:pPr lvl="1"/>
            <a:r>
              <a:rPr lang="en-US" dirty="0" smtClean="0"/>
              <a:t>Not true for mass transit if that should be included</a:t>
            </a:r>
            <a:endParaRPr lang="en-US" dirty="0" smtClean="0"/>
          </a:p>
          <a:p>
            <a:pPr lvl="1"/>
            <a:r>
              <a:rPr lang="en-US" dirty="0" smtClean="0"/>
              <a:t>Obviously still have the GPS Outage issue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Mass Transit Buses?</a:t>
            </a:r>
          </a:p>
          <a:p>
            <a:pPr lvl="1"/>
            <a:r>
              <a:rPr lang="en-US" dirty="0" smtClean="0"/>
              <a:t>False Stops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Thoughts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Real-time traffic information can alleviate congestion with information</a:t>
            </a:r>
          </a:p>
          <a:p>
            <a:pPr lvl="1"/>
            <a:r>
              <a:rPr lang="en-US" sz="2000" dirty="0" smtClean="0"/>
              <a:t>Collected Travel Time</a:t>
            </a:r>
          </a:p>
          <a:p>
            <a:pPr lvl="1"/>
            <a:r>
              <a:rPr lang="en-US" sz="2000" dirty="0" smtClean="0"/>
              <a:t>Collected Vehicle Flow Densities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Alleviation Methods</a:t>
            </a:r>
          </a:p>
          <a:p>
            <a:pPr lvl="1"/>
            <a:r>
              <a:rPr lang="en-US" sz="2000" dirty="0" smtClean="0"/>
              <a:t>Informing drivers of “Hotspots” to avoid</a:t>
            </a:r>
          </a:p>
          <a:p>
            <a:pPr lvl="1"/>
            <a:r>
              <a:rPr lang="en-US" sz="2000" dirty="0" smtClean="0"/>
              <a:t>Traffic aware routing</a:t>
            </a:r>
          </a:p>
          <a:p>
            <a:pPr lvl="1"/>
            <a:r>
              <a:rPr lang="en-US" sz="2000" dirty="0" smtClean="0"/>
              <a:t>Combining historic and real-time information</a:t>
            </a:r>
          </a:p>
          <a:p>
            <a:pPr lvl="2"/>
            <a:r>
              <a:rPr lang="en-US" sz="1800" dirty="0" smtClean="0"/>
              <a:t>Update traffic light control</a:t>
            </a:r>
          </a:p>
          <a:p>
            <a:pPr lvl="2"/>
            <a:r>
              <a:rPr lang="en-US" sz="1800" dirty="0" smtClean="0"/>
              <a:t>Plan infrastructure improvements</a:t>
            </a:r>
          </a:p>
          <a:p>
            <a:pPr lvl="2"/>
            <a:r>
              <a:rPr lang="en-US" sz="1800" dirty="0" smtClean="0"/>
              <a:t>Update toll scheme</a:t>
            </a:r>
          </a:p>
          <a:p>
            <a:pPr lvl="2"/>
            <a:endParaRPr lang="en-US" sz="1800" dirty="0" smtClean="0"/>
          </a:p>
          <a:p>
            <a:r>
              <a:rPr lang="en-US" sz="2400" dirty="0" smtClean="0"/>
              <a:t>Dominant Data Source Commercial Fleets</a:t>
            </a:r>
          </a:p>
          <a:p>
            <a:pPr lvl="1"/>
            <a:r>
              <a:rPr lang="en-US" sz="2000" dirty="0" smtClean="0"/>
              <a:t>End user travel times </a:t>
            </a:r>
            <a:r>
              <a:rPr lang="en-US" sz="2000" dirty="0" smtClean="0"/>
              <a:t>would be more </a:t>
            </a:r>
            <a:r>
              <a:rPr lang="en-US" sz="2000" dirty="0" smtClean="0"/>
              <a:t>realistic</a:t>
            </a:r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MIT CSAIL, Tel-Aviv </a:t>
            </a:r>
            <a:r>
              <a:rPr lang="en-US" sz="2400" dirty="0" err="1" smtClean="0"/>
              <a:t>Univ</a:t>
            </a:r>
            <a:r>
              <a:rPr lang="en-US" sz="2400" dirty="0" smtClean="0"/>
              <a:t>, and </a:t>
            </a:r>
            <a:r>
              <a:rPr lang="en-US" sz="2400" dirty="0" err="1" smtClean="0"/>
              <a:t>Univ</a:t>
            </a:r>
            <a:r>
              <a:rPr lang="en-US" sz="2400" dirty="0" smtClean="0"/>
              <a:t> Illinois Chicago</a:t>
            </a:r>
          </a:p>
          <a:p>
            <a:endParaRPr lang="en-US" sz="2400" dirty="0" smtClean="0"/>
          </a:p>
          <a:p>
            <a:r>
              <a:rPr lang="en-US" sz="2400" dirty="0" smtClean="0"/>
              <a:t>Goal</a:t>
            </a:r>
            <a:endParaRPr lang="en-US" dirty="0" smtClean="0"/>
          </a:p>
          <a:p>
            <a:pPr lvl="1"/>
            <a:r>
              <a:rPr lang="en-US" sz="2000" dirty="0" smtClean="0"/>
              <a:t>Accurate, Energy-Aware Road Traffic Delay Estimation Using Mobile Phones</a:t>
            </a:r>
          </a:p>
          <a:p>
            <a:pPr lvl="2"/>
            <a:r>
              <a:rPr lang="en-US" sz="1800" dirty="0" smtClean="0"/>
              <a:t>GPS Limitations</a:t>
            </a:r>
          </a:p>
          <a:p>
            <a:pPr lvl="3"/>
            <a:r>
              <a:rPr lang="en-US" sz="1600" dirty="0" smtClean="0"/>
              <a:t>“Urban Canyon” outages</a:t>
            </a:r>
          </a:p>
          <a:p>
            <a:pPr lvl="3"/>
            <a:r>
              <a:rPr lang="en-US" sz="1600" dirty="0" smtClean="0"/>
              <a:t>Pocket outage</a:t>
            </a:r>
          </a:p>
          <a:p>
            <a:pPr lvl="3"/>
            <a:r>
              <a:rPr lang="en-US" sz="1600" dirty="0" smtClean="0"/>
              <a:t>Power Hungry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Key Challenges</a:t>
            </a:r>
          </a:p>
          <a:p>
            <a:pPr lvl="1"/>
            <a:r>
              <a:rPr lang="en-US" sz="2000" dirty="0" smtClean="0"/>
              <a:t>Energy Consumption</a:t>
            </a:r>
          </a:p>
          <a:p>
            <a:pPr lvl="2"/>
            <a:r>
              <a:rPr lang="en-US" sz="1800" dirty="0" smtClean="0"/>
              <a:t>Need to find optimal Sample Rate</a:t>
            </a:r>
            <a:endParaRPr lang="en-US" sz="1600" dirty="0" smtClean="0"/>
          </a:p>
          <a:p>
            <a:pPr lvl="1"/>
            <a:r>
              <a:rPr lang="en-US" sz="2000" dirty="0" smtClean="0"/>
              <a:t>Sensor Unreliability</a:t>
            </a:r>
          </a:p>
          <a:p>
            <a:pPr lvl="2"/>
            <a:r>
              <a:rPr lang="en-US" sz="1800" dirty="0" smtClean="0"/>
              <a:t>GPS Outages</a:t>
            </a:r>
          </a:p>
          <a:p>
            <a:pPr lvl="2"/>
            <a:r>
              <a:rPr lang="en-US" sz="1800" dirty="0" err="1" smtClean="0"/>
              <a:t>WiFi</a:t>
            </a:r>
            <a:r>
              <a:rPr lang="en-US" sz="1800" dirty="0" smtClean="0"/>
              <a:t> and Cellular Triangulation aren’t Precise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VTrack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3997" y="1524000"/>
            <a:ext cx="518000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481328"/>
            <a:ext cx="4343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Users with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smartphone</a:t>
            </a:r>
            <a:r>
              <a:rPr lang="en-US" sz="2400" dirty="0" smtClean="0"/>
              <a:t>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VTrack</a:t>
            </a:r>
            <a:r>
              <a:rPr lang="en-US" sz="2400" dirty="0" smtClean="0"/>
              <a:t> reporting application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 data periodically to </a:t>
            </a:r>
            <a:r>
              <a:rPr lang="en-US" sz="2400" dirty="0" smtClean="0"/>
              <a:t>the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066800"/>
            <a:ext cx="5562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VTrack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481328"/>
            <a:ext cx="4343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Server algorithm</a:t>
            </a:r>
            <a:r>
              <a:rPr lang="en-US" sz="2400" dirty="0" smtClean="0"/>
              <a:t> </a:t>
            </a:r>
            <a:r>
              <a:rPr lang="en-US" sz="2400" dirty="0" smtClean="0"/>
              <a:t>components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Map-matcher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noProof="0" dirty="0" smtClean="0"/>
              <a:t>Travel-time estimator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GPS not available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Access point (AP) observations are used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600" dirty="0" smtClean="0"/>
              <a:t>AP observations converted to position estimates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Done via the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wardriving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database where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APs have been in previous drives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“Hotspot” Reporter</a:t>
            </a:r>
          </a:p>
          <a:p>
            <a:pPr lvl="1"/>
            <a:r>
              <a:rPr lang="en-US" dirty="0" smtClean="0"/>
              <a:t>Senses Traffic Anomalies</a:t>
            </a:r>
          </a:p>
          <a:p>
            <a:pPr lvl="1"/>
            <a:r>
              <a:rPr lang="en-US" dirty="0" smtClean="0"/>
              <a:t>Reports Segments with Rate &lt;&lt; Speed Limit</a:t>
            </a:r>
          </a:p>
          <a:p>
            <a:pPr lvl="1"/>
            <a:r>
              <a:rPr lang="en-US" dirty="0" smtClean="0"/>
              <a:t>Optimized for low miss rate</a:t>
            </a:r>
          </a:p>
          <a:p>
            <a:pPr lvl="1"/>
            <a:r>
              <a:rPr lang="en-US" dirty="0" smtClean="0"/>
              <a:t>Optimized for false positive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Route Planner</a:t>
            </a:r>
          </a:p>
          <a:p>
            <a:pPr lvl="1"/>
            <a:r>
              <a:rPr lang="en-US" dirty="0" smtClean="0"/>
              <a:t>Plans Least Time path</a:t>
            </a:r>
          </a:p>
          <a:p>
            <a:pPr lvl="1"/>
            <a:r>
              <a:rPr lang="en-US" dirty="0" smtClean="0"/>
              <a:t>Uses individual segment estimated from </a:t>
            </a:r>
            <a:r>
              <a:rPr lang="en-US" dirty="0" err="1" smtClean="0"/>
              <a:t>VTrack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Note:  Rerouting available real-time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VTrack</a:t>
            </a:r>
            <a:r>
              <a:rPr lang="en-US" dirty="0" smtClean="0"/>
              <a:t> Application Support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have access</a:t>
            </a:r>
          </a:p>
          <a:p>
            <a:pPr lvl="1"/>
            <a:r>
              <a:rPr lang="en-US" dirty="0" smtClean="0"/>
              <a:t>Users </a:t>
            </a:r>
            <a:r>
              <a:rPr lang="en-US" dirty="0" smtClean="0"/>
              <a:t>can view current traffic </a:t>
            </a:r>
            <a:r>
              <a:rPr lang="en-US" dirty="0" smtClean="0"/>
              <a:t>delays</a:t>
            </a:r>
            <a:endParaRPr lang="en-US" dirty="0" smtClean="0"/>
          </a:p>
          <a:p>
            <a:pPr lvl="1"/>
            <a:r>
              <a:rPr lang="en-US" dirty="0" smtClean="0"/>
              <a:t>Users can receive route planning updates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VTrack</a:t>
            </a:r>
            <a:r>
              <a:rPr lang="en-US" dirty="0" smtClean="0"/>
              <a:t> Website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971800"/>
            <a:ext cx="43910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Accurate</a:t>
            </a:r>
          </a:p>
          <a:p>
            <a:pPr lvl="1"/>
            <a:r>
              <a:rPr lang="en-US" dirty="0" smtClean="0"/>
              <a:t>Errors 10% -15% OK </a:t>
            </a:r>
          </a:p>
          <a:p>
            <a:pPr lvl="1"/>
            <a:r>
              <a:rPr lang="en-US" dirty="0" smtClean="0"/>
              <a:t>Correlates to 3-5 minutes on a 30 minute drive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Efficient enough to use real-time data</a:t>
            </a:r>
          </a:p>
          <a:p>
            <a:pPr lvl="1"/>
            <a:r>
              <a:rPr lang="en-US" dirty="0" smtClean="0"/>
              <a:t>Existing map-matching use A*-type</a:t>
            </a:r>
          </a:p>
          <a:p>
            <a:pPr lvl="2"/>
            <a:r>
              <a:rPr lang="en-US" dirty="0" smtClean="0"/>
              <a:t>Prohibitively expensive</a:t>
            </a:r>
          </a:p>
          <a:p>
            <a:pPr lvl="2"/>
            <a:r>
              <a:rPr lang="en-US" dirty="0" smtClean="0"/>
              <a:t>Hard to optimize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Energy Efficient</a:t>
            </a:r>
          </a:p>
          <a:p>
            <a:pPr lvl="1"/>
            <a:r>
              <a:rPr lang="en-US" dirty="0" smtClean="0"/>
              <a:t>Meet accuracy goals</a:t>
            </a:r>
          </a:p>
          <a:p>
            <a:pPr lvl="1"/>
            <a:r>
              <a:rPr lang="en-US" dirty="0" smtClean="0"/>
              <a:t>Maximize battery life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 Algorithm Constraints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799</TotalTime>
  <Words>1649</Words>
  <Application>Microsoft Office PowerPoint</Application>
  <PresentationFormat>On-screen Show (4:3)</PresentationFormat>
  <Paragraphs>280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VTrack</vt:lpstr>
      <vt:lpstr>Background</vt:lpstr>
      <vt:lpstr>Previous Work</vt:lpstr>
      <vt:lpstr>What is VTrack?</vt:lpstr>
      <vt:lpstr>System Architecture</vt:lpstr>
      <vt:lpstr>VTrack Server</vt:lpstr>
      <vt:lpstr>VTrack Application Support</vt:lpstr>
      <vt:lpstr>VTrack Website</vt:lpstr>
      <vt:lpstr>Server Algorithm Constraints</vt:lpstr>
      <vt:lpstr>Server Challenges</vt:lpstr>
      <vt:lpstr>VTrack Map Matching</vt:lpstr>
      <vt:lpstr>Time Estimation Errors</vt:lpstr>
      <vt:lpstr>VTrack Deployment Plan</vt:lpstr>
      <vt:lpstr>VTrack Deployment Truth Data</vt:lpstr>
      <vt:lpstr>VTrack Deployment Coverage</vt:lpstr>
      <vt:lpstr>Findings</vt:lpstr>
      <vt:lpstr>Optimality Gap Metric</vt:lpstr>
      <vt:lpstr>Segment vs Map Matching</vt:lpstr>
      <vt:lpstr>Hotspot Detection Success</vt:lpstr>
      <vt:lpstr>Out of Scope</vt:lpstr>
      <vt:lpstr>Conclusions</vt:lpstr>
      <vt:lpstr>Future Work</vt:lpstr>
      <vt:lpstr>References</vt:lpstr>
      <vt:lpstr>My Thoughts</vt:lpstr>
      <vt:lpstr>Questions??</vt:lpstr>
    </vt:vector>
  </TitlesOfParts>
  <Company>Lockheed Martin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VTrack: Accurate, Energy-Aware Road Traffic Delay Estimation Using Mobile Phones</dc:title>
  <dc:creator>Lauren Ball</dc:creator>
  <cp:lastModifiedBy>lauren</cp:lastModifiedBy>
  <cp:revision>35</cp:revision>
  <dcterms:created xsi:type="dcterms:W3CDTF">2011-03-01T22:29:17Z</dcterms:created>
  <dcterms:modified xsi:type="dcterms:W3CDTF">2011-03-02T12:49:57Z</dcterms:modified>
</cp:coreProperties>
</file>