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3" r:id="rId18"/>
    <p:sldId id="290" r:id="rId19"/>
    <p:sldId id="291" r:id="rId20"/>
    <p:sldId id="292" r:id="rId21"/>
    <p:sldId id="294" r:id="rId22"/>
  </p:sldIdLst>
  <p:sldSz cx="9144000" cy="6858000" type="screen4x3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Segoe UI" pitchFamily="34" charset="0"/>
      <p:regular r:id="rId29"/>
      <p:bold r:id="rId30"/>
      <p:italic r:id="rId31"/>
      <p:boldItalic r:id="rId32"/>
    </p:embeddedFont>
    <p:embeddedFont>
      <p:font typeface="Perpetua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5" autoAdjust="0"/>
    <p:restoredTop sz="94695" autoAdjust="0"/>
  </p:normalViewPr>
  <p:slideViewPr>
    <p:cSldViewPr>
      <p:cViewPr varScale="1">
        <p:scale>
          <a:sx n="75" d="100"/>
          <a:sy n="75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2/13/2011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2/13/2011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VK9AE_7dhc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sense.cs.dartmouth.edu/projects.html" TargetMode="External"/><Relationship Id="rId2" Type="http://schemas.openxmlformats.org/officeDocument/2006/relationships/hyperlink" Target="http://www.cs.dartmouth.edu/~sensorlab/pubs/s3_mobisys09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860425"/>
          </a:xfrm>
        </p:spPr>
        <p:txBody>
          <a:bodyPr/>
          <a:lstStyle/>
          <a:p>
            <a:pPr algn="ctr"/>
            <a:r>
              <a:rPr lang="en-US" dirty="0" smtClean="0"/>
              <a:t>SoundSense</a:t>
            </a:r>
            <a:r>
              <a:rPr lang="en-US" dirty="0" smtClean="0"/>
              <a:t>: Scalable Sound Sensing for People-Centric Applications on Mobile Phones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362200"/>
            <a:ext cx="7753800" cy="106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-Hong LU, Wei Pan, Nicholas D. Lane, </a:t>
            </a:r>
            <a:r>
              <a:rPr lang="en-US" dirty="0" err="1" smtClean="0"/>
              <a:t>Tanzeem</a:t>
            </a:r>
            <a:r>
              <a:rPr lang="en-US" dirty="0" smtClean="0"/>
              <a:t> </a:t>
            </a:r>
            <a:r>
              <a:rPr lang="en-US" dirty="0" err="1" smtClean="0"/>
              <a:t>Choudhury</a:t>
            </a:r>
            <a:r>
              <a:rPr lang="en-US" dirty="0" smtClean="0"/>
              <a:t> and Andrew T. Campbell</a:t>
            </a:r>
            <a:br>
              <a:rPr lang="en-US" dirty="0" smtClean="0"/>
            </a:br>
            <a:r>
              <a:rPr lang="en-US" dirty="0" smtClean="0"/>
              <a:t>-Department of Computer Science Dartmouth College, 2009, number of pages 14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425" y="6324600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3581400"/>
            <a:ext cx="5867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Presented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By: Rene Chacon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Finer Intra-Category Classification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Unsupervised Ambient Sound Learning</a:t>
            </a:r>
          </a:p>
          <a:p>
            <a:pPr>
              <a:buNone/>
            </a:pPr>
            <a:r>
              <a:rPr lang="en-US" sz="2800" dirty="0" smtClean="0"/>
              <a:t> -utilize Mel Frequency </a:t>
            </a:r>
            <a:r>
              <a:rPr lang="en-US" sz="2800" dirty="0" err="1" smtClean="0"/>
              <a:t>Cepstral</a:t>
            </a:r>
            <a:r>
              <a:rPr lang="en-US" sz="2800" dirty="0" smtClean="0"/>
              <a:t> Coefficient (MFCC) in depth details of frequency bands sensitive to human ear.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-Sound Rank and Bin Replacement Strategy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-User Annotation of New Sounds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4)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5)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l="24840" t="29744" r="24038" b="42564"/>
          <a:stretch>
            <a:fillRect/>
          </a:stretch>
        </p:blipFill>
        <p:spPr bwMode="auto">
          <a:xfrm>
            <a:off x="228600" y="914400"/>
            <a:ext cx="8686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4343400"/>
            <a:ext cx="822960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267200"/>
            <a:ext cx="80772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PCM data: 8kHz, 16 bit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Frame: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512 samples ; lack of acoustic event: long duty cycle state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Either an intra-category classifier or unsupervised adaptive classifier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38862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Determining buffer sizes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-Ex. Output of the decision tree classifier before input to Markov model recognizer.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-Ex. MFCC frame length</a:t>
            </a: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5)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52885" t="20513" r="10256" b="18461"/>
          <a:stretch>
            <a:fillRect/>
          </a:stretch>
        </p:blipFill>
        <p:spPr bwMode="auto">
          <a:xfrm>
            <a:off x="4191000" y="1219200"/>
            <a:ext cx="434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SoundSense on </a:t>
            </a:r>
            <a:r>
              <a:rPr lang="en-US" sz="2800" dirty="0" err="1" smtClean="0"/>
              <a:t>iPhone</a:t>
            </a:r>
            <a:r>
              <a:rPr lang="en-US" sz="2800" dirty="0" smtClean="0"/>
              <a:t>. &lt;60% of the CPU utilized</a:t>
            </a:r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dirty="0" smtClean="0"/>
              <a:t>    roughly 5MB compare to 30MB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Coarse Category Classifier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Finer Intra-Category </a:t>
            </a:r>
          </a:p>
          <a:p>
            <a:pPr>
              <a:buNone/>
            </a:pPr>
            <a:r>
              <a:rPr lang="en-US" sz="2800" dirty="0" smtClean="0"/>
              <a:t>Classifier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6)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1538" t="48462" r="50481" b="17692"/>
          <a:stretch>
            <a:fillRect/>
          </a:stretch>
        </p:blipFill>
        <p:spPr bwMode="auto">
          <a:xfrm>
            <a:off x="4267200" y="22098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Unsupervised Adaptive Ambient Sound Learning</a:t>
            </a:r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dirty="0" smtClean="0"/>
              <a:t>-Future Work, incorporate other types of contextual information such as GPS to further clarify sounds.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6)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52083" t="47949" r="9615" b="21026"/>
          <a:stretch>
            <a:fillRect/>
          </a:stretch>
        </p:blipFill>
        <p:spPr bwMode="auto">
          <a:xfrm>
            <a:off x="2438400" y="26670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 Audio Daily Diary based on Opportunistic Sensing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16506" t="24359" r="14744" b="10256"/>
          <a:stretch>
            <a:fillRect/>
          </a:stretch>
        </p:blipFill>
        <p:spPr bwMode="auto">
          <a:xfrm>
            <a:off x="228600" y="12192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 Audio Daily Diary based on Opportunistic Sensing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124201"/>
            <a:ext cx="7620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/>
              </a:rPr>
              <a:t>http://www.youtube.com/watch?v=VK9AE_7dhc4</a:t>
            </a:r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40386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Discover events with music-like sounds (parties, concerts, music in a room). Camera is used to take picture or location and associate.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 Music Detector based on Participatory Sensing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4423" t="27949" r="53526" b="6923"/>
          <a:stretch>
            <a:fillRect/>
          </a:stretch>
        </p:blipFill>
        <p:spPr bwMode="auto">
          <a:xfrm>
            <a:off x="4419600" y="1371600"/>
            <a:ext cx="365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Sound Processing and classification is performed real-time as oppose to off-line / external.</a:t>
            </a:r>
          </a:p>
          <a:p>
            <a:endParaRPr lang="en-US" sz="2800" dirty="0" smtClean="0"/>
          </a:p>
          <a:p>
            <a:r>
              <a:rPr lang="en-US" sz="2800" dirty="0" smtClean="0"/>
              <a:t>SoundSense works solely on the mobile phone.</a:t>
            </a:r>
          </a:p>
          <a:p>
            <a:pPr>
              <a:buNone/>
            </a:pPr>
            <a:endParaRPr lang="en-US" dirty="0" smtClean="0"/>
          </a:p>
          <a:p>
            <a:r>
              <a:rPr lang="en-US" sz="2800" dirty="0" smtClean="0"/>
              <a:t>Tackles Classification issues with Ambient sounds.</a:t>
            </a:r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Significance of Work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Paper: SoundSense: Scalable Sound Sensing for People-Centric Application on Mobile Phones</a:t>
            </a:r>
          </a:p>
          <a:p>
            <a:r>
              <a:rPr lang="en-US" sz="2800" dirty="0" smtClean="0"/>
              <a:t>Link: </a:t>
            </a:r>
            <a:r>
              <a:rPr lang="en-US" sz="2800" dirty="0" smtClean="0">
                <a:hlinkClick r:id="rId2"/>
              </a:rPr>
              <a:t>http://www.cs.dartmouth.edu/~</a:t>
            </a:r>
            <a:r>
              <a:rPr lang="en-US" sz="2800" dirty="0" smtClean="0">
                <a:hlinkClick r:id="rId2"/>
              </a:rPr>
              <a:t>sensorlab/pubs/s3_mobisys09.pdf</a:t>
            </a:r>
            <a:endParaRPr lang="en-US" sz="2800" dirty="0" smtClean="0"/>
          </a:p>
          <a:p>
            <a:r>
              <a:rPr lang="en-US" sz="2800" dirty="0" err="1" smtClean="0"/>
              <a:t>MetroSense</a:t>
            </a:r>
            <a:r>
              <a:rPr lang="en-US" sz="2800" dirty="0" smtClean="0"/>
              <a:t> Project that explores SoundSense</a:t>
            </a:r>
          </a:p>
          <a:p>
            <a:r>
              <a:rPr lang="en-US" sz="2800" dirty="0" smtClean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metrosense.cs.dartmouth.edu/projects.html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References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Current use of Sound Sensing in mobile phones.</a:t>
            </a:r>
          </a:p>
          <a:p>
            <a:endParaRPr lang="en-US" sz="2800" dirty="0" smtClean="0"/>
          </a:p>
          <a:p>
            <a:r>
              <a:rPr lang="en-US" sz="2800" dirty="0" smtClean="0"/>
              <a:t>SoundSense, a scalable framework for modeling sounds events on mobile phones.</a:t>
            </a:r>
          </a:p>
          <a:p>
            <a:endParaRPr lang="en-US" sz="2800" dirty="0" smtClean="0"/>
          </a:p>
          <a:p>
            <a:r>
              <a:rPr lang="en-US" sz="2800" dirty="0" smtClean="0"/>
              <a:t>Implemented on Apple </a:t>
            </a:r>
            <a:r>
              <a:rPr lang="en-US" sz="2800" dirty="0" err="1" smtClean="0"/>
              <a:t>iPhone</a:t>
            </a:r>
            <a:r>
              <a:rPr lang="en-US" sz="2800" dirty="0" smtClean="0"/>
              <a:t>, supervised and unsupervised learning techniques for classification.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Sound Sense (Abstract)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Questions</a:t>
            </a:r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Sounds used to dictate a person’s surrounding environment 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Audio stream degrades more gracefully (phone in pocket) and as such is still useful.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Sound Sense (Introduction)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Audio Sensing Scalability Problem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-Voice, Music, Ambient sounds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-hierarchical classification architecture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“Goal of SoundSense is to support  robust sound processing and classifications under different phone context conditions.”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Sound Sense (Section 2)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Privacy Issues and Resource Limitations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-SoundSense processes </a:t>
            </a:r>
            <a:r>
              <a:rPr lang="en-US" sz="2800" u="sng" dirty="0" smtClean="0"/>
              <a:t>all</a:t>
            </a:r>
            <a:r>
              <a:rPr lang="en-US" sz="2800" dirty="0" smtClean="0"/>
              <a:t> audio data on the phone.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-Consider the accuracy and cost tradeoff.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dirty="0" smtClean="0"/>
              <a:t>-Microphone: 4kHz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2)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3)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8674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2019" t="21026" r="49359" b="8205"/>
          <a:stretch>
            <a:fillRect/>
          </a:stretch>
        </p:blipFill>
        <p:spPr bwMode="auto">
          <a:xfrm>
            <a:off x="2514600" y="685800"/>
            <a:ext cx="434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Preprocessing</a:t>
            </a:r>
          </a:p>
          <a:p>
            <a:r>
              <a:rPr lang="en-US" sz="2800" dirty="0" smtClean="0"/>
              <a:t>Framing (64ms)</a:t>
            </a:r>
          </a:p>
          <a:p>
            <a:pPr>
              <a:buNone/>
            </a:pPr>
            <a:r>
              <a:rPr lang="en-US" sz="2800" dirty="0" smtClean="0"/>
              <a:t>Frame Admission Control</a:t>
            </a:r>
          </a:p>
          <a:p>
            <a:r>
              <a:rPr lang="en-US" sz="2800" dirty="0" err="1" smtClean="0"/>
              <a:t>rms</a:t>
            </a:r>
            <a:r>
              <a:rPr lang="en-US" sz="2800" baseline="-25000" dirty="0" err="1" smtClean="0"/>
              <a:t>threshold</a:t>
            </a:r>
            <a:r>
              <a:rPr lang="en-US" sz="2800" dirty="0" smtClean="0"/>
              <a:t> &amp; </a:t>
            </a:r>
            <a:r>
              <a:rPr lang="en-US" sz="2800" dirty="0" err="1" smtClean="0"/>
              <a:t>entropy</a:t>
            </a:r>
            <a:r>
              <a:rPr lang="en-US" sz="2800" baseline="-25000" dirty="0" err="1" smtClean="0"/>
              <a:t>threshold</a:t>
            </a:r>
            <a:endParaRPr lang="en-US" sz="2800" baseline="-25000" dirty="0" smtClean="0"/>
          </a:p>
          <a:p>
            <a:pPr>
              <a:buNone/>
            </a:pPr>
            <a:endParaRPr lang="en-US" sz="2800" baseline="-25000" dirty="0" smtClean="0"/>
          </a:p>
          <a:p>
            <a:pPr>
              <a:buNone/>
            </a:pPr>
            <a:endParaRPr lang="en-US" sz="2800" baseline="-250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4)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52083" t="21795" r="9936" b="34359"/>
          <a:stretch>
            <a:fillRect/>
          </a:stretch>
        </p:blipFill>
        <p:spPr bwMode="auto">
          <a:xfrm>
            <a:off x="4800600" y="1447800"/>
            <a:ext cx="3657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 cstate="print"/>
          <a:srcRect l="11699" t="34422" r="61378" b="52564"/>
          <a:stretch>
            <a:fillRect/>
          </a:stretch>
        </p:blipFill>
        <p:spPr bwMode="auto">
          <a:xfrm>
            <a:off x="609600" y="32004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Coarse Category Classification [voice, music, ambient]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-Zero Crossing Rate, human voice has high variation while music and ambient sounds have low.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-Spectral Flux (SF) measures the changes in the shape of the spectrum.</a:t>
            </a:r>
          </a:p>
          <a:p>
            <a:pPr>
              <a:buNone/>
            </a:pPr>
            <a:r>
              <a:rPr lang="en-US" sz="2800" dirty="0" smtClean="0"/>
              <a:t>-Spectral </a:t>
            </a:r>
            <a:r>
              <a:rPr lang="en-US" sz="2800" dirty="0" err="1" smtClean="0"/>
              <a:t>Rolloff</a:t>
            </a:r>
            <a:r>
              <a:rPr lang="en-US" sz="2800" dirty="0" smtClean="0"/>
              <a:t> (SRF), Spectral </a:t>
            </a:r>
            <a:r>
              <a:rPr lang="en-US" sz="2800" dirty="0" err="1" smtClean="0"/>
              <a:t>Centroid</a:t>
            </a:r>
            <a:r>
              <a:rPr lang="en-US" sz="2800" dirty="0" smtClean="0"/>
              <a:t> (SC), and more.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4)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58814" t="29231" r="16026" b="63846"/>
          <a:stretch>
            <a:fillRect/>
          </a:stretch>
        </p:blipFill>
        <p:spPr bwMode="auto">
          <a:xfrm>
            <a:off x="2667000" y="2819400"/>
            <a:ext cx="276930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41910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Multi Level Classification – Use decision tree classifier</a:t>
            </a:r>
          </a:p>
          <a:p>
            <a:pPr>
              <a:buNone/>
            </a:pPr>
            <a:r>
              <a:rPr lang="en-US" sz="2800" dirty="0" smtClean="0"/>
              <a:t>-Utilizing algorithms, Gaussian Mixture Models (GMMs), Hidden Markov Models (HMMs) and more.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Sound Sense (Section 4)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SoundSense: Scalable Sound Sensing for People-Centric Applications on Mobile Phones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11538" t="20513" r="48558" b="10000"/>
          <a:stretch>
            <a:fillRect/>
          </a:stretch>
        </p:blipFill>
        <p:spPr bwMode="auto">
          <a:xfrm>
            <a:off x="4648200" y="1143000"/>
            <a:ext cx="426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PM_the_chalkboard</Template>
  <TotalTime>327</TotalTime>
  <Words>844</Words>
  <Application>Microsoft Office PowerPoint</Application>
  <PresentationFormat>On-screen Show (4:3)</PresentationFormat>
  <Paragraphs>119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UI</vt:lpstr>
      <vt:lpstr>Perpetua</vt:lpstr>
      <vt:lpstr>PM_the_chalkboard</vt:lpstr>
      <vt:lpstr>SoundSense: Scalable Sound Sensing for People-Centric Applications on Mobile Phones</vt:lpstr>
      <vt:lpstr>Sound Sense (Abstract)</vt:lpstr>
      <vt:lpstr>Sound Sense (Introduction)</vt:lpstr>
      <vt:lpstr>Sound Sense (Section 2)</vt:lpstr>
      <vt:lpstr> Sound Sense (Section 2)</vt:lpstr>
      <vt:lpstr> Sound Sense (Section 3)</vt:lpstr>
      <vt:lpstr> Sound Sense (Section 4)</vt:lpstr>
      <vt:lpstr> Sound Sense (Section 4)</vt:lpstr>
      <vt:lpstr> Sound Sense (Section 4)</vt:lpstr>
      <vt:lpstr> Sound Sense (Section 4)</vt:lpstr>
      <vt:lpstr> Sound Sense (Section 5)</vt:lpstr>
      <vt:lpstr> Sound Sense (Section 5)</vt:lpstr>
      <vt:lpstr> Sound Sense (Section 6)</vt:lpstr>
      <vt:lpstr> Sound Sense (Section 6)</vt:lpstr>
      <vt:lpstr> Audio Daily Diary based on Opportunistic Sensing</vt:lpstr>
      <vt:lpstr> Audio Daily Diary based on Opportunistic Sensing</vt:lpstr>
      <vt:lpstr> Music Detector based on Participatory Sensing</vt:lpstr>
      <vt:lpstr> Significance of Work</vt:lpstr>
      <vt:lpstr> References</vt:lpstr>
      <vt:lpstr>Slide 20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Chalkboard</dc:title>
  <dc:creator>Bob</dc:creator>
  <cp:lastModifiedBy>Bob</cp:lastModifiedBy>
  <cp:revision>8</cp:revision>
  <dcterms:created xsi:type="dcterms:W3CDTF">2011-02-14T02:38:51Z</dcterms:created>
  <dcterms:modified xsi:type="dcterms:W3CDTF">2011-02-14T08:06:20Z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TC101857271</vt:lpwstr>
  </property>
</Properties>
</file>