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275" r:id="rId4"/>
    <p:sldId id="264" r:id="rId5"/>
    <p:sldId id="263" r:id="rId6"/>
    <p:sldId id="258" r:id="rId7"/>
    <p:sldId id="287" r:id="rId8"/>
    <p:sldId id="288" r:id="rId9"/>
    <p:sldId id="289" r:id="rId10"/>
    <p:sldId id="265" r:id="rId11"/>
    <p:sldId id="276" r:id="rId12"/>
    <p:sldId id="266" r:id="rId13"/>
    <p:sldId id="268" r:id="rId14"/>
    <p:sldId id="291" r:id="rId15"/>
    <p:sldId id="294" r:id="rId16"/>
    <p:sldId id="296" r:id="rId17"/>
    <p:sldId id="295" r:id="rId18"/>
    <p:sldId id="298" r:id="rId19"/>
    <p:sldId id="292" r:id="rId20"/>
    <p:sldId id="271" r:id="rId21"/>
    <p:sldId id="273" r:id="rId22"/>
    <p:sldId id="297" r:id="rId23"/>
    <p:sldId id="299" r:id="rId24"/>
    <p:sldId id="281" r:id="rId25"/>
    <p:sldId id="301" r:id="rId26"/>
    <p:sldId id="30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106" autoAdjust="0"/>
  </p:normalViewPr>
  <p:slideViewPr>
    <p:cSldViewPr>
      <p:cViewPr varScale="1">
        <p:scale>
          <a:sx n="59" d="100"/>
          <a:sy n="59" d="100"/>
        </p:scale>
        <p:origin x="-112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646430-D8FE-49E2-8297-725AF592F0A5}" type="datetimeFigureOut">
              <a:rPr lang="en-US" smtClean="0"/>
              <a:pPr/>
              <a:t>3/21/2011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FF486-A584-4CC2-9E22-F05FB7B3C2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FF486-A584-4CC2-9E22-F05FB7B3C25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FF486-A584-4CC2-9E22-F05FB7B3C25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FF486-A584-4CC2-9E22-F05FB7B3C258}"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FF486-A584-4CC2-9E22-F05FB7B3C258}"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FF486-A584-4CC2-9E22-F05FB7B3C25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paper has implemented a framework called confab which overcomes the first 2 problems. Which we will see in the coming slides. The first 2 problems were addressed through numerous interviews and arrived at a conclusion.</a:t>
            </a:r>
          </a:p>
          <a:p>
            <a:r>
              <a:rPr lang="en-US" sz="1200" kern="1200" baseline="0" dirty="0" smtClean="0">
                <a:solidFill>
                  <a:schemeClr val="tx1"/>
                </a:solidFill>
                <a:latin typeface="+mn-lt"/>
                <a:ea typeface="+mn-ea"/>
                <a:cs typeface="+mn-cs"/>
              </a:rPr>
              <a:t>To address this, we present an analysis of interaction design for </a:t>
            </a:r>
            <a:r>
              <a:rPr lang="en-US" sz="1200" kern="1200" baseline="0" dirty="0" err="1" smtClean="0">
                <a:solidFill>
                  <a:schemeClr val="tx1"/>
                </a:solidFill>
                <a:latin typeface="+mn-lt"/>
                <a:ea typeface="+mn-ea"/>
                <a:cs typeface="+mn-cs"/>
              </a:rPr>
              <a:t>ubicomp</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privacy. Informed by examining over 40 different user interfaces for privacy, we</a:t>
            </a:r>
          </a:p>
          <a:p>
            <a:r>
              <a:rPr lang="en-US" sz="1200" kern="1200" baseline="0" dirty="0" smtClean="0">
                <a:solidFill>
                  <a:schemeClr val="tx1"/>
                </a:solidFill>
                <a:latin typeface="+mn-lt"/>
                <a:ea typeface="+mn-ea"/>
                <a:cs typeface="+mn-cs"/>
              </a:rPr>
              <a:t>describe common user interface pitfalls as well as ways of avoiding those pitfalls.</a:t>
            </a:r>
          </a:p>
          <a:p>
            <a:endParaRPr lang="en-US" sz="1200" kern="1200" baseline="0" dirty="0">
              <a:solidFill>
                <a:schemeClr val="tx1"/>
              </a:solidFill>
              <a:latin typeface="+mn-lt"/>
              <a:ea typeface="+mn-ea"/>
              <a:cs typeface="+mn-cs"/>
            </a:endParaRPr>
          </a:p>
          <a:p>
            <a:r>
              <a:rPr lang="en-US" sz="1200" kern="1200" baseline="0" dirty="0" smtClean="0">
                <a:solidFill>
                  <a:schemeClr val="tx1"/>
                </a:solidFill>
                <a:latin typeface="+mn-lt"/>
                <a:ea typeface="+mn-ea"/>
                <a:cs typeface="+mn-cs"/>
              </a:rPr>
              <a:t>We will see how confab was designed in implementing privacy sensitive systems. The specialty of confab is that it satisfied all the end users and developers need which were got from the numerous interview which was conducted.</a:t>
            </a:r>
          </a:p>
        </p:txBody>
      </p:sp>
      <p:sp>
        <p:nvSpPr>
          <p:cNvPr id="4" name="Slide Number Placeholder 3"/>
          <p:cNvSpPr>
            <a:spLocks noGrp="1"/>
          </p:cNvSpPr>
          <p:nvPr>
            <p:ph type="sldNum" sz="quarter" idx="10"/>
          </p:nvPr>
        </p:nvSpPr>
        <p:spPr/>
        <p:txBody>
          <a:bodyPr/>
          <a:lstStyle/>
          <a:p>
            <a:fld id="{743FF486-A584-4CC2-9E22-F05FB7B3C25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743FF486-A584-4CC2-9E22-F05FB7B3C258}"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743FF486-A584-4CC2-9E22-F05FB7B3C258}"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FF486-A584-4CC2-9E22-F05FB7B3C258}"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3FF486-A584-4CC2-9E22-F05FB7B3C258}"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smtClean="0"/>
              <a:t>An Architecture for Privacy-Sensitive Ubiquitous Computing</a:t>
            </a:r>
            <a:endParaRPr lang="en-US" sz="2800" dirty="0"/>
          </a:p>
        </p:txBody>
      </p:sp>
      <p:sp>
        <p:nvSpPr>
          <p:cNvPr id="3" name="Subtitle 2"/>
          <p:cNvSpPr>
            <a:spLocks noGrp="1"/>
          </p:cNvSpPr>
          <p:nvPr>
            <p:ph type="subTitle" idx="1"/>
          </p:nvPr>
        </p:nvSpPr>
        <p:spPr>
          <a:xfrm>
            <a:off x="1447800" y="3733800"/>
            <a:ext cx="6400800" cy="1752600"/>
          </a:xfrm>
        </p:spPr>
        <p:txBody>
          <a:bodyPr>
            <a:normAutofit fontScale="70000" lnSpcReduction="20000"/>
          </a:bodyPr>
          <a:lstStyle/>
          <a:p>
            <a:r>
              <a:rPr lang="en-US" sz="2000" dirty="0" smtClean="0">
                <a:solidFill>
                  <a:schemeClr val="tx1"/>
                </a:solidFill>
              </a:rPr>
              <a:t>By</a:t>
            </a:r>
          </a:p>
          <a:p>
            <a:r>
              <a:rPr lang="en-US" sz="2000" dirty="0" smtClean="0">
                <a:solidFill>
                  <a:schemeClr val="tx1"/>
                </a:solidFill>
              </a:rPr>
              <a:t>Jason I-An Hong</a:t>
            </a:r>
          </a:p>
          <a:p>
            <a:r>
              <a:rPr lang="en-US" sz="1800" b="1" dirty="0" smtClean="0">
                <a:solidFill>
                  <a:schemeClr val="tx1"/>
                </a:solidFill>
              </a:rPr>
              <a:t>In MobiSYS ’04: Proceedings of the 2nd international conference on mobile systems, applications, and services</a:t>
            </a:r>
            <a:endParaRPr lang="en-US" sz="2000" b="1" dirty="0" smtClean="0">
              <a:solidFill>
                <a:schemeClr val="tx1"/>
              </a:solidFill>
            </a:endParaRPr>
          </a:p>
          <a:p>
            <a:endParaRPr lang="en-US" sz="2000" dirty="0" smtClean="0">
              <a:solidFill>
                <a:schemeClr val="tx1"/>
              </a:solidFill>
            </a:endParaRPr>
          </a:p>
          <a:p>
            <a:r>
              <a:rPr lang="en-US" sz="2000" dirty="0" smtClean="0">
                <a:solidFill>
                  <a:schemeClr val="tx1"/>
                </a:solidFill>
              </a:rPr>
              <a:t>				</a:t>
            </a:r>
          </a:p>
          <a:p>
            <a:r>
              <a:rPr lang="en-US" sz="2000" dirty="0" smtClean="0">
                <a:solidFill>
                  <a:schemeClr val="tx1"/>
                </a:solidFill>
              </a:rPr>
              <a:t>			Presented by </a:t>
            </a:r>
          </a:p>
          <a:p>
            <a:r>
              <a:rPr lang="en-US" sz="2000" dirty="0" smtClean="0">
                <a:solidFill>
                  <a:schemeClr val="tx1"/>
                </a:solidFill>
              </a:rPr>
              <a:t>			Vignesh Saravanaperumal</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t>End-User Privacy Needs for </a:t>
            </a:r>
            <a:br>
              <a:rPr lang="en-US" sz="2400" i="1" dirty="0" smtClean="0"/>
            </a:br>
            <a:r>
              <a:rPr lang="en-US" sz="2400" i="1" dirty="0" smtClean="0"/>
              <a:t>Ubiquitous Computing</a:t>
            </a:r>
            <a:endParaRPr lang="en-US" sz="2400" i="1" dirty="0"/>
          </a:p>
        </p:txBody>
      </p:sp>
      <p:sp>
        <p:nvSpPr>
          <p:cNvPr id="3" name="Content Placeholder 2"/>
          <p:cNvSpPr>
            <a:spLocks noGrp="1"/>
          </p:cNvSpPr>
          <p:nvPr>
            <p:ph idx="1"/>
          </p:nvPr>
        </p:nvSpPr>
        <p:spPr/>
        <p:txBody>
          <a:bodyPr>
            <a:normAutofit/>
          </a:bodyPr>
          <a:lstStyle/>
          <a:p>
            <a:pPr>
              <a:buFont typeface="Wingdings" pitchFamily="2" charset="2"/>
              <a:buChar char="Ø"/>
            </a:pPr>
            <a:endParaRPr lang="en-US" sz="2400" dirty="0" smtClean="0"/>
          </a:p>
          <a:p>
            <a:pPr>
              <a:buFont typeface="Wingdings" pitchFamily="2" charset="2"/>
              <a:buChar char="Ø"/>
            </a:pPr>
            <a:r>
              <a:rPr lang="en-US" sz="2400" dirty="0" smtClean="0"/>
              <a:t>clear value proposition</a:t>
            </a:r>
          </a:p>
          <a:p>
            <a:pPr>
              <a:buFont typeface="Wingdings" pitchFamily="2" charset="2"/>
              <a:buChar char="Ø"/>
            </a:pPr>
            <a:r>
              <a:rPr lang="en-US" sz="2400" dirty="0" smtClean="0"/>
              <a:t>simple and appropriate control and feedback</a:t>
            </a:r>
          </a:p>
          <a:p>
            <a:pPr>
              <a:buFont typeface="Wingdings" pitchFamily="2" charset="2"/>
              <a:buChar char="Ø"/>
            </a:pPr>
            <a:r>
              <a:rPr lang="en-US" sz="2400" dirty="0" smtClean="0"/>
              <a:t>plausible deniability</a:t>
            </a:r>
          </a:p>
          <a:p>
            <a:pPr>
              <a:buFont typeface="Wingdings" pitchFamily="2" charset="2"/>
              <a:buChar char="Ø"/>
            </a:pPr>
            <a:r>
              <a:rPr lang="en-US" sz="2400" dirty="0" smtClean="0"/>
              <a:t>limited retention of data</a:t>
            </a:r>
          </a:p>
          <a:p>
            <a:pPr>
              <a:buFont typeface="Wingdings" pitchFamily="2" charset="2"/>
              <a:buChar char="Ø"/>
            </a:pPr>
            <a:r>
              <a:rPr lang="en-US" sz="2400" dirty="0" smtClean="0"/>
              <a:t>decentralized control</a:t>
            </a:r>
          </a:p>
          <a:p>
            <a:pPr>
              <a:buFont typeface="Wingdings" pitchFamily="2" charset="2"/>
              <a:buChar char="Ø"/>
            </a:pPr>
            <a:r>
              <a:rPr lang="en-US" sz="2400" dirty="0" smtClean="0"/>
              <a:t>special exceptions for emergencies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i="1" dirty="0" smtClean="0"/>
              <a:t>End-User Privacy Needs for </a:t>
            </a:r>
            <a:br>
              <a:rPr lang="en-US" sz="2000" i="1" dirty="0" smtClean="0"/>
            </a:br>
            <a:r>
              <a:rPr lang="en-US" sz="2000" i="1" dirty="0" smtClean="0"/>
              <a:t>Ubiquitous Computing (</a:t>
            </a:r>
            <a:r>
              <a:rPr lang="en-US" sz="2000" i="1" dirty="0" smtClean="0">
                <a:solidFill>
                  <a:srgbClr val="FF0000"/>
                </a:solidFill>
              </a:rPr>
              <a:t>work done so far</a:t>
            </a:r>
            <a:r>
              <a:rPr lang="en-US" sz="2000" i="1" dirty="0" smtClean="0"/>
              <a:t>)</a:t>
            </a:r>
            <a:endParaRPr lang="en-US" sz="2000" i="1" dirty="0"/>
          </a:p>
        </p:txBody>
      </p:sp>
      <p:cxnSp>
        <p:nvCxnSpPr>
          <p:cNvPr id="5" name="Straight Arrow Connector 4"/>
          <p:cNvCxnSpPr/>
          <p:nvPr/>
        </p:nvCxnSpPr>
        <p:spPr>
          <a:xfrm>
            <a:off x="12039600" y="28194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9938" name="Picture 2"/>
          <p:cNvPicPr>
            <a:picLocks noGrp="1" noChangeAspect="1" noChangeArrowheads="1"/>
          </p:cNvPicPr>
          <p:nvPr>
            <p:ph idx="1"/>
          </p:nvPr>
        </p:nvPicPr>
        <p:blipFill>
          <a:blip r:embed="rId2" cstate="print"/>
          <a:srcRect/>
          <a:stretch>
            <a:fillRect/>
          </a:stretch>
        </p:blipFill>
        <p:spPr bwMode="auto">
          <a:xfrm>
            <a:off x="0" y="1371600"/>
            <a:ext cx="91440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t>Developer Privacy Needs for </a:t>
            </a:r>
            <a:br>
              <a:rPr lang="en-US" sz="2400" i="1" dirty="0" smtClean="0"/>
            </a:br>
            <a:r>
              <a:rPr lang="en-US" sz="2400" i="1" dirty="0" smtClean="0"/>
              <a:t>Ubiquitous Computing</a:t>
            </a:r>
            <a:endParaRPr lang="en-US" sz="2400" i="1" dirty="0"/>
          </a:p>
        </p:txBody>
      </p:sp>
      <p:sp>
        <p:nvSpPr>
          <p:cNvPr id="3" name="Content Placeholder 2"/>
          <p:cNvSpPr>
            <a:spLocks noGrp="1"/>
          </p:cNvSpPr>
          <p:nvPr>
            <p:ph idx="1"/>
          </p:nvPr>
        </p:nvSpPr>
        <p:spPr/>
        <p:txBody>
          <a:bodyPr>
            <a:normAutofit/>
          </a:bodyPr>
          <a:lstStyle/>
          <a:p>
            <a:pPr>
              <a:buFont typeface="Wingdings" pitchFamily="2" charset="2"/>
              <a:buChar char="Ø"/>
            </a:pPr>
            <a:endParaRPr lang="en-US" sz="2000" dirty="0" smtClean="0"/>
          </a:p>
          <a:p>
            <a:pPr>
              <a:buFont typeface="Wingdings" pitchFamily="2" charset="2"/>
              <a:buChar char="Ø"/>
            </a:pPr>
            <a:r>
              <a:rPr lang="en-US" sz="2000" dirty="0" smtClean="0"/>
              <a:t>Support for optimistic, pessimistic, and mixed-mode applications</a:t>
            </a:r>
          </a:p>
          <a:p>
            <a:pPr>
              <a:buFont typeface="Wingdings" pitchFamily="2" charset="2"/>
              <a:buChar char="Ø"/>
            </a:pPr>
            <a:r>
              <a:rPr lang="en-US" sz="2000" dirty="0" smtClean="0"/>
              <a:t>Tagging of personal information</a:t>
            </a:r>
          </a:p>
          <a:p>
            <a:pPr>
              <a:buFont typeface="Wingdings" pitchFamily="2" charset="2"/>
              <a:buChar char="Ø"/>
            </a:pPr>
            <a:r>
              <a:rPr lang="en-US" sz="2000" dirty="0" smtClean="0"/>
              <a:t>Mechanisms to control the access, flow, and retention of personal information</a:t>
            </a:r>
          </a:p>
          <a:p>
            <a:pPr>
              <a:buFont typeface="Wingdings" pitchFamily="2" charset="2"/>
              <a:buChar char="Ø"/>
            </a:pPr>
            <a:r>
              <a:rPr lang="en-US" sz="2000" dirty="0" smtClean="0"/>
              <a:t>Mechanisms to control the precision of personal information disclosed</a:t>
            </a:r>
          </a:p>
          <a:p>
            <a:pPr>
              <a:buFont typeface="Wingdings" pitchFamily="2" charset="2"/>
              <a:buChar char="Ø"/>
            </a:pPr>
            <a:r>
              <a:rPr lang="en-US" sz="2000" dirty="0" smtClean="0"/>
              <a:t> Logging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Confab Framework</a:t>
            </a:r>
            <a:endParaRPr lang="en-US" sz="3200" i="1" dirty="0"/>
          </a:p>
        </p:txBody>
      </p:sp>
      <p:sp>
        <p:nvSpPr>
          <p:cNvPr id="3" name="Content Placeholder 2"/>
          <p:cNvSpPr>
            <a:spLocks noGrp="1"/>
          </p:cNvSpPr>
          <p:nvPr>
            <p:ph idx="1"/>
          </p:nvPr>
        </p:nvSpPr>
        <p:spPr/>
        <p:txBody>
          <a:bodyPr>
            <a:normAutofit/>
          </a:bodyPr>
          <a:lstStyle/>
          <a:p>
            <a:pPr>
              <a:buFont typeface="Wingdings" pitchFamily="2" charset="2"/>
              <a:buChar char="Ø"/>
            </a:pPr>
            <a:endParaRPr lang="en-US" sz="2400" dirty="0" smtClean="0"/>
          </a:p>
          <a:p>
            <a:pPr>
              <a:buFont typeface="Wingdings" pitchFamily="2" charset="2"/>
              <a:buChar char="Ø"/>
            </a:pPr>
            <a:r>
              <a:rPr lang="en-US" sz="2400" i="1" dirty="0" smtClean="0"/>
              <a:t>The physical / sensor layer</a:t>
            </a:r>
          </a:p>
          <a:p>
            <a:pPr>
              <a:buFont typeface="Wingdings" pitchFamily="2" charset="2"/>
              <a:buChar char="Ø"/>
            </a:pPr>
            <a:r>
              <a:rPr lang="en-US" sz="2400" i="1" dirty="0" smtClean="0"/>
              <a:t>The infrastructure layer</a:t>
            </a:r>
          </a:p>
          <a:p>
            <a:pPr>
              <a:buFont typeface="Wingdings" pitchFamily="2" charset="2"/>
              <a:buChar char="Ø"/>
            </a:pPr>
            <a:r>
              <a:rPr lang="en-US" sz="2400" i="1" dirty="0" smtClean="0"/>
              <a:t>The presentation layer</a:t>
            </a:r>
          </a:p>
          <a:p>
            <a:pPr>
              <a:buFont typeface="Wingdings" pitchFamily="2" charset="2"/>
              <a:buChar char="Ø"/>
            </a:pPr>
            <a:endParaRPr lang="en-US" sz="2400" i="1" dirty="0" smtClean="0"/>
          </a:p>
          <a:p>
            <a:pPr>
              <a:buFont typeface="Wingdings" pitchFamily="2" charset="2"/>
              <a:buChar char="Ø"/>
            </a:pPr>
            <a:endParaRPr lang="en-US" sz="2400" i="1" dirty="0" smtClean="0"/>
          </a:p>
          <a:p>
            <a:pPr>
              <a:buNone/>
            </a:pPr>
            <a:r>
              <a:rPr lang="en-US" sz="2400" dirty="0" smtClean="0"/>
              <a:t>	</a:t>
            </a:r>
          </a:p>
          <a:p>
            <a:pPr>
              <a:buNone/>
            </a:pPr>
            <a:r>
              <a:rPr lang="en-US" sz="2400" dirty="0" smtClean="0">
                <a:solidFill>
                  <a:schemeClr val="tx2">
                    <a:lumMod val="75000"/>
                  </a:schemeClr>
                </a:solidFill>
              </a:rPr>
              <a:t>	This approach gives end-users a greater amount of choice, control, and feedback than previous approaches over what personal information is disclosed to others</a:t>
            </a:r>
            <a:endParaRPr lang="en-US" sz="2400" i="1" dirty="0">
              <a:solidFill>
                <a:schemeClr val="tx2">
                  <a:lumMod val="75000"/>
                </a:schemeClr>
              </a:solidFill>
            </a:endParaRPr>
          </a:p>
        </p:txBody>
      </p:sp>
      <p:sp>
        <p:nvSpPr>
          <p:cNvPr id="4" name="Right Brace 3"/>
          <p:cNvSpPr/>
          <p:nvPr/>
        </p:nvSpPr>
        <p:spPr>
          <a:xfrm>
            <a:off x="4267200" y="2133600"/>
            <a:ext cx="228600" cy="1143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4572000" y="1676400"/>
            <a:ext cx="4267200" cy="2308324"/>
          </a:xfrm>
          <a:prstGeom prst="rect">
            <a:avLst/>
          </a:prstGeom>
          <a:noFill/>
        </p:spPr>
        <p:txBody>
          <a:bodyPr wrap="square" rtlCol="0">
            <a:spAutoFit/>
          </a:bodyPr>
          <a:lstStyle/>
          <a:p>
            <a:r>
              <a:rPr lang="en-US" sz="2400" i="1" dirty="0" smtClean="0">
                <a:solidFill>
                  <a:srgbClr val="FF0000"/>
                </a:solidFill>
              </a:rPr>
              <a:t>A key design decision behind Confab is to place all three of these layers on the end-user’s computer rather than distributing them throughout the network infrastructure</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heckerboard(across)">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p:tgtEl>
                                          <p:spTgt spid="3">
                                            <p:txEl>
                                              <p:pRg st="7" end="7"/>
                                            </p:txEl>
                                          </p:spTgt>
                                        </p:tgtEl>
                                        <p:attrNameLst>
                                          <p:attrName>ppt_y</p:attrName>
                                        </p:attrNameLst>
                                      </p:cBhvr>
                                      <p:tavLst>
                                        <p:tav tm="0">
                                          <p:val>
                                            <p:strVal val="ppt_y"/>
                                          </p:val>
                                        </p:tav>
                                        <p:tav tm="100000">
                                          <p:val>
                                            <p:strVal val="1+ppt_h/2"/>
                                          </p:val>
                                        </p:tav>
                                      </p:tavLst>
                                    </p:anim>
                                    <p:set>
                                      <p:cBhvr>
                                        <p:cTn id="39" dur="1" fill="hold">
                                          <p:stCondLst>
                                            <p:cond delay="499"/>
                                          </p:stCondLst>
                                        </p:cTn>
                                        <p:tgtEl>
                                          <p:spTgt spid="3">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Confab High-Level Architecture</a:t>
            </a:r>
            <a:endParaRPr lang="en-US" sz="2800" i="1" dirty="0"/>
          </a:p>
        </p:txBody>
      </p:sp>
      <p:sp>
        <p:nvSpPr>
          <p:cNvPr id="3" name="Content Placeholder 2"/>
          <p:cNvSpPr>
            <a:spLocks noGrp="1"/>
          </p:cNvSpPr>
          <p:nvPr>
            <p:ph idx="1"/>
          </p:nvPr>
        </p:nvSpPr>
        <p:spPr/>
        <p:txBody>
          <a:bodyPr/>
          <a:lstStyle/>
          <a:p>
            <a:endParaRPr lang="en-US" dirty="0"/>
          </a:p>
        </p:txBody>
      </p:sp>
      <p:sp>
        <p:nvSpPr>
          <p:cNvPr id="5" name="Rectangle 4"/>
          <p:cNvSpPr txBox="1">
            <a:spLocks noChangeArrowheads="1"/>
          </p:cNvSpPr>
          <p:nvPr/>
        </p:nvSpPr>
        <p:spPr>
          <a:xfrm>
            <a:off x="457200" y="1600200"/>
            <a:ext cx="8229600" cy="46482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Capture, store, and process personal data on my computer as much as possible (laptops and PDAs)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Provide greater control and feedback over sharing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AutoShape 5"/>
          <p:cNvSpPr>
            <a:spLocks noChangeArrowheads="1"/>
          </p:cNvSpPr>
          <p:nvPr/>
        </p:nvSpPr>
        <p:spPr bwMode="auto">
          <a:xfrm>
            <a:off x="95250" y="3238500"/>
            <a:ext cx="8953500" cy="2568575"/>
          </a:xfrm>
          <a:prstGeom prst="roundRect">
            <a:avLst>
              <a:gd name="adj" fmla="val 8282"/>
            </a:avLst>
          </a:prstGeom>
          <a:solidFill>
            <a:srgbClr val="99CCFF"/>
          </a:solidFill>
          <a:ln w="9525" algn="ctr">
            <a:solidFill>
              <a:srgbClr val="808080"/>
            </a:solidFill>
            <a:round/>
            <a:headEnd/>
            <a:tailEnd/>
          </a:ln>
          <a:effectLst/>
        </p:spPr>
        <p:txBody>
          <a:bodyPr wrap="none" anchor="ctr"/>
          <a:lstStyle/>
          <a:p>
            <a:endParaRPr lang="en-US"/>
          </a:p>
        </p:txBody>
      </p:sp>
      <p:sp>
        <p:nvSpPr>
          <p:cNvPr id="7" name="Cloud"/>
          <p:cNvSpPr>
            <a:spLocks noChangeAspect="1" noEditPoints="1" noChangeArrowheads="1"/>
          </p:cNvSpPr>
          <p:nvPr/>
        </p:nvSpPr>
        <p:spPr bwMode="auto">
          <a:xfrm>
            <a:off x="3276600" y="3648075"/>
            <a:ext cx="2590800" cy="1752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nchorCtr="1"/>
          <a:lstStyle/>
          <a:p>
            <a:pPr algn="ctr"/>
            <a:r>
              <a:rPr lang="en-US">
                <a:latin typeface="Myriad Roman" pitchFamily="34" charset="0"/>
              </a:rPr>
              <a:t>Personal</a:t>
            </a:r>
          </a:p>
          <a:p>
            <a:pPr algn="ctr"/>
            <a:r>
              <a:rPr lang="en-US">
                <a:latin typeface="Myriad Roman" pitchFamily="34" charset="0"/>
              </a:rPr>
              <a:t>Data Store</a:t>
            </a:r>
          </a:p>
        </p:txBody>
      </p:sp>
      <p:sp>
        <p:nvSpPr>
          <p:cNvPr id="8" name="Rectangle 7"/>
          <p:cNvSpPr>
            <a:spLocks noChangeArrowheads="1"/>
          </p:cNvSpPr>
          <p:nvPr/>
        </p:nvSpPr>
        <p:spPr bwMode="auto">
          <a:xfrm>
            <a:off x="4622800" y="3124200"/>
            <a:ext cx="876300" cy="876300"/>
          </a:xfrm>
          <a:prstGeom prst="rect">
            <a:avLst/>
          </a:prstGeom>
          <a:solidFill>
            <a:schemeClr val="accent1"/>
          </a:solidFill>
          <a:ln w="9525" algn="ctr">
            <a:solidFill>
              <a:srgbClr val="808080"/>
            </a:solidFill>
            <a:miter lim="800000"/>
            <a:headEnd/>
            <a:tailEnd/>
          </a:ln>
          <a:effectLst/>
        </p:spPr>
        <p:txBody>
          <a:bodyPr wrap="none" anchor="ctr"/>
          <a:lstStyle/>
          <a:p>
            <a:pPr algn="ctr"/>
            <a:r>
              <a:rPr lang="en-US">
                <a:latin typeface="Myriad Roman" pitchFamily="34" charset="0"/>
              </a:rPr>
              <a:t>Loc</a:t>
            </a:r>
          </a:p>
        </p:txBody>
      </p:sp>
      <p:sp>
        <p:nvSpPr>
          <p:cNvPr id="9" name="Rectangle 8"/>
          <p:cNvSpPr>
            <a:spLocks noChangeArrowheads="1"/>
          </p:cNvSpPr>
          <p:nvPr/>
        </p:nvSpPr>
        <p:spPr bwMode="auto">
          <a:xfrm>
            <a:off x="3708400" y="3124200"/>
            <a:ext cx="876300" cy="876300"/>
          </a:xfrm>
          <a:prstGeom prst="rect">
            <a:avLst/>
          </a:prstGeom>
          <a:solidFill>
            <a:schemeClr val="accent1"/>
          </a:solidFill>
          <a:ln w="9525" algn="ctr">
            <a:solidFill>
              <a:srgbClr val="808080"/>
            </a:solidFill>
            <a:miter lim="800000"/>
            <a:headEnd/>
            <a:tailEnd/>
          </a:ln>
          <a:effectLst/>
        </p:spPr>
        <p:txBody>
          <a:bodyPr wrap="none" anchor="ctr"/>
          <a:lstStyle/>
          <a:p>
            <a:pPr algn="ctr"/>
            <a:r>
              <a:rPr lang="en-US">
                <a:latin typeface="Myriad Roman" pitchFamily="34" charset="0"/>
              </a:rPr>
              <a:t>Name</a:t>
            </a:r>
          </a:p>
        </p:txBody>
      </p:sp>
      <p:sp>
        <p:nvSpPr>
          <p:cNvPr id="10" name="AutoShape 9"/>
          <p:cNvSpPr>
            <a:spLocks noChangeArrowheads="1"/>
          </p:cNvSpPr>
          <p:nvPr/>
        </p:nvSpPr>
        <p:spPr bwMode="auto">
          <a:xfrm>
            <a:off x="7610475" y="4000500"/>
            <a:ext cx="1370013" cy="914400"/>
          </a:xfrm>
          <a:prstGeom prst="roundRect">
            <a:avLst>
              <a:gd name="adj" fmla="val 16667"/>
            </a:avLst>
          </a:prstGeom>
          <a:solidFill>
            <a:srgbClr val="808080"/>
          </a:solidFill>
          <a:ln w="9525" algn="ctr">
            <a:solidFill>
              <a:srgbClr val="808080"/>
            </a:solidFill>
            <a:round/>
            <a:headEnd/>
            <a:tailEnd/>
          </a:ln>
          <a:effectLst/>
        </p:spPr>
        <p:txBody>
          <a:bodyPr wrap="none" anchor="ctr"/>
          <a:lstStyle/>
          <a:p>
            <a:pPr algn="ctr"/>
            <a:r>
              <a:rPr lang="en-US">
                <a:latin typeface="Myriad Roman" pitchFamily="34" charset="0"/>
              </a:rPr>
              <a:t>App</a:t>
            </a:r>
          </a:p>
        </p:txBody>
      </p:sp>
      <p:pic>
        <p:nvPicPr>
          <p:cNvPr id="11" name="Picture 10" descr="FujitsuLapto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47800" y="5295900"/>
            <a:ext cx="1600200" cy="1600200"/>
          </a:xfrm>
          <a:prstGeom prst="rect">
            <a:avLst/>
          </a:prstGeom>
          <a:noFill/>
        </p:spPr>
      </p:pic>
      <p:grpSp>
        <p:nvGrpSpPr>
          <p:cNvPr id="12" name="Group 11"/>
          <p:cNvGrpSpPr>
            <a:grpSpLocks/>
          </p:cNvGrpSpPr>
          <p:nvPr/>
        </p:nvGrpSpPr>
        <p:grpSpPr bwMode="auto">
          <a:xfrm>
            <a:off x="3733800" y="4914900"/>
            <a:ext cx="1676400" cy="1852613"/>
            <a:chOff x="864" y="3408"/>
            <a:chExt cx="1056" cy="1167"/>
          </a:xfrm>
        </p:grpSpPr>
        <p:sp>
          <p:nvSpPr>
            <p:cNvPr id="13" name="AutoShape 12"/>
            <p:cNvSpPr>
              <a:spLocks noChangeArrowheads="1"/>
            </p:cNvSpPr>
            <p:nvPr/>
          </p:nvSpPr>
          <p:spPr bwMode="auto">
            <a:xfrm>
              <a:off x="864" y="3835"/>
              <a:ext cx="1056" cy="740"/>
            </a:xfrm>
            <a:prstGeom prst="roundRect">
              <a:avLst>
                <a:gd name="adj" fmla="val 16667"/>
              </a:avLst>
            </a:prstGeom>
            <a:solidFill>
              <a:srgbClr val="C0C0C0"/>
            </a:solidFill>
            <a:ln w="9525">
              <a:solidFill>
                <a:srgbClr val="808080"/>
              </a:solidFill>
              <a:round/>
              <a:headEnd/>
              <a:tailEnd/>
            </a:ln>
            <a:effectLst/>
          </p:spPr>
          <p:txBody>
            <a:bodyPr wrap="none"/>
            <a:lstStyle/>
            <a:p>
              <a:pPr algn="ctr"/>
              <a:r>
                <a:rPr lang="en-US" sz="2000">
                  <a:latin typeface="Myriad Roman" pitchFamily="34" charset="0"/>
                </a:rPr>
                <a:t>On Operators</a:t>
              </a:r>
            </a:p>
          </p:txBody>
        </p:sp>
        <p:grpSp>
          <p:nvGrpSpPr>
            <p:cNvPr id="14" name="Group 13"/>
            <p:cNvGrpSpPr>
              <a:grpSpLocks/>
            </p:cNvGrpSpPr>
            <p:nvPr/>
          </p:nvGrpSpPr>
          <p:grpSpPr bwMode="auto">
            <a:xfrm>
              <a:off x="1248" y="3408"/>
              <a:ext cx="277" cy="547"/>
              <a:chOff x="2696" y="3920"/>
              <a:chExt cx="277" cy="547"/>
            </a:xfrm>
          </p:grpSpPr>
          <p:sp>
            <p:nvSpPr>
              <p:cNvPr id="17" name="Rectangle 14"/>
              <p:cNvSpPr>
                <a:spLocks noChangeArrowheads="1"/>
              </p:cNvSpPr>
              <p:nvPr/>
            </p:nvSpPr>
            <p:spPr bwMode="auto">
              <a:xfrm>
                <a:off x="2696" y="3920"/>
                <a:ext cx="276" cy="270"/>
              </a:xfrm>
              <a:prstGeom prst="rect">
                <a:avLst/>
              </a:prstGeom>
              <a:noFill/>
              <a:ln w="9525">
                <a:noFill/>
                <a:miter lim="800000"/>
                <a:headEnd/>
                <a:tailEnd/>
              </a:ln>
              <a:effectLst/>
            </p:spPr>
            <p:txBody>
              <a:bodyPr wrap="none" anchor="ctr"/>
              <a:lstStyle/>
              <a:p>
                <a:endParaRPr lang="en-US"/>
              </a:p>
            </p:txBody>
          </p:sp>
          <p:cxnSp>
            <p:nvCxnSpPr>
              <p:cNvPr id="18" name="AutoShape 15"/>
              <p:cNvCxnSpPr>
                <a:cxnSpLocks noChangeShapeType="1"/>
                <a:stCxn id="19" idx="1"/>
                <a:endCxn id="17" idx="1"/>
              </p:cNvCxnSpPr>
              <p:nvPr/>
            </p:nvCxnSpPr>
            <p:spPr bwMode="auto">
              <a:xfrm rot="10800000" flipH="1">
                <a:off x="2696" y="4055"/>
                <a:ext cx="1" cy="277"/>
              </a:xfrm>
              <a:prstGeom prst="curvedConnector3">
                <a:avLst>
                  <a:gd name="adj1" fmla="val -14400000"/>
                </a:avLst>
              </a:prstGeom>
              <a:noFill/>
              <a:ln w="50800">
                <a:solidFill>
                  <a:schemeClr val="tx1"/>
                </a:solidFill>
                <a:round/>
                <a:headEnd/>
                <a:tailEnd type="triangle" w="med" len="med"/>
              </a:ln>
              <a:effectLst/>
            </p:spPr>
          </p:cxnSp>
          <p:sp>
            <p:nvSpPr>
              <p:cNvPr id="19" name="Rectangle 16"/>
              <p:cNvSpPr>
                <a:spLocks noChangeArrowheads="1"/>
              </p:cNvSpPr>
              <p:nvPr/>
            </p:nvSpPr>
            <p:spPr bwMode="auto">
              <a:xfrm>
                <a:off x="2696" y="4197"/>
                <a:ext cx="276" cy="270"/>
              </a:xfrm>
              <a:prstGeom prst="rect">
                <a:avLst/>
              </a:prstGeom>
              <a:noFill/>
              <a:ln w="9525">
                <a:noFill/>
                <a:miter lim="800000"/>
                <a:headEnd/>
                <a:tailEnd/>
              </a:ln>
              <a:effectLst/>
            </p:spPr>
            <p:txBody>
              <a:bodyPr wrap="none" anchor="ctr"/>
              <a:lstStyle/>
              <a:p>
                <a:endParaRPr lang="en-US"/>
              </a:p>
            </p:txBody>
          </p:sp>
          <p:cxnSp>
            <p:nvCxnSpPr>
              <p:cNvPr id="20" name="AutoShape 17"/>
              <p:cNvCxnSpPr>
                <a:cxnSpLocks noChangeShapeType="1"/>
                <a:stCxn id="17" idx="3"/>
                <a:endCxn id="19" idx="3"/>
              </p:cNvCxnSpPr>
              <p:nvPr/>
            </p:nvCxnSpPr>
            <p:spPr bwMode="auto">
              <a:xfrm>
                <a:off x="2972" y="4055"/>
                <a:ext cx="1" cy="277"/>
              </a:xfrm>
              <a:prstGeom prst="curvedConnector3">
                <a:avLst>
                  <a:gd name="adj1" fmla="val 14400000"/>
                </a:avLst>
              </a:prstGeom>
              <a:noFill/>
              <a:ln w="50800">
                <a:solidFill>
                  <a:schemeClr val="tx1"/>
                </a:solidFill>
                <a:round/>
                <a:headEnd/>
                <a:tailEnd type="triangle" w="med" len="med"/>
              </a:ln>
              <a:effectLst/>
            </p:spPr>
          </p:cxnSp>
        </p:grpSp>
        <p:sp>
          <p:nvSpPr>
            <p:cNvPr id="15" name="Oval 18"/>
            <p:cNvSpPr>
              <a:spLocks noChangeArrowheads="1"/>
            </p:cNvSpPr>
            <p:nvPr/>
          </p:nvSpPr>
          <p:spPr bwMode="auto">
            <a:xfrm>
              <a:off x="1056" y="4193"/>
              <a:ext cx="255" cy="254"/>
            </a:xfrm>
            <a:prstGeom prst="ellipse">
              <a:avLst/>
            </a:prstGeom>
            <a:solidFill>
              <a:schemeClr val="accent1"/>
            </a:solidFill>
            <a:ln w="9525">
              <a:solidFill>
                <a:srgbClr val="808080"/>
              </a:solidFill>
              <a:round/>
              <a:headEnd/>
              <a:tailEnd/>
            </a:ln>
            <a:effectLst/>
          </p:spPr>
          <p:txBody>
            <a:bodyPr wrap="none" anchor="ctr"/>
            <a:lstStyle/>
            <a:p>
              <a:endParaRPr lang="en-US"/>
            </a:p>
          </p:txBody>
        </p:sp>
        <p:sp>
          <p:nvSpPr>
            <p:cNvPr id="16" name="Oval 19"/>
            <p:cNvSpPr>
              <a:spLocks noChangeArrowheads="1"/>
            </p:cNvSpPr>
            <p:nvPr/>
          </p:nvSpPr>
          <p:spPr bwMode="auto">
            <a:xfrm>
              <a:off x="1440" y="4161"/>
              <a:ext cx="255" cy="255"/>
            </a:xfrm>
            <a:prstGeom prst="ellipse">
              <a:avLst/>
            </a:prstGeom>
            <a:solidFill>
              <a:schemeClr val="accent1"/>
            </a:solidFill>
            <a:ln w="9525">
              <a:solidFill>
                <a:srgbClr val="808080"/>
              </a:solidFill>
              <a:round/>
              <a:headEnd/>
              <a:tailEnd/>
            </a:ln>
            <a:effectLst/>
          </p:spPr>
          <p:txBody>
            <a:bodyPr wrap="none" anchor="ctr"/>
            <a:lstStyle/>
            <a:p>
              <a:endParaRPr lang="en-US"/>
            </a:p>
          </p:txBody>
        </p:sp>
      </p:grpSp>
      <p:grpSp>
        <p:nvGrpSpPr>
          <p:cNvPr id="21" name="Group 20"/>
          <p:cNvGrpSpPr>
            <a:grpSpLocks/>
          </p:cNvGrpSpPr>
          <p:nvPr/>
        </p:nvGrpSpPr>
        <p:grpSpPr bwMode="auto">
          <a:xfrm>
            <a:off x="152400" y="3810000"/>
            <a:ext cx="3429000" cy="1066800"/>
            <a:chOff x="96" y="1728"/>
            <a:chExt cx="2160" cy="672"/>
          </a:xfrm>
        </p:grpSpPr>
        <p:grpSp>
          <p:nvGrpSpPr>
            <p:cNvPr id="22" name="Group 21"/>
            <p:cNvGrpSpPr>
              <a:grpSpLocks/>
            </p:cNvGrpSpPr>
            <p:nvPr/>
          </p:nvGrpSpPr>
          <p:grpSpPr bwMode="auto">
            <a:xfrm>
              <a:off x="96" y="1728"/>
              <a:ext cx="960" cy="672"/>
              <a:chOff x="96" y="1488"/>
              <a:chExt cx="960" cy="672"/>
            </a:xfrm>
          </p:grpSpPr>
          <p:sp>
            <p:nvSpPr>
              <p:cNvPr id="25" name="AutoShape 22"/>
              <p:cNvSpPr>
                <a:spLocks noChangeArrowheads="1"/>
              </p:cNvSpPr>
              <p:nvPr/>
            </p:nvSpPr>
            <p:spPr bwMode="auto">
              <a:xfrm>
                <a:off x="96" y="1488"/>
                <a:ext cx="864" cy="576"/>
              </a:xfrm>
              <a:prstGeom prst="roundRect">
                <a:avLst>
                  <a:gd name="adj" fmla="val 16667"/>
                </a:avLst>
              </a:prstGeom>
              <a:solidFill>
                <a:srgbClr val="33CCCC"/>
              </a:solidFill>
              <a:ln w="9525" algn="ctr">
                <a:solidFill>
                  <a:srgbClr val="808080"/>
                </a:solidFill>
                <a:round/>
                <a:headEnd/>
                <a:tailEnd/>
              </a:ln>
              <a:effectLst/>
            </p:spPr>
            <p:txBody>
              <a:bodyPr wrap="none" anchor="ctr"/>
              <a:lstStyle/>
              <a:p>
                <a:pPr algn="ctr"/>
                <a:r>
                  <a:rPr lang="en-US">
                    <a:latin typeface="Myriad Roman" pitchFamily="34" charset="0"/>
                  </a:rPr>
                  <a:t>Source</a:t>
                </a:r>
                <a:endParaRPr lang="en-US" sz="1800">
                  <a:latin typeface="Myriad Roman" pitchFamily="34" charset="0"/>
                </a:endParaRPr>
              </a:p>
            </p:txBody>
          </p:sp>
          <p:sp>
            <p:nvSpPr>
              <p:cNvPr id="26" name="AutoShape 23"/>
              <p:cNvSpPr>
                <a:spLocks noChangeArrowheads="1"/>
              </p:cNvSpPr>
              <p:nvPr/>
            </p:nvSpPr>
            <p:spPr bwMode="auto">
              <a:xfrm>
                <a:off x="192" y="1584"/>
                <a:ext cx="864" cy="576"/>
              </a:xfrm>
              <a:prstGeom prst="roundRect">
                <a:avLst>
                  <a:gd name="adj" fmla="val 16667"/>
                </a:avLst>
              </a:prstGeom>
              <a:solidFill>
                <a:srgbClr val="33CCCC"/>
              </a:solidFill>
              <a:ln w="9525" algn="ctr">
                <a:solidFill>
                  <a:srgbClr val="808080"/>
                </a:solidFill>
                <a:round/>
                <a:headEnd/>
                <a:tailEnd/>
              </a:ln>
              <a:effectLst/>
            </p:spPr>
            <p:txBody>
              <a:bodyPr wrap="none" anchor="ctr"/>
              <a:lstStyle/>
              <a:p>
                <a:pPr algn="ctr"/>
                <a:r>
                  <a:rPr lang="en-US">
                    <a:latin typeface="Myriad Roman" pitchFamily="34" charset="0"/>
                  </a:rPr>
                  <a:t>Sources</a:t>
                </a:r>
                <a:endParaRPr lang="en-US" sz="1800">
                  <a:latin typeface="Myriad Roman" pitchFamily="34" charset="0"/>
                </a:endParaRPr>
              </a:p>
            </p:txBody>
          </p:sp>
        </p:grpSp>
        <p:sp>
          <p:nvSpPr>
            <p:cNvPr id="23" name="Rectangle 24"/>
            <p:cNvSpPr>
              <a:spLocks noChangeArrowheads="1"/>
            </p:cNvSpPr>
            <p:nvPr/>
          </p:nvSpPr>
          <p:spPr bwMode="auto">
            <a:xfrm>
              <a:off x="2064" y="2016"/>
              <a:ext cx="192" cy="192"/>
            </a:xfrm>
            <a:prstGeom prst="rect">
              <a:avLst/>
            </a:prstGeom>
            <a:noFill/>
            <a:ln w="9525" algn="ctr">
              <a:noFill/>
              <a:miter lim="800000"/>
              <a:headEnd/>
              <a:tailEnd/>
            </a:ln>
            <a:effectLst/>
          </p:spPr>
          <p:txBody>
            <a:bodyPr wrap="none" anchor="ctr"/>
            <a:lstStyle/>
            <a:p>
              <a:endParaRPr lang="en-US"/>
            </a:p>
          </p:txBody>
        </p:sp>
        <p:cxnSp>
          <p:nvCxnSpPr>
            <p:cNvPr id="24" name="AutoShape 25"/>
            <p:cNvCxnSpPr>
              <a:cxnSpLocks noChangeShapeType="1"/>
              <a:stCxn id="26" idx="3"/>
              <a:endCxn id="23" idx="1"/>
            </p:cNvCxnSpPr>
            <p:nvPr/>
          </p:nvCxnSpPr>
          <p:spPr bwMode="auto">
            <a:xfrm>
              <a:off x="1056" y="2112"/>
              <a:ext cx="1008" cy="0"/>
            </a:xfrm>
            <a:prstGeom prst="straightConnector1">
              <a:avLst/>
            </a:prstGeom>
            <a:noFill/>
            <a:ln w="25400">
              <a:solidFill>
                <a:schemeClr val="tx1"/>
              </a:solidFill>
              <a:round/>
              <a:headEnd/>
              <a:tailEnd type="triangle" w="lg" len="lg"/>
            </a:ln>
            <a:effectLst/>
          </p:spPr>
        </p:cxnSp>
      </p:grpSp>
      <p:grpSp>
        <p:nvGrpSpPr>
          <p:cNvPr id="27" name="Group 41"/>
          <p:cNvGrpSpPr>
            <a:grpSpLocks/>
          </p:cNvGrpSpPr>
          <p:nvPr/>
        </p:nvGrpSpPr>
        <p:grpSpPr bwMode="auto">
          <a:xfrm>
            <a:off x="5638800" y="3962400"/>
            <a:ext cx="1676400" cy="990600"/>
            <a:chOff x="576" y="4944"/>
            <a:chExt cx="1056" cy="624"/>
          </a:xfrm>
        </p:grpSpPr>
        <p:sp>
          <p:nvSpPr>
            <p:cNvPr id="28" name="AutoShape 42"/>
            <p:cNvSpPr>
              <a:spLocks noChangeArrowheads="1"/>
            </p:cNvSpPr>
            <p:nvPr/>
          </p:nvSpPr>
          <p:spPr bwMode="auto">
            <a:xfrm>
              <a:off x="576" y="4944"/>
              <a:ext cx="1056" cy="624"/>
            </a:xfrm>
            <a:prstGeom prst="roundRect">
              <a:avLst>
                <a:gd name="adj" fmla="val 7639"/>
              </a:avLst>
            </a:prstGeom>
            <a:solidFill>
              <a:srgbClr val="C0C0C0"/>
            </a:solidFill>
            <a:ln w="9525">
              <a:solidFill>
                <a:srgbClr val="808080"/>
              </a:solidFill>
              <a:round/>
              <a:headEnd/>
              <a:tailEnd/>
            </a:ln>
            <a:effectLst/>
          </p:spPr>
          <p:txBody>
            <a:bodyPr wrap="none" tIns="0"/>
            <a:lstStyle/>
            <a:p>
              <a:pPr algn="ctr"/>
              <a:r>
                <a:rPr lang="en-US" sz="2000">
                  <a:latin typeface="Myriad Roman" pitchFamily="34" charset="0"/>
                </a:rPr>
                <a:t>Out Operators</a:t>
              </a:r>
            </a:p>
          </p:txBody>
        </p:sp>
        <p:sp>
          <p:nvSpPr>
            <p:cNvPr id="29" name="Oval 43"/>
            <p:cNvSpPr>
              <a:spLocks noChangeArrowheads="1"/>
            </p:cNvSpPr>
            <p:nvPr/>
          </p:nvSpPr>
          <p:spPr bwMode="auto">
            <a:xfrm>
              <a:off x="1195" y="5181"/>
              <a:ext cx="255" cy="254"/>
            </a:xfrm>
            <a:prstGeom prst="ellipse">
              <a:avLst/>
            </a:prstGeom>
            <a:solidFill>
              <a:schemeClr val="accent1"/>
            </a:solidFill>
            <a:ln w="9525">
              <a:solidFill>
                <a:srgbClr val="808080"/>
              </a:solidFill>
              <a:round/>
              <a:headEnd/>
              <a:tailEnd/>
            </a:ln>
            <a:effectLst/>
          </p:spPr>
          <p:txBody>
            <a:bodyPr wrap="none" anchor="ctr"/>
            <a:lstStyle/>
            <a:p>
              <a:endParaRPr lang="en-US"/>
            </a:p>
          </p:txBody>
        </p:sp>
        <p:sp>
          <p:nvSpPr>
            <p:cNvPr id="30" name="Oval 44"/>
            <p:cNvSpPr>
              <a:spLocks noChangeArrowheads="1"/>
            </p:cNvSpPr>
            <p:nvPr/>
          </p:nvSpPr>
          <p:spPr bwMode="auto">
            <a:xfrm>
              <a:off x="758" y="5217"/>
              <a:ext cx="255" cy="255"/>
            </a:xfrm>
            <a:prstGeom prst="ellipse">
              <a:avLst/>
            </a:prstGeom>
            <a:solidFill>
              <a:schemeClr val="accent1"/>
            </a:solidFill>
            <a:ln w="9525">
              <a:solidFill>
                <a:srgbClr val="808080"/>
              </a:solidFill>
              <a:round/>
              <a:headEnd/>
              <a:tailEnd/>
            </a:ln>
            <a:effectLst/>
          </p:spPr>
          <p:txBody>
            <a:bodyPr wrap="none" anchor="ctr"/>
            <a:lstStyle/>
            <a:p>
              <a:endParaRPr lang="en-US"/>
            </a:p>
          </p:txBody>
        </p:sp>
        <p:cxnSp>
          <p:nvCxnSpPr>
            <p:cNvPr id="31" name="AutoShape 45"/>
            <p:cNvCxnSpPr>
              <a:cxnSpLocks noChangeShapeType="1"/>
              <a:stCxn id="28" idx="1"/>
              <a:endCxn id="30" idx="2"/>
            </p:cNvCxnSpPr>
            <p:nvPr/>
          </p:nvCxnSpPr>
          <p:spPr bwMode="auto">
            <a:xfrm>
              <a:off x="576" y="5256"/>
              <a:ext cx="182" cy="89"/>
            </a:xfrm>
            <a:prstGeom prst="straightConnector1">
              <a:avLst/>
            </a:prstGeom>
            <a:noFill/>
            <a:ln w="50800">
              <a:solidFill>
                <a:schemeClr val="tx1"/>
              </a:solidFill>
              <a:round/>
              <a:headEnd/>
              <a:tailEnd type="triangle" w="med" len="med"/>
            </a:ln>
            <a:effectLst/>
          </p:spPr>
        </p:cxnSp>
        <p:cxnSp>
          <p:nvCxnSpPr>
            <p:cNvPr id="32" name="AutoShape 46"/>
            <p:cNvCxnSpPr>
              <a:cxnSpLocks noChangeShapeType="1"/>
              <a:stCxn id="30" idx="6"/>
              <a:endCxn id="29" idx="2"/>
            </p:cNvCxnSpPr>
            <p:nvPr/>
          </p:nvCxnSpPr>
          <p:spPr bwMode="auto">
            <a:xfrm flipV="1">
              <a:off x="1013" y="5308"/>
              <a:ext cx="182" cy="37"/>
            </a:xfrm>
            <a:prstGeom prst="straightConnector1">
              <a:avLst/>
            </a:prstGeom>
            <a:noFill/>
            <a:ln w="50800">
              <a:solidFill>
                <a:schemeClr val="tx1"/>
              </a:solidFill>
              <a:round/>
              <a:headEnd/>
              <a:tailEnd type="triangle" w="med" len="med"/>
            </a:ln>
            <a:effectLst/>
          </p:spPr>
        </p:cxnSp>
        <p:cxnSp>
          <p:nvCxnSpPr>
            <p:cNvPr id="33" name="AutoShape 47"/>
            <p:cNvCxnSpPr>
              <a:cxnSpLocks noChangeShapeType="1"/>
              <a:stCxn id="29" idx="6"/>
              <a:endCxn id="28" idx="3"/>
            </p:cNvCxnSpPr>
            <p:nvPr/>
          </p:nvCxnSpPr>
          <p:spPr bwMode="auto">
            <a:xfrm flipV="1">
              <a:off x="1450" y="5256"/>
              <a:ext cx="182" cy="52"/>
            </a:xfrm>
            <a:prstGeom prst="straightConnector1">
              <a:avLst/>
            </a:prstGeom>
            <a:noFill/>
            <a:ln w="50800">
              <a:solidFill>
                <a:schemeClr val="tx1"/>
              </a:solidFill>
              <a:round/>
              <a:headEnd/>
              <a:tailEnd type="triangle" w="med" len="med"/>
            </a:ln>
            <a:effectLst/>
          </p:spPr>
        </p:cxnSp>
      </p:grpSp>
      <p:grpSp>
        <p:nvGrpSpPr>
          <p:cNvPr id="34" name="Group 48"/>
          <p:cNvGrpSpPr>
            <a:grpSpLocks/>
          </p:cNvGrpSpPr>
          <p:nvPr/>
        </p:nvGrpSpPr>
        <p:grpSpPr bwMode="auto">
          <a:xfrm>
            <a:off x="1905000" y="3962400"/>
            <a:ext cx="1676400" cy="990600"/>
            <a:chOff x="576" y="4944"/>
            <a:chExt cx="1056" cy="624"/>
          </a:xfrm>
        </p:grpSpPr>
        <p:sp>
          <p:nvSpPr>
            <p:cNvPr id="35" name="AutoShape 49"/>
            <p:cNvSpPr>
              <a:spLocks noChangeArrowheads="1"/>
            </p:cNvSpPr>
            <p:nvPr/>
          </p:nvSpPr>
          <p:spPr bwMode="auto">
            <a:xfrm>
              <a:off x="576" y="4944"/>
              <a:ext cx="1056" cy="624"/>
            </a:xfrm>
            <a:prstGeom prst="roundRect">
              <a:avLst>
                <a:gd name="adj" fmla="val 7639"/>
              </a:avLst>
            </a:prstGeom>
            <a:solidFill>
              <a:srgbClr val="C0C0C0"/>
            </a:solidFill>
            <a:ln w="9525">
              <a:solidFill>
                <a:srgbClr val="808080"/>
              </a:solidFill>
              <a:round/>
              <a:headEnd/>
              <a:tailEnd/>
            </a:ln>
            <a:effectLst/>
          </p:spPr>
          <p:txBody>
            <a:bodyPr wrap="none" tIns="0"/>
            <a:lstStyle/>
            <a:p>
              <a:pPr algn="ctr"/>
              <a:r>
                <a:rPr lang="en-US" sz="2000">
                  <a:latin typeface="Myriad Roman" pitchFamily="34" charset="0"/>
                </a:rPr>
                <a:t>In Operators</a:t>
              </a:r>
            </a:p>
          </p:txBody>
        </p:sp>
        <p:sp>
          <p:nvSpPr>
            <p:cNvPr id="36" name="Oval 50"/>
            <p:cNvSpPr>
              <a:spLocks noChangeArrowheads="1"/>
            </p:cNvSpPr>
            <p:nvPr/>
          </p:nvSpPr>
          <p:spPr bwMode="auto">
            <a:xfrm>
              <a:off x="1195" y="5181"/>
              <a:ext cx="255" cy="254"/>
            </a:xfrm>
            <a:prstGeom prst="ellipse">
              <a:avLst/>
            </a:prstGeom>
            <a:solidFill>
              <a:schemeClr val="accent1"/>
            </a:solidFill>
            <a:ln w="9525">
              <a:solidFill>
                <a:srgbClr val="808080"/>
              </a:solidFill>
              <a:round/>
              <a:headEnd/>
              <a:tailEnd/>
            </a:ln>
            <a:effectLst/>
          </p:spPr>
          <p:txBody>
            <a:bodyPr wrap="none" anchor="ctr"/>
            <a:lstStyle/>
            <a:p>
              <a:endParaRPr lang="en-US"/>
            </a:p>
          </p:txBody>
        </p:sp>
        <p:sp>
          <p:nvSpPr>
            <p:cNvPr id="37" name="Oval 51"/>
            <p:cNvSpPr>
              <a:spLocks noChangeArrowheads="1"/>
            </p:cNvSpPr>
            <p:nvPr/>
          </p:nvSpPr>
          <p:spPr bwMode="auto">
            <a:xfrm>
              <a:off x="758" y="5217"/>
              <a:ext cx="255" cy="255"/>
            </a:xfrm>
            <a:prstGeom prst="ellipse">
              <a:avLst/>
            </a:prstGeom>
            <a:solidFill>
              <a:schemeClr val="accent1"/>
            </a:solidFill>
            <a:ln w="9525">
              <a:solidFill>
                <a:srgbClr val="808080"/>
              </a:solidFill>
              <a:round/>
              <a:headEnd/>
              <a:tailEnd/>
            </a:ln>
            <a:effectLst/>
          </p:spPr>
          <p:txBody>
            <a:bodyPr wrap="none" anchor="ctr"/>
            <a:lstStyle/>
            <a:p>
              <a:endParaRPr lang="en-US"/>
            </a:p>
          </p:txBody>
        </p:sp>
        <p:cxnSp>
          <p:nvCxnSpPr>
            <p:cNvPr id="38" name="AutoShape 52"/>
            <p:cNvCxnSpPr>
              <a:cxnSpLocks noChangeShapeType="1"/>
              <a:stCxn id="35" idx="1"/>
              <a:endCxn id="37" idx="2"/>
            </p:cNvCxnSpPr>
            <p:nvPr/>
          </p:nvCxnSpPr>
          <p:spPr bwMode="auto">
            <a:xfrm>
              <a:off x="576" y="5256"/>
              <a:ext cx="182" cy="89"/>
            </a:xfrm>
            <a:prstGeom prst="straightConnector1">
              <a:avLst/>
            </a:prstGeom>
            <a:noFill/>
            <a:ln w="50800">
              <a:solidFill>
                <a:schemeClr val="tx1"/>
              </a:solidFill>
              <a:round/>
              <a:headEnd/>
              <a:tailEnd type="triangle" w="med" len="med"/>
            </a:ln>
            <a:effectLst/>
          </p:spPr>
        </p:cxnSp>
        <p:cxnSp>
          <p:nvCxnSpPr>
            <p:cNvPr id="39" name="AutoShape 53"/>
            <p:cNvCxnSpPr>
              <a:cxnSpLocks noChangeShapeType="1"/>
              <a:stCxn id="37" idx="6"/>
              <a:endCxn id="36" idx="2"/>
            </p:cNvCxnSpPr>
            <p:nvPr/>
          </p:nvCxnSpPr>
          <p:spPr bwMode="auto">
            <a:xfrm flipV="1">
              <a:off x="1013" y="5308"/>
              <a:ext cx="182" cy="37"/>
            </a:xfrm>
            <a:prstGeom prst="straightConnector1">
              <a:avLst/>
            </a:prstGeom>
            <a:noFill/>
            <a:ln w="50800">
              <a:solidFill>
                <a:schemeClr val="tx1"/>
              </a:solidFill>
              <a:round/>
              <a:headEnd/>
              <a:tailEnd type="triangle" w="med" len="med"/>
            </a:ln>
            <a:effectLst/>
          </p:spPr>
        </p:cxnSp>
        <p:cxnSp>
          <p:nvCxnSpPr>
            <p:cNvPr id="40" name="AutoShape 54"/>
            <p:cNvCxnSpPr>
              <a:cxnSpLocks noChangeShapeType="1"/>
              <a:stCxn id="36" idx="6"/>
              <a:endCxn id="35" idx="3"/>
            </p:cNvCxnSpPr>
            <p:nvPr/>
          </p:nvCxnSpPr>
          <p:spPr bwMode="auto">
            <a:xfrm flipV="1">
              <a:off x="1450" y="5256"/>
              <a:ext cx="182" cy="52"/>
            </a:xfrm>
            <a:prstGeom prst="straightConnector1">
              <a:avLst/>
            </a:prstGeom>
            <a:noFill/>
            <a:ln w="50800">
              <a:solidFill>
                <a:schemeClr val="tx1"/>
              </a:solidFill>
              <a:round/>
              <a:headEnd/>
              <a:tailEnd type="triangle" w="med" len="med"/>
            </a:ln>
            <a:effectLst/>
          </p:spPr>
        </p:cxnSp>
      </p:grpSp>
      <p:cxnSp>
        <p:nvCxnSpPr>
          <p:cNvPr id="41" name="AutoShape 55"/>
          <p:cNvCxnSpPr>
            <a:cxnSpLocks noChangeShapeType="1"/>
            <a:stCxn id="28" idx="3"/>
            <a:endCxn id="10" idx="1"/>
          </p:cNvCxnSpPr>
          <p:nvPr/>
        </p:nvCxnSpPr>
        <p:spPr bwMode="auto">
          <a:xfrm>
            <a:off x="7315200" y="4457700"/>
            <a:ext cx="295275" cy="0"/>
          </a:xfrm>
          <a:prstGeom prst="straightConnector1">
            <a:avLst/>
          </a:prstGeom>
          <a:noFill/>
          <a:ln w="25400">
            <a:solidFill>
              <a:schemeClr val="tx1"/>
            </a:solidFill>
            <a:round/>
            <a:headEnd/>
            <a:tailEnd type="triangle" w="lg" len="lg"/>
          </a:ln>
          <a:effectLst/>
        </p:spPr>
      </p:cxnSp>
      <p:sp>
        <p:nvSpPr>
          <p:cNvPr id="42" name="Rectangle 73"/>
          <p:cNvSpPr>
            <a:spLocks noChangeArrowheads="1"/>
          </p:cNvSpPr>
          <p:nvPr/>
        </p:nvSpPr>
        <p:spPr bwMode="auto">
          <a:xfrm>
            <a:off x="6705600" y="3200400"/>
            <a:ext cx="2438400" cy="519113"/>
          </a:xfrm>
          <a:prstGeom prst="rect">
            <a:avLst/>
          </a:prstGeom>
          <a:noFill/>
          <a:ln w="9525">
            <a:noFill/>
            <a:miter lim="800000"/>
            <a:headEnd/>
            <a:tailEnd/>
          </a:ln>
          <a:effectLst/>
        </p:spPr>
        <p:txBody>
          <a:bodyPr>
            <a:spAutoFit/>
          </a:bodyPr>
          <a:lstStyle/>
          <a:p>
            <a:pPr marL="228600" indent="-228600">
              <a:spcBef>
                <a:spcPct val="20000"/>
              </a:spcBef>
            </a:pPr>
            <a:r>
              <a:rPr lang="en-US" sz="2800" b="0"/>
              <a:t>My Computer</a:t>
            </a:r>
          </a:p>
        </p:txBody>
      </p:sp>
      <p:grpSp>
        <p:nvGrpSpPr>
          <p:cNvPr id="43" name="Group 79"/>
          <p:cNvGrpSpPr>
            <a:grpSpLocks/>
          </p:cNvGrpSpPr>
          <p:nvPr/>
        </p:nvGrpSpPr>
        <p:grpSpPr bwMode="auto">
          <a:xfrm>
            <a:off x="228600" y="4724400"/>
            <a:ext cx="2743200" cy="1524000"/>
            <a:chOff x="144" y="2976"/>
            <a:chExt cx="1728" cy="960"/>
          </a:xfrm>
        </p:grpSpPr>
        <p:sp>
          <p:nvSpPr>
            <p:cNvPr id="44" name="Line 78"/>
            <p:cNvSpPr>
              <a:spLocks noChangeShapeType="1"/>
            </p:cNvSpPr>
            <p:nvPr/>
          </p:nvSpPr>
          <p:spPr bwMode="auto">
            <a:xfrm flipV="1">
              <a:off x="1296" y="2976"/>
              <a:ext cx="0" cy="480"/>
            </a:xfrm>
            <a:prstGeom prst="line">
              <a:avLst/>
            </a:prstGeom>
            <a:noFill/>
            <a:ln w="25400">
              <a:solidFill>
                <a:schemeClr val="tx1"/>
              </a:solidFill>
              <a:round/>
              <a:headEnd/>
              <a:tailEnd type="oval" w="lg" len="lg"/>
            </a:ln>
            <a:effectLst/>
          </p:spPr>
          <p:txBody>
            <a:bodyPr wrap="none" anchor="ctr"/>
            <a:lstStyle/>
            <a:p>
              <a:endParaRPr lang="en-US"/>
            </a:p>
          </p:txBody>
        </p:sp>
        <p:sp>
          <p:nvSpPr>
            <p:cNvPr id="45" name="Rectangle 76"/>
            <p:cNvSpPr>
              <a:spLocks noChangeArrowheads="1"/>
            </p:cNvSpPr>
            <p:nvPr/>
          </p:nvSpPr>
          <p:spPr bwMode="auto">
            <a:xfrm>
              <a:off x="144" y="3360"/>
              <a:ext cx="1728" cy="576"/>
            </a:xfrm>
            <a:prstGeom prst="rect">
              <a:avLst/>
            </a:prstGeom>
            <a:solidFill>
              <a:srgbClr val="FFFF99"/>
            </a:solidFill>
            <a:ln w="9525" algn="ctr">
              <a:solidFill>
                <a:srgbClr val="808080"/>
              </a:solidFill>
              <a:miter lim="800000"/>
              <a:headEnd/>
              <a:tailEnd/>
            </a:ln>
            <a:effectLst/>
          </p:spPr>
          <p:txBody>
            <a:bodyPr wrap="none" anchor="ctr"/>
            <a:lstStyle/>
            <a:p>
              <a:r>
                <a:rPr lang="en-US">
                  <a:latin typeface="Myriad Roman" pitchFamily="34" charset="0"/>
                </a:rPr>
                <a:t>Logging</a:t>
              </a:r>
            </a:p>
            <a:p>
              <a:r>
                <a:rPr lang="en-US">
                  <a:latin typeface="Myriad Roman" pitchFamily="34" charset="0"/>
                </a:rPr>
                <a:t>Check Privacy Tag</a:t>
              </a:r>
            </a:p>
          </p:txBody>
        </p:sp>
      </p:grpSp>
      <p:grpSp>
        <p:nvGrpSpPr>
          <p:cNvPr id="46" name="Group 81"/>
          <p:cNvGrpSpPr>
            <a:grpSpLocks/>
          </p:cNvGrpSpPr>
          <p:nvPr/>
        </p:nvGrpSpPr>
        <p:grpSpPr bwMode="auto">
          <a:xfrm>
            <a:off x="6019800" y="4800600"/>
            <a:ext cx="2743200" cy="1676400"/>
            <a:chOff x="3792" y="3024"/>
            <a:chExt cx="1728" cy="1056"/>
          </a:xfrm>
        </p:grpSpPr>
        <p:sp>
          <p:nvSpPr>
            <p:cNvPr id="47" name="Line 80"/>
            <p:cNvSpPr>
              <a:spLocks noChangeShapeType="1"/>
            </p:cNvSpPr>
            <p:nvPr/>
          </p:nvSpPr>
          <p:spPr bwMode="auto">
            <a:xfrm flipV="1">
              <a:off x="4080" y="3024"/>
              <a:ext cx="0" cy="384"/>
            </a:xfrm>
            <a:prstGeom prst="line">
              <a:avLst/>
            </a:prstGeom>
            <a:noFill/>
            <a:ln w="25400">
              <a:solidFill>
                <a:schemeClr val="tx1"/>
              </a:solidFill>
              <a:round/>
              <a:headEnd/>
              <a:tailEnd type="oval" w="lg" len="lg"/>
            </a:ln>
            <a:effectLst/>
          </p:spPr>
          <p:txBody>
            <a:bodyPr wrap="none" anchor="ctr"/>
            <a:lstStyle/>
            <a:p>
              <a:endParaRPr lang="en-US"/>
            </a:p>
          </p:txBody>
        </p:sp>
        <p:sp>
          <p:nvSpPr>
            <p:cNvPr id="48" name="Rectangle 74"/>
            <p:cNvSpPr>
              <a:spLocks noChangeArrowheads="1"/>
            </p:cNvSpPr>
            <p:nvPr/>
          </p:nvSpPr>
          <p:spPr bwMode="auto">
            <a:xfrm>
              <a:off x="3792" y="3312"/>
              <a:ext cx="1728" cy="768"/>
            </a:xfrm>
            <a:prstGeom prst="rect">
              <a:avLst/>
            </a:prstGeom>
            <a:solidFill>
              <a:srgbClr val="FFFF99"/>
            </a:solidFill>
            <a:ln w="9525" algn="ctr">
              <a:solidFill>
                <a:srgbClr val="808080"/>
              </a:solidFill>
              <a:miter lim="800000"/>
              <a:headEnd/>
              <a:tailEnd/>
            </a:ln>
            <a:effectLst/>
          </p:spPr>
          <p:txBody>
            <a:bodyPr wrap="none" anchor="ctr"/>
            <a:lstStyle/>
            <a:p>
              <a:r>
                <a:rPr lang="en-US">
                  <a:latin typeface="Myriad Roman" pitchFamily="34" charset="0"/>
                </a:rPr>
                <a:t>Invisible Mode</a:t>
              </a:r>
            </a:p>
            <a:p>
              <a:r>
                <a:rPr lang="en-US">
                  <a:latin typeface="Myriad Roman" pitchFamily="34" charset="0"/>
                </a:rPr>
                <a:t>Enforce Access</a:t>
              </a:r>
            </a:p>
            <a:p>
              <a:r>
                <a:rPr lang="en-US">
                  <a:latin typeface="Myriad Roman" pitchFamily="34" charset="0"/>
                </a:rPr>
                <a:t>User Interface</a:t>
              </a:r>
            </a:p>
          </p:txBody>
        </p:sp>
      </p:grpSp>
      <p:grpSp>
        <p:nvGrpSpPr>
          <p:cNvPr id="49" name="Group 83"/>
          <p:cNvGrpSpPr>
            <a:grpSpLocks/>
          </p:cNvGrpSpPr>
          <p:nvPr/>
        </p:nvGrpSpPr>
        <p:grpSpPr bwMode="auto">
          <a:xfrm>
            <a:off x="5181600" y="5486400"/>
            <a:ext cx="3200400" cy="1143000"/>
            <a:chOff x="3264" y="3456"/>
            <a:chExt cx="2016" cy="720"/>
          </a:xfrm>
        </p:grpSpPr>
        <p:sp>
          <p:nvSpPr>
            <p:cNvPr id="50" name="Line 82"/>
            <p:cNvSpPr>
              <a:spLocks noChangeShapeType="1"/>
            </p:cNvSpPr>
            <p:nvPr/>
          </p:nvSpPr>
          <p:spPr bwMode="auto">
            <a:xfrm flipH="1">
              <a:off x="3264" y="4032"/>
              <a:ext cx="384" cy="0"/>
            </a:xfrm>
            <a:prstGeom prst="line">
              <a:avLst/>
            </a:prstGeom>
            <a:noFill/>
            <a:ln w="25400">
              <a:solidFill>
                <a:schemeClr val="tx1"/>
              </a:solidFill>
              <a:round/>
              <a:headEnd/>
              <a:tailEnd type="oval" w="lg" len="lg"/>
            </a:ln>
            <a:effectLst/>
          </p:spPr>
          <p:txBody>
            <a:bodyPr wrap="none" anchor="ctr"/>
            <a:lstStyle/>
            <a:p>
              <a:endParaRPr lang="en-US"/>
            </a:p>
          </p:txBody>
        </p:sp>
        <p:sp>
          <p:nvSpPr>
            <p:cNvPr id="51" name="Rectangle 75"/>
            <p:cNvSpPr>
              <a:spLocks noChangeArrowheads="1"/>
            </p:cNvSpPr>
            <p:nvPr/>
          </p:nvSpPr>
          <p:spPr bwMode="auto">
            <a:xfrm>
              <a:off x="3552" y="3456"/>
              <a:ext cx="1728" cy="720"/>
            </a:xfrm>
            <a:prstGeom prst="rect">
              <a:avLst/>
            </a:prstGeom>
            <a:solidFill>
              <a:srgbClr val="FFFF99"/>
            </a:solidFill>
            <a:ln w="9525" algn="ctr">
              <a:solidFill>
                <a:srgbClr val="808080"/>
              </a:solidFill>
              <a:miter lim="800000"/>
              <a:headEnd/>
              <a:tailEnd/>
            </a:ln>
            <a:effectLst/>
          </p:spPr>
          <p:txBody>
            <a:bodyPr wrap="none" anchor="ctr"/>
            <a:lstStyle/>
            <a:p>
              <a:r>
                <a:rPr lang="en-US">
                  <a:latin typeface="Myriad Roman" pitchFamily="34" charset="0"/>
                </a:rPr>
                <a:t>Garbage Collect</a:t>
              </a:r>
            </a:p>
            <a:p>
              <a:r>
                <a:rPr lang="en-US">
                  <a:latin typeface="Myriad Roman" pitchFamily="34" charset="0"/>
                </a:rPr>
                <a:t>Periodic Reports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par>
                                <p:cTn id="11" presetID="9"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dissolve">
                                      <p:cBhvr>
                                        <p:cTn id="13" dur="500"/>
                                        <p:tgtEl>
                                          <p:spTgt spid="4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ssolve">
                                      <p:cBhvr>
                                        <p:cTn id="18" dur="500"/>
                                        <p:tgtEl>
                                          <p:spTgt spid="10"/>
                                        </p:tgtEl>
                                      </p:cBhvr>
                                    </p:animEffect>
                                  </p:childTnLst>
                                </p:cTn>
                              </p:par>
                              <p:par>
                                <p:cTn id="19" presetID="9" presetClass="exit" presetSubtype="0" fill="hold" nodeType="withEffect">
                                  <p:stCondLst>
                                    <p:cond delay="0"/>
                                  </p:stCondLst>
                                  <p:childTnLst>
                                    <p:animEffect transition="out" filter="dissolve">
                                      <p:cBhvr>
                                        <p:cTn id="20" dur="500"/>
                                        <p:tgtEl>
                                          <p:spTgt spid="43"/>
                                        </p:tgtEl>
                                      </p:cBhvr>
                                    </p:animEffect>
                                    <p:set>
                                      <p:cBhvr>
                                        <p:cTn id="21" dur="1" fill="hold">
                                          <p:stCondLst>
                                            <p:cond delay="499"/>
                                          </p:stCondLst>
                                        </p:cTn>
                                        <p:tgtEl>
                                          <p:spTgt spid="43"/>
                                        </p:tgtEl>
                                        <p:attrNameLst>
                                          <p:attrName>style.visibility</p:attrName>
                                        </p:attrNameLst>
                                      </p:cBhvr>
                                      <p:to>
                                        <p:strVal val="hidden"/>
                                      </p:to>
                                    </p:set>
                                  </p:childTnLst>
                                </p:cTn>
                              </p:par>
                              <p:par>
                                <p:cTn id="22" presetID="9"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ssolve">
                                      <p:cBhvr>
                                        <p:cTn id="24" dur="500"/>
                                        <p:tgtEl>
                                          <p:spTgt spid="27"/>
                                        </p:tgtEl>
                                      </p:cBhvr>
                                    </p:animEffect>
                                  </p:childTnLst>
                                </p:cTn>
                              </p:par>
                              <p:par>
                                <p:cTn id="25" presetID="9"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dissolve">
                                      <p:cBhvr>
                                        <p:cTn id="27" dur="500"/>
                                        <p:tgtEl>
                                          <p:spTgt spid="41"/>
                                        </p:tgtEl>
                                      </p:cBhvr>
                                    </p:animEffect>
                                  </p:childTnLst>
                                </p:cTn>
                              </p:par>
                              <p:par>
                                <p:cTn id="28" presetID="9"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dissolv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par>
                                <p:cTn id="36" presetID="9" presetClass="exit" presetSubtype="0" fill="hold" nodeType="withEffect">
                                  <p:stCondLst>
                                    <p:cond delay="0"/>
                                  </p:stCondLst>
                                  <p:childTnLst>
                                    <p:animEffect transition="out" filter="dissolv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9"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dissolve">
                                      <p:cBhvr>
                                        <p:cTn id="4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Confab Architecture</a:t>
            </a:r>
            <a:endParaRPr lang="en-US" sz="2800" i="1" dirty="0"/>
          </a:p>
        </p:txBody>
      </p:sp>
      <p:sp>
        <p:nvSpPr>
          <p:cNvPr id="3" name="Content Placeholder 2"/>
          <p:cNvSpPr>
            <a:spLocks noGrp="1"/>
          </p:cNvSpPr>
          <p:nvPr>
            <p:ph idx="1"/>
          </p:nvPr>
        </p:nvSpPr>
        <p:spPr/>
        <p:txBody>
          <a:bodyPr/>
          <a:lstStyle/>
          <a:p>
            <a:pPr>
              <a:buNone/>
            </a:pPr>
            <a:endParaRPr lang="en-US" dirty="0"/>
          </a:p>
        </p:txBody>
      </p:sp>
      <p:sp>
        <p:nvSpPr>
          <p:cNvPr id="4" name="AutoShape 4"/>
          <p:cNvSpPr>
            <a:spLocks noChangeArrowheads="1"/>
          </p:cNvSpPr>
          <p:nvPr/>
        </p:nvSpPr>
        <p:spPr bwMode="auto">
          <a:xfrm>
            <a:off x="190500" y="2286000"/>
            <a:ext cx="8763000" cy="2819400"/>
          </a:xfrm>
          <a:prstGeom prst="roundRect">
            <a:avLst>
              <a:gd name="adj" fmla="val 16667"/>
            </a:avLst>
          </a:prstGeom>
          <a:solidFill>
            <a:srgbClr val="99CCFF"/>
          </a:solidFill>
          <a:ln w="9525" algn="ctr">
            <a:solidFill>
              <a:srgbClr val="808080"/>
            </a:solidFill>
            <a:round/>
            <a:headEnd/>
            <a:tailEnd/>
          </a:ln>
          <a:effectLst/>
        </p:spPr>
        <p:txBody>
          <a:bodyPr wrap="none" anchor="ctr"/>
          <a:lstStyle/>
          <a:p>
            <a:endParaRPr lang="en-US"/>
          </a:p>
        </p:txBody>
      </p:sp>
      <p:sp>
        <p:nvSpPr>
          <p:cNvPr id="5" name="Cloud"/>
          <p:cNvSpPr>
            <a:spLocks noChangeAspect="1" noEditPoints="1" noChangeArrowheads="1"/>
          </p:cNvSpPr>
          <p:nvPr/>
        </p:nvSpPr>
        <p:spPr bwMode="auto">
          <a:xfrm>
            <a:off x="2362200" y="3000375"/>
            <a:ext cx="2590800" cy="17526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nchor="ctr" anchorCtr="1"/>
          <a:lstStyle/>
          <a:p>
            <a:pPr algn="ctr"/>
            <a:r>
              <a:rPr lang="en-US">
                <a:latin typeface="Myriad Roman" pitchFamily="34" charset="0"/>
              </a:rPr>
              <a:t>InfoSpace</a:t>
            </a:r>
          </a:p>
          <a:p>
            <a:pPr algn="ctr"/>
            <a:endParaRPr lang="en-US" sz="700">
              <a:latin typeface="Myriad Roman" pitchFamily="34" charset="0"/>
            </a:endParaRPr>
          </a:p>
          <a:p>
            <a:pPr algn="ctr"/>
            <a:r>
              <a:rPr lang="en-US">
                <a:latin typeface="Myriad Roman" pitchFamily="34" charset="0"/>
              </a:rPr>
              <a:t>Data Store</a:t>
            </a:r>
          </a:p>
        </p:txBody>
      </p:sp>
      <p:sp>
        <p:nvSpPr>
          <p:cNvPr id="6" name="Rectangle 7"/>
          <p:cNvSpPr>
            <a:spLocks noChangeArrowheads="1"/>
          </p:cNvSpPr>
          <p:nvPr/>
        </p:nvSpPr>
        <p:spPr bwMode="auto">
          <a:xfrm>
            <a:off x="3581400" y="2466975"/>
            <a:ext cx="914400" cy="914400"/>
          </a:xfrm>
          <a:prstGeom prst="rect">
            <a:avLst/>
          </a:prstGeom>
          <a:solidFill>
            <a:schemeClr val="accent1"/>
          </a:solidFill>
          <a:ln w="9525" algn="ctr">
            <a:solidFill>
              <a:srgbClr val="808080"/>
            </a:solidFill>
            <a:miter lim="800000"/>
            <a:headEnd/>
            <a:tailEnd/>
          </a:ln>
          <a:effectLst/>
        </p:spPr>
        <p:txBody>
          <a:bodyPr wrap="none" anchor="ctr"/>
          <a:lstStyle/>
          <a:p>
            <a:pPr algn="ctr"/>
            <a:r>
              <a:rPr lang="en-US">
                <a:latin typeface="Myriad Roman" pitchFamily="34" charset="0"/>
              </a:rPr>
              <a:t>Loc</a:t>
            </a:r>
          </a:p>
        </p:txBody>
      </p:sp>
      <p:sp>
        <p:nvSpPr>
          <p:cNvPr id="7" name="Rectangle 8"/>
          <p:cNvSpPr>
            <a:spLocks noChangeArrowheads="1"/>
          </p:cNvSpPr>
          <p:nvPr/>
        </p:nvSpPr>
        <p:spPr bwMode="auto">
          <a:xfrm>
            <a:off x="2590800" y="2466975"/>
            <a:ext cx="914400" cy="914400"/>
          </a:xfrm>
          <a:prstGeom prst="rect">
            <a:avLst/>
          </a:prstGeom>
          <a:solidFill>
            <a:schemeClr val="accent1"/>
          </a:solidFill>
          <a:ln w="9525" algn="ctr">
            <a:solidFill>
              <a:srgbClr val="808080"/>
            </a:solidFill>
            <a:miter lim="800000"/>
            <a:headEnd/>
            <a:tailEnd/>
          </a:ln>
          <a:effectLst/>
        </p:spPr>
        <p:txBody>
          <a:bodyPr wrap="none" anchor="ctr"/>
          <a:lstStyle/>
          <a:p>
            <a:pPr algn="ctr"/>
            <a:r>
              <a:rPr lang="en-US">
                <a:latin typeface="Myriad Roman" pitchFamily="34" charset="0"/>
              </a:rPr>
              <a:t>Name</a:t>
            </a:r>
          </a:p>
        </p:txBody>
      </p:sp>
      <p:grpSp>
        <p:nvGrpSpPr>
          <p:cNvPr id="8" name="Group 9"/>
          <p:cNvGrpSpPr>
            <a:grpSpLocks/>
          </p:cNvGrpSpPr>
          <p:nvPr/>
        </p:nvGrpSpPr>
        <p:grpSpPr bwMode="auto">
          <a:xfrm>
            <a:off x="296863" y="3276600"/>
            <a:ext cx="2293937" cy="914400"/>
            <a:chOff x="192" y="2154"/>
            <a:chExt cx="1445" cy="576"/>
          </a:xfrm>
        </p:grpSpPr>
        <p:sp>
          <p:nvSpPr>
            <p:cNvPr id="9" name="AutoShape 10"/>
            <p:cNvSpPr>
              <a:spLocks noChangeArrowheads="1"/>
            </p:cNvSpPr>
            <p:nvPr/>
          </p:nvSpPr>
          <p:spPr bwMode="auto">
            <a:xfrm>
              <a:off x="192" y="2154"/>
              <a:ext cx="1056" cy="576"/>
            </a:xfrm>
            <a:prstGeom prst="roundRect">
              <a:avLst>
                <a:gd name="adj" fmla="val 16667"/>
              </a:avLst>
            </a:prstGeom>
            <a:solidFill>
              <a:srgbClr val="33CCCC"/>
            </a:solidFill>
            <a:ln w="9525" algn="ctr">
              <a:solidFill>
                <a:srgbClr val="808080"/>
              </a:solidFill>
              <a:round/>
              <a:headEnd/>
              <a:tailEnd/>
            </a:ln>
            <a:effectLst/>
          </p:spPr>
          <p:txBody>
            <a:bodyPr wrap="none" anchor="ctr"/>
            <a:lstStyle/>
            <a:p>
              <a:pPr algn="ctr"/>
              <a:r>
                <a:rPr lang="en-US" dirty="0">
                  <a:latin typeface="Myriad Roman" pitchFamily="34" charset="0"/>
                </a:rPr>
                <a:t>PlaceLab</a:t>
              </a:r>
            </a:p>
            <a:p>
              <a:pPr algn="ctr"/>
              <a:r>
                <a:rPr lang="en-US" dirty="0">
                  <a:latin typeface="Myriad Roman" pitchFamily="34" charset="0"/>
                </a:rPr>
                <a:t>Source</a:t>
              </a:r>
              <a:endParaRPr lang="en-US" sz="1800" dirty="0">
                <a:latin typeface="Myriad Roman" pitchFamily="34" charset="0"/>
              </a:endParaRPr>
            </a:p>
          </p:txBody>
        </p:sp>
        <p:cxnSp>
          <p:nvCxnSpPr>
            <p:cNvPr id="10" name="AutoShape 11"/>
            <p:cNvCxnSpPr>
              <a:cxnSpLocks noChangeShapeType="1"/>
              <a:stCxn id="9" idx="3"/>
              <a:endCxn id="5" idx="0"/>
            </p:cNvCxnSpPr>
            <p:nvPr/>
          </p:nvCxnSpPr>
          <p:spPr bwMode="auto">
            <a:xfrm>
              <a:off x="1248" y="2442"/>
              <a:ext cx="389" cy="0"/>
            </a:xfrm>
            <a:prstGeom prst="straightConnector1">
              <a:avLst/>
            </a:prstGeom>
            <a:noFill/>
            <a:ln w="50800">
              <a:solidFill>
                <a:schemeClr val="tx1"/>
              </a:solidFill>
              <a:round/>
              <a:headEnd/>
              <a:tailEnd type="triangle" w="med" len="med"/>
            </a:ln>
            <a:effectLst/>
          </p:spPr>
        </p:cxnSp>
      </p:grpSp>
      <p:grpSp>
        <p:nvGrpSpPr>
          <p:cNvPr id="11" name="Group 12"/>
          <p:cNvGrpSpPr>
            <a:grpSpLocks/>
          </p:cNvGrpSpPr>
          <p:nvPr/>
        </p:nvGrpSpPr>
        <p:grpSpPr bwMode="auto">
          <a:xfrm>
            <a:off x="5218113" y="3962400"/>
            <a:ext cx="3582987" cy="914400"/>
            <a:chOff x="3263" y="2154"/>
            <a:chExt cx="2257" cy="576"/>
          </a:xfrm>
        </p:grpSpPr>
        <p:sp>
          <p:nvSpPr>
            <p:cNvPr id="12" name="AutoShape 13"/>
            <p:cNvSpPr>
              <a:spLocks noChangeArrowheads="1"/>
            </p:cNvSpPr>
            <p:nvPr/>
          </p:nvSpPr>
          <p:spPr bwMode="auto">
            <a:xfrm>
              <a:off x="4464" y="2154"/>
              <a:ext cx="1056" cy="576"/>
            </a:xfrm>
            <a:prstGeom prst="roundRect">
              <a:avLst>
                <a:gd name="adj" fmla="val 16667"/>
              </a:avLst>
            </a:prstGeom>
            <a:solidFill>
              <a:srgbClr val="808080"/>
            </a:solidFill>
            <a:ln w="9525" algn="ctr">
              <a:solidFill>
                <a:srgbClr val="808080"/>
              </a:solidFill>
              <a:round/>
              <a:headEnd/>
              <a:tailEnd/>
            </a:ln>
            <a:effectLst/>
          </p:spPr>
          <p:txBody>
            <a:bodyPr wrap="none" anchor="ctr"/>
            <a:lstStyle/>
            <a:p>
              <a:pPr algn="ctr"/>
              <a:r>
                <a:rPr lang="en-US">
                  <a:latin typeface="Myriad Roman" pitchFamily="34" charset="0"/>
                </a:rPr>
                <a:t>Tourguide</a:t>
              </a:r>
            </a:p>
          </p:txBody>
        </p:sp>
        <p:cxnSp>
          <p:nvCxnSpPr>
            <p:cNvPr id="13" name="AutoShape 14"/>
            <p:cNvCxnSpPr>
              <a:cxnSpLocks noChangeShapeType="1"/>
              <a:stCxn id="12" idx="1"/>
              <a:endCxn id="5" idx="2"/>
            </p:cNvCxnSpPr>
            <p:nvPr/>
          </p:nvCxnSpPr>
          <p:spPr bwMode="auto">
            <a:xfrm flipH="1">
              <a:off x="3263" y="2442"/>
              <a:ext cx="1201" cy="0"/>
            </a:xfrm>
            <a:prstGeom prst="straightConnector1">
              <a:avLst/>
            </a:prstGeom>
            <a:noFill/>
            <a:ln w="50800">
              <a:solidFill>
                <a:schemeClr val="tx1"/>
              </a:solidFill>
              <a:round/>
              <a:headEnd/>
              <a:tailEnd type="triangle" w="med" len="med"/>
            </a:ln>
            <a:effectLst/>
          </p:spPr>
        </p:cxnSp>
      </p:grpSp>
      <p:grpSp>
        <p:nvGrpSpPr>
          <p:cNvPr id="14" name="Group 15"/>
          <p:cNvGrpSpPr>
            <a:grpSpLocks/>
          </p:cNvGrpSpPr>
          <p:nvPr/>
        </p:nvGrpSpPr>
        <p:grpSpPr bwMode="auto">
          <a:xfrm>
            <a:off x="5207000" y="2895600"/>
            <a:ext cx="3582988" cy="914400"/>
            <a:chOff x="3263" y="2154"/>
            <a:chExt cx="2257" cy="576"/>
          </a:xfrm>
        </p:grpSpPr>
        <p:sp>
          <p:nvSpPr>
            <p:cNvPr id="15" name="AutoShape 16"/>
            <p:cNvSpPr>
              <a:spLocks noChangeArrowheads="1"/>
            </p:cNvSpPr>
            <p:nvPr/>
          </p:nvSpPr>
          <p:spPr bwMode="auto">
            <a:xfrm>
              <a:off x="4464" y="2154"/>
              <a:ext cx="1056" cy="576"/>
            </a:xfrm>
            <a:prstGeom prst="roundRect">
              <a:avLst>
                <a:gd name="adj" fmla="val 16667"/>
              </a:avLst>
            </a:prstGeom>
            <a:solidFill>
              <a:srgbClr val="808080"/>
            </a:solidFill>
            <a:ln w="9525" algn="ctr">
              <a:solidFill>
                <a:srgbClr val="808080"/>
              </a:solidFill>
              <a:round/>
              <a:headEnd/>
              <a:tailEnd/>
            </a:ln>
            <a:effectLst/>
          </p:spPr>
          <p:txBody>
            <a:bodyPr wrap="none" anchor="ctr"/>
            <a:lstStyle/>
            <a:p>
              <a:pPr algn="ctr"/>
              <a:r>
                <a:rPr lang="en-US">
                  <a:latin typeface="Myriad Roman" pitchFamily="34" charset="0"/>
                </a:rPr>
                <a:t>Location</a:t>
              </a:r>
            </a:p>
            <a:p>
              <a:pPr algn="ctr"/>
              <a:r>
                <a:rPr lang="en-US">
                  <a:latin typeface="Myriad Roman" pitchFamily="34" charset="0"/>
                </a:rPr>
                <a:t>Messenger</a:t>
              </a:r>
            </a:p>
          </p:txBody>
        </p:sp>
        <p:cxnSp>
          <p:nvCxnSpPr>
            <p:cNvPr id="16" name="AutoShape 17"/>
            <p:cNvCxnSpPr>
              <a:cxnSpLocks noChangeShapeType="1"/>
              <a:stCxn id="15" idx="1"/>
            </p:cNvCxnSpPr>
            <p:nvPr/>
          </p:nvCxnSpPr>
          <p:spPr bwMode="auto">
            <a:xfrm flipH="1">
              <a:off x="3263" y="2442"/>
              <a:ext cx="1201" cy="0"/>
            </a:xfrm>
            <a:prstGeom prst="straightConnector1">
              <a:avLst/>
            </a:prstGeom>
            <a:noFill/>
            <a:ln w="50800">
              <a:solidFill>
                <a:schemeClr val="tx1"/>
              </a:solidFill>
              <a:round/>
              <a:headEnd/>
              <a:tailEnd type="triangle" w="med" len="med"/>
            </a:ln>
            <a:effectLst/>
          </p:spPr>
        </p:cxnSp>
      </p:grpSp>
      <p:sp>
        <p:nvSpPr>
          <p:cNvPr id="19" name="Rectangle 23"/>
          <p:cNvSpPr>
            <a:spLocks noChangeArrowheads="1"/>
          </p:cNvSpPr>
          <p:nvPr/>
        </p:nvSpPr>
        <p:spPr bwMode="auto">
          <a:xfrm>
            <a:off x="5715000" y="4022725"/>
            <a:ext cx="1187450" cy="396875"/>
          </a:xfrm>
          <a:prstGeom prst="rect">
            <a:avLst/>
          </a:prstGeom>
          <a:noFill/>
          <a:ln w="9525" algn="ctr">
            <a:noFill/>
            <a:miter lim="800000"/>
            <a:headEnd/>
            <a:tailEnd/>
          </a:ln>
          <a:effectLst/>
        </p:spPr>
        <p:txBody>
          <a:bodyPr wrap="none">
            <a:spAutoFit/>
          </a:bodyPr>
          <a:lstStyle/>
          <a:p>
            <a:r>
              <a:rPr lang="en-US" sz="2000">
                <a:latin typeface="Myriad Web" pitchFamily="34" charset="0"/>
              </a:rPr>
              <a:t>Request</a:t>
            </a:r>
          </a:p>
        </p:txBody>
      </p:sp>
      <p:pic>
        <p:nvPicPr>
          <p:cNvPr id="20" name="Picture 30" descr="FujitsuLaptop"/>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09800" y="4800600"/>
            <a:ext cx="1600200" cy="1600200"/>
          </a:xfrm>
          <a:prstGeom prst="rect">
            <a:avLst/>
          </a:prstGeom>
          <a:noFill/>
        </p:spPr>
      </p:pic>
      <p:sp>
        <p:nvSpPr>
          <p:cNvPr id="21" name="Rectangle 32"/>
          <p:cNvSpPr>
            <a:spLocks noChangeArrowheads="1"/>
          </p:cNvSpPr>
          <p:nvPr/>
        </p:nvSpPr>
        <p:spPr bwMode="auto">
          <a:xfrm>
            <a:off x="6707188" y="2286000"/>
            <a:ext cx="1979612" cy="457200"/>
          </a:xfrm>
          <a:prstGeom prst="rect">
            <a:avLst/>
          </a:prstGeom>
          <a:noFill/>
          <a:ln w="9525" algn="ctr">
            <a:noFill/>
            <a:miter lim="800000"/>
            <a:headEnd/>
            <a:tailEnd/>
          </a:ln>
          <a:effectLst/>
        </p:spPr>
        <p:txBody>
          <a:bodyPr wrap="none">
            <a:spAutoFit/>
          </a:bodyPr>
          <a:lstStyle/>
          <a:p>
            <a:pPr>
              <a:spcBef>
                <a:spcPct val="20000"/>
              </a:spcBef>
            </a:pPr>
            <a:r>
              <a:rPr lang="en-US" b="0"/>
              <a:t>My Computer</a:t>
            </a:r>
          </a:p>
        </p:txBody>
      </p:sp>
      <p:grpSp>
        <p:nvGrpSpPr>
          <p:cNvPr id="22" name="Group 42"/>
          <p:cNvGrpSpPr>
            <a:grpSpLocks/>
          </p:cNvGrpSpPr>
          <p:nvPr/>
        </p:nvGrpSpPr>
        <p:grpSpPr bwMode="auto">
          <a:xfrm>
            <a:off x="4648200" y="2571750"/>
            <a:ext cx="1828800" cy="1600200"/>
            <a:chOff x="3744" y="144"/>
            <a:chExt cx="1152" cy="1008"/>
          </a:xfrm>
        </p:grpSpPr>
        <p:sp>
          <p:nvSpPr>
            <p:cNvPr id="23" name="AutoShape 35"/>
            <p:cNvSpPr>
              <a:spLocks noChangeArrowheads="1"/>
            </p:cNvSpPr>
            <p:nvPr/>
          </p:nvSpPr>
          <p:spPr bwMode="auto">
            <a:xfrm>
              <a:off x="3744" y="144"/>
              <a:ext cx="1152" cy="1008"/>
            </a:xfrm>
            <a:prstGeom prst="roundRect">
              <a:avLst>
                <a:gd name="adj" fmla="val 7639"/>
              </a:avLst>
            </a:prstGeom>
            <a:solidFill>
              <a:srgbClr val="C0C0C0"/>
            </a:solidFill>
            <a:ln w="9525">
              <a:solidFill>
                <a:srgbClr val="808080"/>
              </a:solidFill>
              <a:round/>
              <a:headEnd/>
              <a:tailEnd/>
            </a:ln>
            <a:effectLst/>
          </p:spPr>
          <p:txBody>
            <a:bodyPr wrap="none" tIns="0"/>
            <a:lstStyle/>
            <a:p>
              <a:r>
                <a:rPr lang="en-US" sz="2000" dirty="0">
                  <a:latin typeface="Myriad Roman" pitchFamily="34" charset="0"/>
                </a:rPr>
                <a:t>Out Operators</a:t>
              </a:r>
            </a:p>
            <a:p>
              <a:endParaRPr lang="en-US" sz="2000" dirty="0">
                <a:latin typeface="Myriad Roman" pitchFamily="34" charset="0"/>
              </a:endParaRPr>
            </a:p>
            <a:p>
              <a:endParaRPr lang="en-US" sz="2000" dirty="0">
                <a:latin typeface="Myriad Roman" pitchFamily="34" charset="0"/>
              </a:endParaRPr>
            </a:p>
            <a:p>
              <a:pPr>
                <a:buFontTx/>
                <a:buChar char="•"/>
              </a:pPr>
              <a:r>
                <a:rPr lang="en-US" sz="2000" dirty="0">
                  <a:latin typeface="Myriad Roman" pitchFamily="34" charset="0"/>
                </a:rPr>
                <a:t> Flow Control</a:t>
              </a:r>
            </a:p>
            <a:p>
              <a:pPr>
                <a:buFontTx/>
                <a:buChar char="•"/>
              </a:pPr>
              <a:r>
                <a:rPr lang="en-US" sz="2000" dirty="0">
                  <a:latin typeface="Myriad Roman" pitchFamily="34" charset="0"/>
                </a:rPr>
                <a:t> MiniGIS</a:t>
              </a:r>
            </a:p>
          </p:txBody>
        </p:sp>
        <p:sp>
          <p:nvSpPr>
            <p:cNvPr id="24" name="Oval 36"/>
            <p:cNvSpPr>
              <a:spLocks noChangeArrowheads="1"/>
            </p:cNvSpPr>
            <p:nvPr/>
          </p:nvSpPr>
          <p:spPr bwMode="auto">
            <a:xfrm>
              <a:off x="4363" y="381"/>
              <a:ext cx="255" cy="254"/>
            </a:xfrm>
            <a:prstGeom prst="ellipse">
              <a:avLst/>
            </a:prstGeom>
            <a:solidFill>
              <a:schemeClr val="accent1"/>
            </a:solidFill>
            <a:ln w="9525">
              <a:solidFill>
                <a:srgbClr val="808080"/>
              </a:solidFill>
              <a:round/>
              <a:headEnd/>
              <a:tailEnd/>
            </a:ln>
            <a:effectLst/>
          </p:spPr>
          <p:txBody>
            <a:bodyPr wrap="none" anchor="ctr"/>
            <a:lstStyle/>
            <a:p>
              <a:endParaRPr lang="en-US"/>
            </a:p>
          </p:txBody>
        </p:sp>
        <p:sp>
          <p:nvSpPr>
            <p:cNvPr id="25" name="Oval 37"/>
            <p:cNvSpPr>
              <a:spLocks noChangeArrowheads="1"/>
            </p:cNvSpPr>
            <p:nvPr/>
          </p:nvSpPr>
          <p:spPr bwMode="auto">
            <a:xfrm>
              <a:off x="3926" y="417"/>
              <a:ext cx="255" cy="255"/>
            </a:xfrm>
            <a:prstGeom prst="ellipse">
              <a:avLst/>
            </a:prstGeom>
            <a:solidFill>
              <a:schemeClr val="accent1"/>
            </a:solidFill>
            <a:ln w="9525">
              <a:solidFill>
                <a:srgbClr val="808080"/>
              </a:solidFill>
              <a:round/>
              <a:headEnd/>
              <a:tailEnd/>
            </a:ln>
            <a:effectLst/>
          </p:spPr>
          <p:txBody>
            <a:bodyPr wrap="none" anchor="ctr"/>
            <a:lstStyle/>
            <a:p>
              <a:endParaRPr lang="en-US"/>
            </a:p>
          </p:txBody>
        </p:sp>
        <p:cxnSp>
          <p:nvCxnSpPr>
            <p:cNvPr id="26" name="AutoShape 38"/>
            <p:cNvCxnSpPr>
              <a:cxnSpLocks noChangeShapeType="1"/>
              <a:stCxn id="23" idx="1"/>
              <a:endCxn id="25" idx="2"/>
            </p:cNvCxnSpPr>
            <p:nvPr/>
          </p:nvCxnSpPr>
          <p:spPr bwMode="auto">
            <a:xfrm flipV="1">
              <a:off x="3744" y="545"/>
              <a:ext cx="182" cy="103"/>
            </a:xfrm>
            <a:prstGeom prst="straightConnector1">
              <a:avLst/>
            </a:prstGeom>
            <a:noFill/>
            <a:ln w="50800">
              <a:solidFill>
                <a:schemeClr val="tx1"/>
              </a:solidFill>
              <a:round/>
              <a:headEnd/>
              <a:tailEnd type="triangle" w="med" len="med"/>
            </a:ln>
            <a:effectLst/>
          </p:spPr>
        </p:cxnSp>
        <p:cxnSp>
          <p:nvCxnSpPr>
            <p:cNvPr id="27" name="AutoShape 39"/>
            <p:cNvCxnSpPr>
              <a:cxnSpLocks noChangeShapeType="1"/>
              <a:stCxn id="25" idx="6"/>
              <a:endCxn id="24" idx="2"/>
            </p:cNvCxnSpPr>
            <p:nvPr/>
          </p:nvCxnSpPr>
          <p:spPr bwMode="auto">
            <a:xfrm flipV="1">
              <a:off x="4181" y="508"/>
              <a:ext cx="182" cy="37"/>
            </a:xfrm>
            <a:prstGeom prst="straightConnector1">
              <a:avLst/>
            </a:prstGeom>
            <a:noFill/>
            <a:ln w="50800">
              <a:solidFill>
                <a:schemeClr val="tx1"/>
              </a:solidFill>
              <a:round/>
              <a:headEnd/>
              <a:tailEnd type="triangle" w="med" len="med"/>
            </a:ln>
            <a:effectLst/>
          </p:spPr>
        </p:cxnSp>
        <p:cxnSp>
          <p:nvCxnSpPr>
            <p:cNvPr id="28" name="AutoShape 40"/>
            <p:cNvCxnSpPr>
              <a:cxnSpLocks noChangeShapeType="1"/>
              <a:stCxn id="24" idx="6"/>
              <a:endCxn id="23" idx="3"/>
            </p:cNvCxnSpPr>
            <p:nvPr/>
          </p:nvCxnSpPr>
          <p:spPr bwMode="auto">
            <a:xfrm>
              <a:off x="4618" y="508"/>
              <a:ext cx="278" cy="140"/>
            </a:xfrm>
            <a:prstGeom prst="straightConnector1">
              <a:avLst/>
            </a:prstGeom>
            <a:noFill/>
            <a:ln w="50800">
              <a:solidFill>
                <a:schemeClr val="tx1"/>
              </a:solidFill>
              <a:round/>
              <a:headEnd/>
              <a:tailEnd type="triangl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dissolv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t>Infrastructure Layer</a:t>
            </a:r>
            <a:br>
              <a:rPr lang="en-US" sz="2400" i="1" dirty="0" smtClean="0"/>
            </a:br>
            <a:r>
              <a:rPr lang="en-US" sz="2400" i="1" dirty="0" smtClean="0"/>
              <a:t>Confab’s Info Space Data Store</a:t>
            </a:r>
            <a:endParaRPr lang="en-US" sz="2400" i="1" dirty="0"/>
          </a:p>
        </p:txBody>
      </p:sp>
      <p:sp>
        <p:nvSpPr>
          <p:cNvPr id="3" name="Content Placeholder 2"/>
          <p:cNvSpPr>
            <a:spLocks noGrp="1"/>
          </p:cNvSpPr>
          <p:nvPr>
            <p:ph idx="1"/>
          </p:nvPr>
        </p:nvSpPr>
        <p:spPr/>
        <p:txBody>
          <a:bodyPr>
            <a:normAutofit/>
          </a:bodyPr>
          <a:lstStyle/>
          <a:p>
            <a:r>
              <a:rPr lang="en-US" sz="2000" dirty="0" smtClean="0"/>
              <a:t>Info Space like a diary that stores your personal info</a:t>
            </a:r>
          </a:p>
          <a:p>
            <a:pPr lvl="1"/>
            <a:r>
              <a:rPr lang="en-US" sz="2000" dirty="0" smtClean="0"/>
              <a:t>Static info (ex. name and phone#)</a:t>
            </a:r>
          </a:p>
          <a:p>
            <a:pPr lvl="1"/>
            <a:r>
              <a:rPr lang="en-US" sz="2000" dirty="0" smtClean="0"/>
              <a:t>Dynamic info (ex. current location and activity)</a:t>
            </a:r>
          </a:p>
          <a:p>
            <a:r>
              <a:rPr lang="en-US" sz="2000" dirty="0" smtClean="0"/>
              <a:t>Runs on your personal device or on a trusted service</a:t>
            </a:r>
          </a:p>
          <a:p>
            <a:pPr lvl="1"/>
            <a:r>
              <a:rPr lang="en-US" sz="2000" dirty="0" smtClean="0"/>
              <a:t>Can choose to expose different parts to people &amp; services</a:t>
            </a:r>
          </a:p>
          <a:p>
            <a:pPr>
              <a:buNone/>
            </a:pPr>
            <a:endParaRPr lang="en-US" sz="2000" dirty="0"/>
          </a:p>
        </p:txBody>
      </p:sp>
      <p:pic>
        <p:nvPicPr>
          <p:cNvPr id="4" name="Picture 4" descr="B0000CC77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72000" y="3810000"/>
            <a:ext cx="871537" cy="1828800"/>
          </a:xfrm>
          <a:prstGeom prst="rect">
            <a:avLst/>
          </a:prstGeom>
          <a:noFill/>
          <a:ln w="9525">
            <a:noFill/>
            <a:miter lim="800000"/>
            <a:headEnd/>
            <a:tailEnd/>
          </a:ln>
        </p:spPr>
      </p:pic>
      <p:pic>
        <p:nvPicPr>
          <p:cNvPr id="5" name="Picture 5" descr="FujitsuLaptop"/>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43137" y="3810000"/>
            <a:ext cx="2057400" cy="2057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i="1" dirty="0" smtClean="0"/>
              <a:t>A closer Look</a:t>
            </a:r>
            <a:br>
              <a:rPr lang="en-US" sz="2000" i="1" dirty="0" smtClean="0"/>
            </a:br>
            <a:r>
              <a:rPr lang="en-US" sz="2000" i="1" dirty="0" smtClean="0"/>
              <a:t>Infrastructure Layer</a:t>
            </a:r>
            <a:br>
              <a:rPr lang="en-US" sz="2000" i="1" dirty="0" smtClean="0"/>
            </a:br>
            <a:r>
              <a:rPr lang="en-US" sz="2000" i="1" dirty="0" smtClean="0"/>
              <a:t>operators - Description</a:t>
            </a:r>
            <a:endParaRPr lang="en-US" sz="2000" i="1" dirty="0"/>
          </a:p>
        </p:txBody>
      </p:sp>
      <p:sp>
        <p:nvSpPr>
          <p:cNvPr id="3" name="Content Placeholder 2"/>
          <p:cNvSpPr>
            <a:spLocks noGrp="1"/>
          </p:cNvSpPr>
          <p:nvPr>
            <p:ph idx="1"/>
          </p:nvPr>
        </p:nvSpPr>
        <p:spPr>
          <a:xfrm>
            <a:off x="457200" y="1600200"/>
            <a:ext cx="3581400" cy="4525963"/>
          </a:xfrm>
        </p:spPr>
        <p:txBody>
          <a:bodyPr>
            <a:normAutofit/>
          </a:bodyPr>
          <a:lstStyle/>
          <a:p>
            <a:pPr>
              <a:buNone/>
            </a:pPr>
            <a:r>
              <a:rPr lang="en-US" sz="2400" dirty="0" smtClean="0"/>
              <a:t>	</a:t>
            </a:r>
          </a:p>
          <a:p>
            <a:pPr>
              <a:buNone/>
            </a:pPr>
            <a:r>
              <a:rPr lang="en-US" sz="2400" b="1" dirty="0" smtClean="0"/>
              <a:t>		</a:t>
            </a:r>
            <a:r>
              <a:rPr lang="en-US" sz="2000" b="1" dirty="0" smtClean="0"/>
              <a:t>Notify operators</a:t>
            </a:r>
            <a:r>
              <a:rPr lang="en-US" sz="2000" dirty="0" smtClean="0"/>
              <a:t>:</a:t>
            </a:r>
            <a:endParaRPr lang="en-US" sz="2000" dirty="0" smtClean="0">
              <a:solidFill>
                <a:srgbClr val="FF0000"/>
              </a:solidFill>
            </a:endParaRPr>
          </a:p>
          <a:p>
            <a:pPr>
              <a:buNone/>
            </a:pPr>
            <a:r>
              <a:rPr lang="en-US" sz="2000" b="1" dirty="0" smtClean="0"/>
              <a:t>	</a:t>
            </a:r>
          </a:p>
          <a:p>
            <a:pPr>
              <a:buNone/>
            </a:pPr>
            <a:endParaRPr lang="en-US" sz="2000" b="1" dirty="0" smtClean="0"/>
          </a:p>
          <a:p>
            <a:pPr>
              <a:buNone/>
            </a:pPr>
            <a:r>
              <a:rPr lang="en-US" sz="2000" b="1" dirty="0" smtClean="0"/>
              <a:t>	   Invisible mode operator:</a:t>
            </a:r>
            <a:endParaRPr lang="en-US" sz="2000" dirty="0" smtClean="0">
              <a:solidFill>
                <a:srgbClr val="FF0000"/>
              </a:solidFill>
            </a:endParaRPr>
          </a:p>
          <a:p>
            <a:pPr>
              <a:buNone/>
            </a:pPr>
            <a:r>
              <a:rPr lang="en-US" sz="2000" dirty="0" smtClean="0"/>
              <a:t>	</a:t>
            </a:r>
          </a:p>
          <a:p>
            <a:pPr>
              <a:buNone/>
            </a:pPr>
            <a:endParaRPr lang="en-US" sz="2000" b="1" dirty="0" smtClean="0"/>
          </a:p>
          <a:p>
            <a:pPr>
              <a:buNone/>
            </a:pPr>
            <a:r>
              <a:rPr lang="en-US" sz="2000" b="1" dirty="0" smtClean="0"/>
              <a:t>		Interactive operator:</a:t>
            </a:r>
            <a:endParaRPr lang="en-US" sz="2000" dirty="0" smtClean="0">
              <a:solidFill>
                <a:srgbClr val="FF0000"/>
              </a:solidFill>
            </a:endParaRPr>
          </a:p>
          <a:p>
            <a:pPr>
              <a:buNone/>
            </a:pPr>
            <a:r>
              <a:rPr lang="en-US" sz="2000" dirty="0" smtClean="0"/>
              <a:t>	</a:t>
            </a:r>
          </a:p>
          <a:p>
            <a:pPr>
              <a:buNone/>
            </a:pPr>
            <a:endParaRPr lang="en-US" sz="2000" b="1" dirty="0" smtClean="0"/>
          </a:p>
          <a:p>
            <a:pPr>
              <a:buNone/>
            </a:pPr>
            <a:r>
              <a:rPr lang="en-US" sz="2000" b="1" dirty="0" smtClean="0"/>
              <a:t>	Garbage Collector operator:</a:t>
            </a:r>
            <a:endParaRPr lang="en-US" sz="2000" dirty="0" smtClean="0">
              <a:solidFill>
                <a:srgbClr val="FF0000"/>
              </a:solidFill>
            </a:endParaRPr>
          </a:p>
          <a:p>
            <a:pPr>
              <a:buNone/>
            </a:pPr>
            <a:endParaRPr lang="en-US" sz="2000" dirty="0"/>
          </a:p>
        </p:txBody>
      </p:sp>
      <p:sp>
        <p:nvSpPr>
          <p:cNvPr id="4" name="TextBox 3"/>
          <p:cNvSpPr txBox="1"/>
          <p:nvPr/>
        </p:nvSpPr>
        <p:spPr>
          <a:xfrm>
            <a:off x="4343400" y="1981200"/>
            <a:ext cx="4114800" cy="923330"/>
          </a:xfrm>
          <a:prstGeom prst="rect">
            <a:avLst/>
          </a:prstGeom>
          <a:noFill/>
        </p:spPr>
        <p:txBody>
          <a:bodyPr wrap="square" rtlCol="0">
            <a:spAutoFit/>
          </a:bodyPr>
          <a:lstStyle/>
          <a:p>
            <a:r>
              <a:rPr lang="en-US" dirty="0" smtClean="0">
                <a:solidFill>
                  <a:srgbClr val="FF0000"/>
                </a:solidFill>
              </a:rPr>
              <a:t>are used to send short messages to give end-users feedback about who is requesting information and when</a:t>
            </a:r>
            <a:endParaRPr lang="en-US" dirty="0"/>
          </a:p>
        </p:txBody>
      </p:sp>
      <p:sp>
        <p:nvSpPr>
          <p:cNvPr id="5" name="TextBox 4"/>
          <p:cNvSpPr txBox="1"/>
          <p:nvPr/>
        </p:nvSpPr>
        <p:spPr>
          <a:xfrm>
            <a:off x="4267200" y="3124200"/>
            <a:ext cx="3429000" cy="923330"/>
          </a:xfrm>
          <a:prstGeom prst="rect">
            <a:avLst/>
          </a:prstGeom>
          <a:noFill/>
        </p:spPr>
        <p:txBody>
          <a:bodyPr wrap="square" rtlCol="0">
            <a:spAutoFit/>
          </a:bodyPr>
          <a:lstStyle/>
          <a:p>
            <a:r>
              <a:rPr lang="en-US" dirty="0" smtClean="0">
                <a:solidFill>
                  <a:srgbClr val="FF0000"/>
                </a:solidFill>
              </a:rPr>
              <a:t>can be used to block all outgoing tuples and return the value of “UNKNOWN” to all queries</a:t>
            </a:r>
            <a:endParaRPr lang="en-US" dirty="0"/>
          </a:p>
        </p:txBody>
      </p:sp>
      <p:sp>
        <p:nvSpPr>
          <p:cNvPr id="6" name="TextBox 5"/>
          <p:cNvSpPr txBox="1"/>
          <p:nvPr/>
        </p:nvSpPr>
        <p:spPr>
          <a:xfrm>
            <a:off x="4572000" y="4343400"/>
            <a:ext cx="3124200" cy="646331"/>
          </a:xfrm>
          <a:prstGeom prst="rect">
            <a:avLst/>
          </a:prstGeom>
          <a:noFill/>
        </p:spPr>
        <p:txBody>
          <a:bodyPr wrap="square" rtlCol="0">
            <a:spAutoFit/>
          </a:bodyPr>
          <a:lstStyle/>
          <a:p>
            <a:r>
              <a:rPr lang="en-US" dirty="0" smtClean="0">
                <a:solidFill>
                  <a:srgbClr val="FF0000"/>
                </a:solidFill>
              </a:rPr>
              <a:t>can be used to give end-users control over disclosures.</a:t>
            </a:r>
            <a:endParaRPr lang="en-US" dirty="0"/>
          </a:p>
        </p:txBody>
      </p:sp>
      <p:sp>
        <p:nvSpPr>
          <p:cNvPr id="8" name="TextBox 7"/>
          <p:cNvSpPr txBox="1"/>
          <p:nvPr/>
        </p:nvSpPr>
        <p:spPr>
          <a:xfrm>
            <a:off x="4495800" y="5257800"/>
            <a:ext cx="3276600" cy="1200329"/>
          </a:xfrm>
          <a:prstGeom prst="rect">
            <a:avLst/>
          </a:prstGeom>
          <a:noFill/>
        </p:spPr>
        <p:txBody>
          <a:bodyPr wrap="square" rtlCol="0">
            <a:spAutoFit/>
          </a:bodyPr>
          <a:lstStyle/>
          <a:p>
            <a:r>
              <a:rPr lang="en-US" dirty="0" smtClean="0"/>
              <a:t> </a:t>
            </a:r>
            <a:r>
              <a:rPr lang="en-US" dirty="0" smtClean="0">
                <a:solidFill>
                  <a:srgbClr val="FF0000"/>
                </a:solidFill>
              </a:rPr>
              <a:t>is run periodically to delete any context tuple that has a privacy tag specifying that it should be deleted</a:t>
            </a:r>
            <a:endParaRPr lang="en-US" dirty="0"/>
          </a:p>
        </p:txBody>
      </p:sp>
      <p:cxnSp>
        <p:nvCxnSpPr>
          <p:cNvPr id="10" name="Straight Arrow Connector 9"/>
          <p:cNvCxnSpPr/>
          <p:nvPr/>
        </p:nvCxnSpPr>
        <p:spPr>
          <a:xfrm>
            <a:off x="3276600" y="2286000"/>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33800" y="3581400"/>
            <a:ext cx="5334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429000" y="4724400"/>
            <a:ext cx="914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1"/>
          </p:cNvCxnSpPr>
          <p:nvPr/>
        </p:nvCxnSpPr>
        <p:spPr>
          <a:xfrm>
            <a:off x="3429000" y="5715000"/>
            <a:ext cx="1066800" cy="1429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i="1" dirty="0" smtClean="0"/>
              <a:t>A closer Look</a:t>
            </a:r>
            <a:br>
              <a:rPr lang="en-US" sz="2000" i="1" dirty="0" smtClean="0"/>
            </a:br>
            <a:r>
              <a:rPr lang="en-US" sz="2000" i="1" dirty="0" smtClean="0"/>
              <a:t>Infrastructure Layer</a:t>
            </a:r>
            <a:br>
              <a:rPr lang="en-US" sz="2000" i="1" dirty="0" smtClean="0"/>
            </a:br>
            <a:r>
              <a:rPr lang="en-US" sz="2000" i="1" dirty="0" smtClean="0"/>
              <a:t>operators - Description</a:t>
            </a:r>
            <a:endParaRPr lang="en-US" sz="2000" i="1" dirty="0"/>
          </a:p>
        </p:txBody>
      </p:sp>
      <p:sp>
        <p:nvSpPr>
          <p:cNvPr id="3" name="Content Placeholder 2"/>
          <p:cNvSpPr>
            <a:spLocks noGrp="1"/>
          </p:cNvSpPr>
          <p:nvPr>
            <p:ph idx="1"/>
          </p:nvPr>
        </p:nvSpPr>
        <p:spPr/>
        <p:txBody>
          <a:bodyPr>
            <a:normAutofit/>
          </a:bodyPr>
          <a:lstStyle/>
          <a:p>
            <a:pPr>
              <a:buNone/>
            </a:pPr>
            <a:r>
              <a:rPr lang="en-US" sz="2400" b="1" dirty="0" smtClean="0"/>
              <a:t>Privacy Tag:</a:t>
            </a:r>
          </a:p>
          <a:p>
            <a:r>
              <a:rPr lang="en-US" sz="2400" dirty="0" smtClean="0">
                <a:solidFill>
                  <a:srgbClr val="FF0000"/>
                </a:solidFill>
              </a:rPr>
              <a:t>Time To Live</a:t>
            </a:r>
          </a:p>
          <a:p>
            <a:r>
              <a:rPr lang="en-US" sz="2400" dirty="0" smtClean="0">
                <a:solidFill>
                  <a:srgbClr val="FF0000"/>
                </a:solidFill>
              </a:rPr>
              <a:t>Max Number of Sightings</a:t>
            </a:r>
          </a:p>
          <a:p>
            <a:r>
              <a:rPr lang="en-US" sz="2400" dirty="0" smtClean="0">
                <a:solidFill>
                  <a:srgbClr val="FF0000"/>
                </a:solidFill>
              </a:rPr>
              <a:t>Notify</a:t>
            </a:r>
          </a:p>
          <a:p>
            <a:r>
              <a:rPr lang="en-US" sz="2400" dirty="0" smtClean="0">
                <a:solidFill>
                  <a:srgbClr val="FF0000"/>
                </a:solidFill>
              </a:rPr>
              <a:t>Garbage Collect</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i="1" dirty="0" smtClean="0"/>
              <a:t>A closer Look</a:t>
            </a:r>
            <a:br>
              <a:rPr lang="en-US" sz="2000" i="1" dirty="0" smtClean="0"/>
            </a:br>
            <a:r>
              <a:rPr lang="en-US" sz="2000" i="1" dirty="0" smtClean="0"/>
              <a:t>Infrastructure Layer</a:t>
            </a:r>
            <a:br>
              <a:rPr lang="en-US" sz="2000" i="1" dirty="0" smtClean="0"/>
            </a:br>
            <a:r>
              <a:rPr lang="en-US" sz="2000" i="1" dirty="0" smtClean="0"/>
              <a:t>Confab’s Built-in MiniGIS Operator</a:t>
            </a:r>
            <a:endParaRPr lang="en-US" sz="2000" i="1" dirty="0"/>
          </a:p>
        </p:txBody>
      </p:sp>
      <p:sp>
        <p:nvSpPr>
          <p:cNvPr id="3" name="Content Placeholder 2"/>
          <p:cNvSpPr>
            <a:spLocks noGrp="1"/>
          </p:cNvSpPr>
          <p:nvPr>
            <p:ph idx="1"/>
          </p:nvPr>
        </p:nvSpPr>
        <p:spPr/>
        <p:txBody>
          <a:bodyPr>
            <a:normAutofit/>
          </a:bodyPr>
          <a:lstStyle/>
          <a:p>
            <a:r>
              <a:rPr lang="en-US" sz="2000" dirty="0" smtClean="0"/>
              <a:t>People and apps need semantically useful names - “Meet me at 37.875, -122.257”</a:t>
            </a:r>
          </a:p>
          <a:p>
            <a:endParaRPr lang="en-US" sz="2000" dirty="0" smtClean="0"/>
          </a:p>
          <a:p>
            <a:pPr>
              <a:buNone/>
            </a:pPr>
            <a:endParaRPr lang="en-US" sz="2000" dirty="0" smtClean="0"/>
          </a:p>
        </p:txBody>
      </p:sp>
      <p:sp>
        <p:nvSpPr>
          <p:cNvPr id="4" name="Rectangle 5"/>
          <p:cNvSpPr txBox="1">
            <a:spLocks noChangeArrowheads="1"/>
          </p:cNvSpPr>
          <p:nvPr/>
        </p:nvSpPr>
        <p:spPr>
          <a:xfrm>
            <a:off x="457200" y="1600200"/>
            <a:ext cx="8229600" cy="4953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Rectangle 6"/>
          <p:cNvSpPr>
            <a:spLocks noChangeArrowheads="1"/>
          </p:cNvSpPr>
          <p:nvPr/>
        </p:nvSpPr>
        <p:spPr bwMode="auto">
          <a:xfrm>
            <a:off x="838200" y="2590800"/>
            <a:ext cx="5562600" cy="2057400"/>
          </a:xfrm>
          <a:prstGeom prst="rect">
            <a:avLst/>
          </a:prstGeom>
          <a:solidFill>
            <a:srgbClr val="FFFF99"/>
          </a:solidFill>
          <a:ln w="9525" algn="ctr">
            <a:solidFill>
              <a:srgbClr val="808080"/>
            </a:solidFill>
            <a:miter lim="800000"/>
            <a:headEnd/>
            <a:tailEnd/>
          </a:ln>
          <a:effectLst/>
        </p:spPr>
        <p:txBody>
          <a:bodyPr wrap="none"/>
          <a:lstStyle/>
          <a:p>
            <a:pPr>
              <a:tabLst>
                <a:tab pos="2235200" algn="l"/>
              </a:tabLst>
            </a:pPr>
            <a:r>
              <a:rPr lang="en-US" sz="2200" dirty="0">
                <a:latin typeface="Myriad Roman" pitchFamily="34" charset="0"/>
              </a:rPr>
              <a:t>Country Name		= United States</a:t>
            </a:r>
          </a:p>
          <a:p>
            <a:pPr>
              <a:tabLst>
                <a:tab pos="2235200" algn="l"/>
              </a:tabLst>
            </a:pPr>
            <a:r>
              <a:rPr lang="en-US" sz="2200" dirty="0">
                <a:latin typeface="Myriad Roman" pitchFamily="34" charset="0"/>
              </a:rPr>
              <a:t>Region Name		= California</a:t>
            </a:r>
          </a:p>
          <a:p>
            <a:pPr>
              <a:tabLst>
                <a:tab pos="2235200" algn="l"/>
              </a:tabLst>
            </a:pPr>
            <a:r>
              <a:rPr lang="en-US" sz="2200" dirty="0">
                <a:latin typeface="Myriad Roman" pitchFamily="34" charset="0"/>
              </a:rPr>
              <a:t>City Name		= Berkeley</a:t>
            </a:r>
          </a:p>
          <a:p>
            <a:pPr>
              <a:tabLst>
                <a:tab pos="2235200" algn="l"/>
              </a:tabLst>
            </a:pPr>
            <a:r>
              <a:rPr lang="en-US" sz="2200" dirty="0">
                <a:latin typeface="Myriad Roman" pitchFamily="34" charset="0"/>
              </a:rPr>
              <a:t>ZIP Code		= 94709</a:t>
            </a:r>
          </a:p>
          <a:p>
            <a:pPr>
              <a:tabLst>
                <a:tab pos="2235200" algn="l"/>
              </a:tabLst>
            </a:pPr>
            <a:r>
              <a:rPr lang="en-US" sz="2200" dirty="0">
                <a:latin typeface="Myriad Roman" pitchFamily="34" charset="0"/>
              </a:rPr>
              <a:t>Place Name		= Soda Hall</a:t>
            </a:r>
          </a:p>
          <a:p>
            <a:pPr>
              <a:tabLst>
                <a:tab pos="2235200" algn="l"/>
              </a:tabLst>
            </a:pPr>
            <a:r>
              <a:rPr lang="en-US" sz="2200" dirty="0">
                <a:latin typeface="Myriad Roman" pitchFamily="34" charset="0"/>
              </a:rPr>
              <a:t>Latitude/Longitude	= 37.875, -122.257</a:t>
            </a:r>
          </a:p>
        </p:txBody>
      </p:sp>
      <p:sp>
        <p:nvSpPr>
          <p:cNvPr id="16" name="Rectangle 15"/>
          <p:cNvSpPr/>
          <p:nvPr/>
        </p:nvSpPr>
        <p:spPr>
          <a:xfrm>
            <a:off x="457200" y="5334000"/>
            <a:ext cx="7620000" cy="646331"/>
          </a:xfrm>
          <a:prstGeom prst="rect">
            <a:avLst/>
          </a:prstGeom>
        </p:spPr>
        <p:txBody>
          <a:bodyPr wrap="square">
            <a:spAutoFit/>
          </a:bodyPr>
          <a:lstStyle/>
          <a:p>
            <a:pPr algn="ctr"/>
            <a:r>
              <a:rPr lang="en-US" dirty="0" smtClean="0"/>
              <a:t>	MiniGIS operator transforms location info </a:t>
            </a:r>
            <a:r>
              <a:rPr lang="en-US" b="1" dirty="0" smtClean="0"/>
              <a:t>locally</a:t>
            </a:r>
          </a:p>
          <a:p>
            <a:pPr lvl="1" algn="ctr"/>
            <a:r>
              <a:rPr lang="en-US" dirty="0" smtClean="0"/>
              <a:t>Using network-based services would be privacy hole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anim calcmode="lin" valueType="num">
                                      <p:cBhvr additive="base">
                                        <p:cTn id="1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anim calcmode="lin" valueType="num">
                                      <p:cBhvr additive="base">
                                        <p:cTn id="19"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anim calcmode="lin" valueType="num">
                                      <p:cBhvr additive="base">
                                        <p:cTn id="23"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Ubiquitous computing ?</a:t>
            </a:r>
            <a:endParaRPr lang="en-US" sz="2800" i="1" dirty="0"/>
          </a:p>
        </p:txBody>
      </p:sp>
      <p:sp>
        <p:nvSpPr>
          <p:cNvPr id="3" name="Content Placeholder 2"/>
          <p:cNvSpPr>
            <a:spLocks noGrp="1"/>
          </p:cNvSpPr>
          <p:nvPr>
            <p:ph idx="1"/>
          </p:nvPr>
        </p:nvSpPr>
        <p:spPr>
          <a:xfrm>
            <a:off x="457200" y="1600200"/>
            <a:ext cx="4724400" cy="4525963"/>
          </a:xfrm>
        </p:spPr>
        <p:txBody>
          <a:bodyPr>
            <a:normAutofit/>
          </a:bodyPr>
          <a:lstStyle/>
          <a:p>
            <a:pPr>
              <a:buFont typeface="Wingdings" pitchFamily="2" charset="2"/>
              <a:buNone/>
            </a:pPr>
            <a:r>
              <a:rPr lang="en-US" sz="1800" dirty="0" smtClean="0"/>
              <a:t>	</a:t>
            </a:r>
          </a:p>
          <a:p>
            <a:pPr>
              <a:buFont typeface="Wingdings" pitchFamily="2" charset="2"/>
              <a:buNone/>
            </a:pPr>
            <a:r>
              <a:rPr lang="en-US" sz="1800" dirty="0" smtClean="0"/>
              <a:t>	Ubiquitous computing is the method of enhancing computer use by making many computers available throughout the physical environment, but making them effectively invisible to the user </a:t>
            </a:r>
          </a:p>
          <a:p>
            <a:pPr>
              <a:buFont typeface="Wingdings" pitchFamily="2" charset="2"/>
              <a:buNone/>
            </a:pPr>
            <a:r>
              <a:rPr lang="en-US" sz="1800" dirty="0" smtClean="0"/>
              <a:t>				– </a:t>
            </a:r>
            <a:r>
              <a:rPr lang="en-US" sz="1800" b="1" i="1" dirty="0" smtClean="0"/>
              <a:t>Mark Weiser</a:t>
            </a:r>
          </a:p>
          <a:p>
            <a:pPr>
              <a:buFont typeface="Wingdings" pitchFamily="2" charset="2"/>
              <a:buNone/>
            </a:pPr>
            <a:endParaRPr lang="en-US" sz="1800" b="1" i="1" dirty="0" smtClean="0"/>
          </a:p>
          <a:p>
            <a:pPr>
              <a:buFont typeface="Wingdings" pitchFamily="2" charset="2"/>
              <a:buNone/>
            </a:pPr>
            <a:r>
              <a:rPr lang="en-US" sz="1800" dirty="0" smtClean="0"/>
              <a:t>	Ubiquitous computing, or calm technology, is a paradigm shift where technology becomes virtually invisible in our lives.</a:t>
            </a:r>
          </a:p>
          <a:p>
            <a:pPr>
              <a:buFont typeface="Wingdings" pitchFamily="2" charset="2"/>
              <a:buNone/>
            </a:pPr>
            <a:r>
              <a:rPr lang="en-US" sz="1800" dirty="0" smtClean="0"/>
              <a:t>			</a:t>
            </a:r>
            <a:r>
              <a:rPr lang="en-US" sz="1600" dirty="0" smtClean="0"/>
              <a:t>	</a:t>
            </a:r>
            <a:r>
              <a:rPr lang="en-US" sz="1800" b="1" i="1" dirty="0" smtClean="0"/>
              <a:t>-- Marcia Riley</a:t>
            </a:r>
          </a:p>
          <a:p>
            <a:pPr>
              <a:buFont typeface="Wingdings" pitchFamily="2" charset="2"/>
              <a:buNone/>
            </a:pPr>
            <a:r>
              <a:rPr lang="en-US" sz="1600" b="1" i="1" dirty="0" smtClean="0"/>
              <a:t>		</a:t>
            </a:r>
            <a:endParaRPr lang="en-US" sz="1600" dirty="0"/>
          </a:p>
        </p:txBody>
      </p:sp>
      <p:pic>
        <p:nvPicPr>
          <p:cNvPr id="3074" name="Picture 2" descr="http://2.bp.blogspot.com/_qqpYThuZYrw/R6BXuezOFZI/AAAAAAAAAFc/SauUWUlupCg/s400/ubiquitous_computing.gif"/>
          <p:cNvPicPr>
            <a:picLocks noChangeAspect="1" noChangeArrowheads="1"/>
          </p:cNvPicPr>
          <p:nvPr/>
        </p:nvPicPr>
        <p:blipFill>
          <a:blip r:embed="rId3" cstate="print"/>
          <a:srcRect/>
          <a:stretch>
            <a:fillRect/>
          </a:stretch>
        </p:blipFill>
        <p:spPr bwMode="auto">
          <a:xfrm>
            <a:off x="5181600" y="2590800"/>
            <a:ext cx="3505200" cy="3429001"/>
          </a:xfrm>
          <a:prstGeom prst="rect">
            <a:avLst/>
          </a:prstGeom>
          <a:noFill/>
        </p:spPr>
      </p:pic>
      <p:cxnSp>
        <p:nvCxnSpPr>
          <p:cNvPr id="6" name="Straight Arrow Connector 5"/>
          <p:cNvCxnSpPr/>
          <p:nvPr/>
        </p:nvCxnSpPr>
        <p:spPr>
          <a:xfrm>
            <a:off x="5638800" y="990600"/>
            <a:ext cx="1219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477000" y="1447800"/>
            <a:ext cx="1339149" cy="646331"/>
          </a:xfrm>
          <a:prstGeom prst="rect">
            <a:avLst/>
          </a:prstGeom>
          <a:noFill/>
        </p:spPr>
        <p:txBody>
          <a:bodyPr wrap="none" rtlCol="0">
            <a:spAutoFit/>
          </a:bodyPr>
          <a:lstStyle/>
          <a:p>
            <a:r>
              <a:rPr lang="en-US" dirty="0" smtClean="0">
                <a:solidFill>
                  <a:srgbClr val="FF0000"/>
                </a:solidFill>
              </a:rPr>
              <a:t>XEROX PARC</a:t>
            </a:r>
          </a:p>
          <a:p>
            <a:r>
              <a:rPr lang="en-US" dirty="0" smtClean="0">
                <a:solidFill>
                  <a:srgbClr val="FF0000"/>
                </a:solidFill>
              </a:rPr>
              <a:t>1980</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checkerboard(across)">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Confab’s Data Model</a:t>
            </a:r>
            <a:endParaRPr lang="en-US" sz="2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81000" y="1981200"/>
            <a:ext cx="83820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Implementation</a:t>
            </a:r>
            <a:endParaRPr lang="en-US" sz="3200" i="1" dirty="0"/>
          </a:p>
        </p:txBody>
      </p:sp>
      <p:sp>
        <p:nvSpPr>
          <p:cNvPr id="3" name="Content Placeholder 2"/>
          <p:cNvSpPr>
            <a:spLocks noGrp="1"/>
          </p:cNvSpPr>
          <p:nvPr>
            <p:ph idx="1"/>
          </p:nvPr>
        </p:nvSpPr>
        <p:spPr/>
        <p:txBody>
          <a:bodyPr>
            <a:normAutofit/>
          </a:bodyPr>
          <a:lstStyle/>
          <a:p>
            <a:pPr>
              <a:buFont typeface="Wingdings" pitchFamily="2" charset="2"/>
              <a:buChar char="Ø"/>
            </a:pPr>
            <a:endParaRPr lang="en-US" sz="2000" dirty="0" smtClean="0"/>
          </a:p>
          <a:p>
            <a:pPr>
              <a:buFont typeface="Wingdings" pitchFamily="2" charset="2"/>
              <a:buChar char="Ø"/>
            </a:pPr>
            <a:r>
              <a:rPr lang="en-US" sz="2400" dirty="0" smtClean="0"/>
              <a:t>Confab is implemented in Java 2 v1.5</a:t>
            </a:r>
          </a:p>
          <a:p>
            <a:pPr>
              <a:buFont typeface="Wingdings" pitchFamily="2" charset="2"/>
              <a:buChar char="Ø"/>
            </a:pPr>
            <a:r>
              <a:rPr lang="en-US" sz="2400" dirty="0" smtClean="0"/>
              <a:t>Total Number of Classes = 550 classes</a:t>
            </a:r>
          </a:p>
          <a:p>
            <a:pPr>
              <a:buFont typeface="Wingdings" pitchFamily="2" charset="2"/>
              <a:buChar char="Ø"/>
            </a:pPr>
            <a:r>
              <a:rPr lang="en-US" sz="2400" dirty="0" smtClean="0"/>
              <a:t>55,000 physical lines of code</a:t>
            </a:r>
          </a:p>
          <a:p>
            <a:pPr>
              <a:buFont typeface="Wingdings" pitchFamily="2" charset="2"/>
              <a:buChar char="Ø"/>
            </a:pPr>
            <a:r>
              <a:rPr lang="en-US" sz="2400" dirty="0" smtClean="0"/>
              <a:t>Confab uses HTTP for network communication and is built on top of the Tomcat web server, making extensive use of Java servlets</a:t>
            </a:r>
          </a:p>
          <a:p>
            <a:pPr>
              <a:buFont typeface="Wingdings" pitchFamily="2" charset="2"/>
              <a:buChar char="Ø"/>
            </a:pPr>
            <a:r>
              <a:rPr lang="en-US" sz="2400" dirty="0" smtClean="0"/>
              <a:t>Query Language:  Xpath</a:t>
            </a:r>
          </a:p>
          <a:p>
            <a:pPr>
              <a:buFont typeface="Wingdings" pitchFamily="2" charset="2"/>
              <a:buChar char="Ø"/>
            </a:pPr>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Lemming Location-Enhanced Instant Messenger</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10"/>
          <p:cNvPicPr>
            <a:picLocks noChangeAspect="1" noChangeArrowheads="1"/>
          </p:cNvPicPr>
          <p:nvPr/>
        </p:nvPicPr>
        <p:blipFill>
          <a:blip r:embed="rId2" cstate="print"/>
          <a:srcRect/>
          <a:stretch>
            <a:fillRect/>
          </a:stretch>
        </p:blipFill>
        <p:spPr bwMode="auto">
          <a:xfrm>
            <a:off x="12496800" y="1981200"/>
            <a:ext cx="2676525" cy="6324600"/>
          </a:xfrm>
          <a:prstGeom prst="rect">
            <a:avLst/>
          </a:prstGeom>
          <a:noFill/>
          <a:ln w="9525" algn="ctr">
            <a:noFill/>
            <a:miter lim="800000"/>
            <a:headEnd/>
            <a:tailEnd/>
          </a:ln>
          <a:effectLst/>
        </p:spPr>
      </p:pic>
      <p:pic>
        <p:nvPicPr>
          <p:cNvPr id="5" name="Picture 11"/>
          <p:cNvPicPr>
            <a:picLocks noChangeAspect="1" noChangeArrowheads="1"/>
          </p:cNvPicPr>
          <p:nvPr/>
        </p:nvPicPr>
        <p:blipFill>
          <a:blip r:embed="rId3" cstate="print"/>
          <a:srcRect/>
          <a:stretch>
            <a:fillRect/>
          </a:stretch>
        </p:blipFill>
        <p:spPr bwMode="auto">
          <a:xfrm>
            <a:off x="15240000" y="1981200"/>
            <a:ext cx="2619375" cy="6086475"/>
          </a:xfrm>
          <a:prstGeom prst="rect">
            <a:avLst/>
          </a:prstGeom>
          <a:noFill/>
          <a:ln w="9525" algn="ctr">
            <a:noFill/>
            <a:miter lim="800000"/>
            <a:headEnd/>
            <a:tailEnd/>
          </a:ln>
          <a:effectLst/>
        </p:spPr>
      </p:pic>
      <p:pic>
        <p:nvPicPr>
          <p:cNvPr id="6" name="Picture 26"/>
          <p:cNvPicPr>
            <a:picLocks noChangeAspect="1" noChangeArrowheads="1"/>
          </p:cNvPicPr>
          <p:nvPr/>
        </p:nvPicPr>
        <p:blipFill>
          <a:blip r:embed="rId4" cstate="print"/>
          <a:srcRect/>
          <a:stretch>
            <a:fillRect/>
          </a:stretch>
        </p:blipFill>
        <p:spPr bwMode="auto">
          <a:xfrm>
            <a:off x="9906000" y="4095750"/>
            <a:ext cx="2428875" cy="2762250"/>
          </a:xfrm>
          <a:prstGeom prst="rect">
            <a:avLst/>
          </a:prstGeom>
          <a:noFill/>
          <a:ln w="9525" algn="ctr">
            <a:noFill/>
            <a:miter lim="800000"/>
            <a:headEnd/>
            <a:tailEnd/>
          </a:ln>
          <a:effectLst/>
        </p:spPr>
      </p:pic>
      <p:pic>
        <p:nvPicPr>
          <p:cNvPr id="7" name="Picture 27"/>
          <p:cNvPicPr>
            <a:picLocks noChangeAspect="1" noChangeArrowheads="1"/>
          </p:cNvPicPr>
          <p:nvPr/>
        </p:nvPicPr>
        <p:blipFill>
          <a:blip r:embed="rId5" cstate="print"/>
          <a:srcRect/>
          <a:stretch>
            <a:fillRect/>
          </a:stretch>
        </p:blipFill>
        <p:spPr bwMode="auto">
          <a:xfrm>
            <a:off x="9829800" y="7086600"/>
            <a:ext cx="3913188" cy="4495800"/>
          </a:xfrm>
          <a:prstGeom prst="rect">
            <a:avLst/>
          </a:prstGeom>
          <a:noFill/>
          <a:ln w="9525" algn="ctr">
            <a:noFill/>
            <a:miter lim="800000"/>
            <a:headEnd/>
            <a:tailEnd/>
          </a:ln>
          <a:effectLst/>
        </p:spPr>
      </p:pic>
      <p:pic>
        <p:nvPicPr>
          <p:cNvPr id="8" name="Picture 28"/>
          <p:cNvPicPr>
            <a:picLocks noChangeAspect="1" noChangeArrowheads="1"/>
          </p:cNvPicPr>
          <p:nvPr/>
        </p:nvPicPr>
        <p:blipFill>
          <a:blip r:embed="rId6" cstate="print"/>
          <a:srcRect/>
          <a:stretch>
            <a:fillRect/>
          </a:stretch>
        </p:blipFill>
        <p:spPr bwMode="auto">
          <a:xfrm>
            <a:off x="14173200" y="7620000"/>
            <a:ext cx="2886075" cy="2790825"/>
          </a:xfrm>
          <a:prstGeom prst="rect">
            <a:avLst/>
          </a:prstGeom>
          <a:noFill/>
          <a:ln w="9525" algn="ctr">
            <a:noFill/>
            <a:miter lim="800000"/>
            <a:headEnd/>
            <a:tailEnd/>
          </a:ln>
          <a:effectLst/>
        </p:spPr>
      </p:pic>
      <p:pic>
        <p:nvPicPr>
          <p:cNvPr id="9" name="Picture 29"/>
          <p:cNvPicPr>
            <a:picLocks noChangeAspect="1" noChangeArrowheads="1"/>
          </p:cNvPicPr>
          <p:nvPr/>
        </p:nvPicPr>
        <p:blipFill>
          <a:blip r:embed="rId6" cstate="print"/>
          <a:srcRect t="74889"/>
          <a:stretch>
            <a:fillRect/>
          </a:stretch>
        </p:blipFill>
        <p:spPr bwMode="auto">
          <a:xfrm>
            <a:off x="9829800" y="187325"/>
            <a:ext cx="7391400" cy="1795463"/>
          </a:xfrm>
          <a:prstGeom prst="rect">
            <a:avLst/>
          </a:prstGeom>
          <a:noFill/>
          <a:ln w="9525" algn="ctr">
            <a:noFill/>
            <a:miter lim="800000"/>
            <a:headEnd/>
            <a:tailEnd/>
          </a:ln>
          <a:effectLst/>
        </p:spPr>
      </p:pic>
      <p:pic>
        <p:nvPicPr>
          <p:cNvPr id="10" name="Picture 30"/>
          <p:cNvPicPr>
            <a:picLocks noChangeAspect="1" noChangeArrowheads="1"/>
          </p:cNvPicPr>
          <p:nvPr/>
        </p:nvPicPr>
        <p:blipFill>
          <a:blip r:embed="rId5" cstate="print"/>
          <a:srcRect t="74384"/>
          <a:stretch>
            <a:fillRect/>
          </a:stretch>
        </p:blipFill>
        <p:spPr bwMode="auto">
          <a:xfrm>
            <a:off x="9829800" y="2168525"/>
            <a:ext cx="7391400" cy="2174875"/>
          </a:xfrm>
          <a:prstGeom prst="rect">
            <a:avLst/>
          </a:prstGeom>
          <a:noFill/>
          <a:ln w="9525" algn="ctr">
            <a:noFill/>
            <a:miter lim="800000"/>
            <a:headEnd/>
            <a:tailEnd/>
          </a:ln>
          <a:effectLst/>
        </p:spPr>
      </p:pic>
      <p:pic>
        <p:nvPicPr>
          <p:cNvPr id="11" name="Picture 51"/>
          <p:cNvPicPr>
            <a:picLocks noChangeAspect="1" noChangeArrowheads="1"/>
          </p:cNvPicPr>
          <p:nvPr/>
        </p:nvPicPr>
        <p:blipFill>
          <a:blip r:embed="rId7" cstate="print"/>
          <a:srcRect/>
          <a:stretch>
            <a:fillRect/>
          </a:stretch>
        </p:blipFill>
        <p:spPr bwMode="auto">
          <a:xfrm>
            <a:off x="152400" y="1219200"/>
            <a:ext cx="3514725" cy="5486400"/>
          </a:xfrm>
          <a:prstGeom prst="rect">
            <a:avLst/>
          </a:prstGeom>
          <a:noFill/>
          <a:ln w="9525" algn="ctr">
            <a:noFill/>
            <a:miter lim="800000"/>
            <a:headEnd/>
            <a:tailEnd/>
          </a:ln>
          <a:effectLst/>
        </p:spPr>
      </p:pic>
      <p:sp>
        <p:nvSpPr>
          <p:cNvPr id="12" name="AutoShape 41"/>
          <p:cNvSpPr>
            <a:spLocks noChangeArrowheads="1"/>
          </p:cNvSpPr>
          <p:nvPr/>
        </p:nvSpPr>
        <p:spPr bwMode="auto">
          <a:xfrm>
            <a:off x="76200" y="6096000"/>
            <a:ext cx="1371600" cy="685800"/>
          </a:xfrm>
          <a:prstGeom prst="roundRect">
            <a:avLst>
              <a:gd name="adj" fmla="val 16667"/>
            </a:avLst>
          </a:prstGeom>
          <a:noFill/>
          <a:ln w="88900" algn="ctr">
            <a:solidFill>
              <a:srgbClr val="FF0000"/>
            </a:solidFill>
            <a:round/>
            <a:headEnd/>
            <a:tailEnd/>
          </a:ln>
          <a:effectLst/>
        </p:spPr>
        <p:txBody>
          <a:bodyPr wrap="none" anchor="ctr"/>
          <a:lstStyle/>
          <a:p>
            <a:endParaRPr lang="en-US"/>
          </a:p>
        </p:txBody>
      </p:sp>
      <p:pic>
        <p:nvPicPr>
          <p:cNvPr id="13" name="Picture 22"/>
          <p:cNvPicPr>
            <a:picLocks noChangeAspect="1" noChangeArrowheads="1"/>
          </p:cNvPicPr>
          <p:nvPr/>
        </p:nvPicPr>
        <p:blipFill>
          <a:blip r:embed="rId8" cstate="print"/>
          <a:srcRect/>
          <a:stretch>
            <a:fillRect/>
          </a:stretch>
        </p:blipFill>
        <p:spPr bwMode="auto">
          <a:xfrm>
            <a:off x="2286000" y="1752600"/>
            <a:ext cx="2582863" cy="5029200"/>
          </a:xfrm>
          <a:prstGeom prst="rect">
            <a:avLst/>
          </a:prstGeom>
          <a:noFill/>
          <a:ln w="9525" algn="ctr">
            <a:noFill/>
            <a:miter lim="800000"/>
            <a:headEnd/>
            <a:tailEnd/>
          </a:ln>
          <a:effectLst/>
        </p:spPr>
      </p:pic>
      <p:grpSp>
        <p:nvGrpSpPr>
          <p:cNvPr id="14" name="Group 18"/>
          <p:cNvGrpSpPr>
            <a:grpSpLocks/>
          </p:cNvGrpSpPr>
          <p:nvPr/>
        </p:nvGrpSpPr>
        <p:grpSpPr bwMode="auto">
          <a:xfrm>
            <a:off x="4572000" y="4919663"/>
            <a:ext cx="457200" cy="1252537"/>
            <a:chOff x="2544" y="2880"/>
            <a:chExt cx="288" cy="1104"/>
          </a:xfrm>
        </p:grpSpPr>
        <p:sp>
          <p:nvSpPr>
            <p:cNvPr id="15" name="Line 14"/>
            <p:cNvSpPr>
              <a:spLocks noChangeShapeType="1"/>
            </p:cNvSpPr>
            <p:nvPr/>
          </p:nvSpPr>
          <p:spPr bwMode="auto">
            <a:xfrm>
              <a:off x="2832" y="2880"/>
              <a:ext cx="0" cy="1104"/>
            </a:xfrm>
            <a:prstGeom prst="line">
              <a:avLst/>
            </a:prstGeom>
            <a:noFill/>
            <a:ln w="76200">
              <a:solidFill>
                <a:srgbClr val="FF0000"/>
              </a:solidFill>
              <a:round/>
              <a:headEnd/>
              <a:tailEnd/>
            </a:ln>
            <a:effectLst/>
          </p:spPr>
          <p:txBody>
            <a:bodyPr wrap="none" anchor="ctr"/>
            <a:lstStyle/>
            <a:p>
              <a:endParaRPr lang="en-US"/>
            </a:p>
          </p:txBody>
        </p:sp>
        <p:sp>
          <p:nvSpPr>
            <p:cNvPr id="16" name="Line 15"/>
            <p:cNvSpPr>
              <a:spLocks noChangeShapeType="1"/>
            </p:cNvSpPr>
            <p:nvPr/>
          </p:nvSpPr>
          <p:spPr bwMode="auto">
            <a:xfrm flipH="1">
              <a:off x="2544" y="3960"/>
              <a:ext cx="288" cy="0"/>
            </a:xfrm>
            <a:prstGeom prst="line">
              <a:avLst/>
            </a:prstGeom>
            <a:noFill/>
            <a:ln w="76200">
              <a:solidFill>
                <a:srgbClr val="FF0000"/>
              </a:solidFill>
              <a:round/>
              <a:headEnd/>
              <a:tailEnd/>
            </a:ln>
            <a:effectLst/>
          </p:spPr>
          <p:txBody>
            <a:bodyPr wrap="none" anchor="ctr"/>
            <a:lstStyle/>
            <a:p>
              <a:endParaRPr lang="en-US"/>
            </a:p>
          </p:txBody>
        </p:sp>
        <p:sp>
          <p:nvSpPr>
            <p:cNvPr id="17" name="Line 16"/>
            <p:cNvSpPr>
              <a:spLocks noChangeShapeType="1"/>
            </p:cNvSpPr>
            <p:nvPr/>
          </p:nvSpPr>
          <p:spPr bwMode="auto">
            <a:xfrm flipH="1">
              <a:off x="2544" y="2904"/>
              <a:ext cx="288" cy="0"/>
            </a:xfrm>
            <a:prstGeom prst="line">
              <a:avLst/>
            </a:prstGeom>
            <a:noFill/>
            <a:ln w="76200">
              <a:solidFill>
                <a:srgbClr val="FF0000"/>
              </a:solidFill>
              <a:round/>
              <a:headEnd/>
              <a:tailEnd/>
            </a:ln>
            <a:effectLst/>
          </p:spPr>
          <p:txBody>
            <a:bodyPr wrap="none" anchor="ctr"/>
            <a:lstStyle/>
            <a:p>
              <a:endParaRPr lang="en-US"/>
            </a:p>
          </p:txBody>
        </p:sp>
      </p:grpSp>
      <p:grpSp>
        <p:nvGrpSpPr>
          <p:cNvPr id="18" name="Group 32"/>
          <p:cNvGrpSpPr>
            <a:grpSpLocks/>
          </p:cNvGrpSpPr>
          <p:nvPr/>
        </p:nvGrpSpPr>
        <p:grpSpPr bwMode="auto">
          <a:xfrm>
            <a:off x="4572000" y="5715000"/>
            <a:ext cx="457200" cy="457200"/>
            <a:chOff x="2544" y="2880"/>
            <a:chExt cx="288" cy="1104"/>
          </a:xfrm>
        </p:grpSpPr>
        <p:sp>
          <p:nvSpPr>
            <p:cNvPr id="19" name="Line 33"/>
            <p:cNvSpPr>
              <a:spLocks noChangeShapeType="1"/>
            </p:cNvSpPr>
            <p:nvPr/>
          </p:nvSpPr>
          <p:spPr bwMode="auto">
            <a:xfrm>
              <a:off x="2832" y="2880"/>
              <a:ext cx="0" cy="1104"/>
            </a:xfrm>
            <a:prstGeom prst="line">
              <a:avLst/>
            </a:prstGeom>
            <a:noFill/>
            <a:ln w="76200">
              <a:solidFill>
                <a:srgbClr val="FF0000"/>
              </a:solidFill>
              <a:round/>
              <a:headEnd/>
              <a:tailEnd/>
            </a:ln>
            <a:effectLst/>
          </p:spPr>
          <p:txBody>
            <a:bodyPr wrap="none" anchor="ctr"/>
            <a:lstStyle/>
            <a:p>
              <a:endParaRPr lang="en-US"/>
            </a:p>
          </p:txBody>
        </p:sp>
        <p:sp>
          <p:nvSpPr>
            <p:cNvPr id="20" name="Line 34"/>
            <p:cNvSpPr>
              <a:spLocks noChangeShapeType="1"/>
            </p:cNvSpPr>
            <p:nvPr/>
          </p:nvSpPr>
          <p:spPr bwMode="auto">
            <a:xfrm flipH="1">
              <a:off x="2544" y="3960"/>
              <a:ext cx="288" cy="0"/>
            </a:xfrm>
            <a:prstGeom prst="line">
              <a:avLst/>
            </a:prstGeom>
            <a:noFill/>
            <a:ln w="76200">
              <a:solidFill>
                <a:srgbClr val="FF0000"/>
              </a:solidFill>
              <a:round/>
              <a:headEnd/>
              <a:tailEnd/>
            </a:ln>
            <a:effectLst/>
          </p:spPr>
          <p:txBody>
            <a:bodyPr wrap="none" anchor="ctr"/>
            <a:lstStyle/>
            <a:p>
              <a:endParaRPr lang="en-US"/>
            </a:p>
          </p:txBody>
        </p:sp>
        <p:sp>
          <p:nvSpPr>
            <p:cNvPr id="21" name="Line 35"/>
            <p:cNvSpPr>
              <a:spLocks noChangeShapeType="1"/>
            </p:cNvSpPr>
            <p:nvPr/>
          </p:nvSpPr>
          <p:spPr bwMode="auto">
            <a:xfrm flipH="1">
              <a:off x="2544" y="2904"/>
              <a:ext cx="288" cy="0"/>
            </a:xfrm>
            <a:prstGeom prst="line">
              <a:avLst/>
            </a:prstGeom>
            <a:noFill/>
            <a:ln w="76200">
              <a:solidFill>
                <a:srgbClr val="FF0000"/>
              </a:solidFill>
              <a:round/>
              <a:headEnd/>
              <a:tailEnd/>
            </a:ln>
            <a:effectLst/>
          </p:spPr>
          <p:txBody>
            <a:bodyPr wrap="none" anchor="ctr"/>
            <a:lstStyle/>
            <a:p>
              <a:endParaRPr lang="en-US"/>
            </a:p>
          </p:txBody>
        </p:sp>
      </p:grpSp>
      <p:pic>
        <p:nvPicPr>
          <p:cNvPr id="22" name="Picture 44"/>
          <p:cNvPicPr>
            <a:picLocks noChangeAspect="1" noChangeArrowheads="1"/>
          </p:cNvPicPr>
          <p:nvPr/>
        </p:nvPicPr>
        <p:blipFill>
          <a:blip r:embed="rId9" cstate="print"/>
          <a:srcRect/>
          <a:stretch>
            <a:fillRect/>
          </a:stretch>
        </p:blipFill>
        <p:spPr bwMode="auto">
          <a:xfrm>
            <a:off x="228600" y="1524000"/>
            <a:ext cx="8610600" cy="4535488"/>
          </a:xfrm>
          <a:prstGeom prst="rect">
            <a:avLst/>
          </a:prstGeom>
          <a:noFill/>
          <a:ln w="9525" algn="ctr">
            <a:noFill/>
            <a:miter lim="800000"/>
            <a:headEnd/>
            <a:tailEnd/>
          </a:ln>
          <a:effectLst/>
        </p:spPr>
      </p:pic>
      <p:pic>
        <p:nvPicPr>
          <p:cNvPr id="23" name="Picture 53"/>
          <p:cNvPicPr>
            <a:picLocks noChangeAspect="1" noChangeArrowheads="1"/>
          </p:cNvPicPr>
          <p:nvPr/>
        </p:nvPicPr>
        <p:blipFill>
          <a:blip r:embed="rId10" cstate="print"/>
          <a:srcRect/>
          <a:stretch>
            <a:fillRect/>
          </a:stretch>
        </p:blipFill>
        <p:spPr bwMode="auto">
          <a:xfrm>
            <a:off x="1981200" y="1514475"/>
            <a:ext cx="6924675" cy="4200525"/>
          </a:xfrm>
          <a:prstGeom prst="rect">
            <a:avLst/>
          </a:prstGeom>
          <a:noFill/>
          <a:ln w="9525" algn="ctr">
            <a:noFill/>
            <a:miter lim="800000"/>
            <a:headEnd/>
            <a:tailEnd/>
          </a:ln>
          <a:effectLst/>
        </p:spPr>
      </p:pic>
      <p:pic>
        <p:nvPicPr>
          <p:cNvPr id="24" name="Picture 46"/>
          <p:cNvPicPr>
            <a:picLocks noChangeAspect="1" noChangeArrowheads="1"/>
          </p:cNvPicPr>
          <p:nvPr/>
        </p:nvPicPr>
        <p:blipFill>
          <a:blip r:embed="rId11" cstate="print"/>
          <a:srcRect t="92696"/>
          <a:stretch>
            <a:fillRect/>
          </a:stretch>
        </p:blipFill>
        <p:spPr bwMode="auto">
          <a:xfrm>
            <a:off x="1676400" y="1666875"/>
            <a:ext cx="7312025" cy="1152525"/>
          </a:xfrm>
          <a:prstGeom prst="rect">
            <a:avLst/>
          </a:prstGeom>
          <a:noFill/>
          <a:ln w="9525" algn="ctr">
            <a:solidFill>
              <a:srgbClr val="808080"/>
            </a:solidFill>
            <a:miter lim="800000"/>
            <a:headEnd/>
            <a:tailEnd/>
          </a:ln>
          <a:effectLst/>
        </p:spPr>
      </p:pic>
      <p:pic>
        <p:nvPicPr>
          <p:cNvPr id="25" name="Picture 47"/>
          <p:cNvPicPr>
            <a:picLocks noChangeAspect="1" noChangeArrowheads="1"/>
          </p:cNvPicPr>
          <p:nvPr/>
        </p:nvPicPr>
        <p:blipFill>
          <a:blip r:embed="rId12" cstate="print"/>
          <a:srcRect/>
          <a:stretch>
            <a:fillRect/>
          </a:stretch>
        </p:blipFill>
        <p:spPr bwMode="auto">
          <a:xfrm>
            <a:off x="1295400" y="1981200"/>
            <a:ext cx="7696200" cy="4135438"/>
          </a:xfrm>
          <a:prstGeom prst="rect">
            <a:avLst/>
          </a:prstGeom>
          <a:noFill/>
          <a:ln w="9525" algn="ctr">
            <a:noFill/>
            <a:miter lim="800000"/>
            <a:headEnd/>
            <a:tailEnd/>
          </a:ln>
          <a:effectLst/>
        </p:spPr>
      </p:pic>
      <p:pic>
        <p:nvPicPr>
          <p:cNvPr id="26" name="Picture 48"/>
          <p:cNvPicPr>
            <a:picLocks noChangeAspect="1" noChangeArrowheads="1"/>
          </p:cNvPicPr>
          <p:nvPr/>
        </p:nvPicPr>
        <p:blipFill>
          <a:blip r:embed="rId13" cstate="print"/>
          <a:srcRect t="92696"/>
          <a:stretch>
            <a:fillRect/>
          </a:stretch>
        </p:blipFill>
        <p:spPr bwMode="auto">
          <a:xfrm>
            <a:off x="1676400" y="4940300"/>
            <a:ext cx="7315200" cy="1152525"/>
          </a:xfrm>
          <a:prstGeom prst="rect">
            <a:avLst/>
          </a:prstGeom>
          <a:noFill/>
          <a:ln w="9525" algn="ctr">
            <a:solidFill>
              <a:srgbClr val="80808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par>
                                <p:cTn id="12" presetID="9"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9"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9"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nodeType="clickEffect">
                                  <p:stCondLst>
                                    <p:cond delay="0"/>
                                  </p:stCondLst>
                                  <p:childTnLst>
                                    <p:animEffect transition="out" filter="dissolv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par>
                                <p:cTn id="42" presetID="9"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dissolv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xit" presetSubtype="0" fill="hold" nodeType="withEffect">
                                  <p:stCondLst>
                                    <p:cond delay="0"/>
                                  </p:stCondLst>
                                  <p:childTnLst>
                                    <p:animEffect transition="out" filter="dissolve">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par>
                                <p:cTn id="53" presetID="9"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dissolve">
                                      <p:cBhvr>
                                        <p:cTn id="55" dur="500"/>
                                        <p:tgtEl>
                                          <p:spTgt spid="18"/>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dissolve">
                                      <p:cBhvr>
                                        <p:cTn id="60" dur="500"/>
                                        <p:tgtEl>
                                          <p:spTgt spid="25"/>
                                        </p:tgtEl>
                                      </p:cBhvr>
                                    </p:animEffect>
                                  </p:childTnLst>
                                </p:cTn>
                              </p:par>
                              <p:par>
                                <p:cTn id="61" presetID="9" presetClass="exit" presetSubtype="0" fill="hold" nodeType="withEffect">
                                  <p:stCondLst>
                                    <p:cond delay="0"/>
                                  </p:stCondLst>
                                  <p:childTnLst>
                                    <p:animEffect transition="out" filter="dissolv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9" presetClass="exit" presetSubtype="0" fill="hold" nodeType="withEffect">
                                  <p:stCondLst>
                                    <p:cond delay="0"/>
                                  </p:stCondLst>
                                  <p:childTnLst>
                                    <p:animEffect transition="out" filter="dissolv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dissolve">
                                      <p:cBhvr>
                                        <p:cTn id="71" dur="500"/>
                                        <p:tgtEl>
                                          <p:spTgt spid="26"/>
                                        </p:tgtEl>
                                      </p:cBhvr>
                                    </p:animEffect>
                                  </p:childTnLst>
                                </p:cTn>
                              </p:par>
                              <p:par>
                                <p:cTn id="72" presetID="9" presetClass="exit" presetSubtype="0" fill="hold" nodeType="withEffect">
                                  <p:stCondLst>
                                    <p:cond delay="0"/>
                                  </p:stCondLst>
                                  <p:childTnLst>
                                    <p:animEffect transition="out" filter="dissolve">
                                      <p:cBhvr>
                                        <p:cTn id="73" dur="500"/>
                                        <p:tgtEl>
                                          <p:spTgt spid="25"/>
                                        </p:tgtEl>
                                      </p:cBhvr>
                                    </p:animEffect>
                                    <p:set>
                                      <p:cBhvr>
                                        <p:cTn id="74"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Future work</a:t>
            </a:r>
            <a:endParaRPr lang="en-US" sz="3200" dirty="0"/>
          </a:p>
        </p:txBody>
      </p:sp>
      <p:sp>
        <p:nvSpPr>
          <p:cNvPr id="3" name="Content Placeholder 2"/>
          <p:cNvSpPr>
            <a:spLocks noGrp="1"/>
          </p:cNvSpPr>
          <p:nvPr>
            <p:ph idx="1"/>
          </p:nvPr>
        </p:nvSpPr>
        <p:spPr/>
        <p:txBody>
          <a:bodyPr/>
          <a:lstStyle/>
          <a:p>
            <a:pPr>
              <a:buFont typeface="Wingdings" pitchFamily="2" charset="2"/>
              <a:buChar char="Ø"/>
            </a:pPr>
            <a:r>
              <a:rPr lang="en-US" sz="2400" dirty="0" smtClean="0"/>
              <a:t>Continued Development and Evaluation of Ubicomp Applications</a:t>
            </a:r>
          </a:p>
          <a:p>
            <a:pPr>
              <a:buFont typeface="Wingdings" pitchFamily="2" charset="2"/>
              <a:buChar char="§"/>
            </a:pPr>
            <a:r>
              <a:rPr lang="en-US" sz="2400" dirty="0" smtClean="0"/>
              <a:t>source code freely available</a:t>
            </a:r>
          </a:p>
          <a:p>
            <a:r>
              <a:rPr lang="en-US" sz="2400" dirty="0" smtClean="0"/>
              <a:t>Deploying real applications to see how people use them</a:t>
            </a:r>
          </a:p>
          <a:p>
            <a:pPr>
              <a:buNone/>
            </a:pPr>
            <a:r>
              <a:rPr lang="en-US" sz="2400" dirty="0" smtClean="0"/>
              <a:t>	in realistic situations</a:t>
            </a:r>
          </a:p>
          <a:p>
            <a:endParaRPr lang="en-US" dirty="0"/>
          </a:p>
        </p:txBody>
      </p:sp>
      <p:sp>
        <p:nvSpPr>
          <p:cNvPr id="4" name="TextBox 3"/>
          <p:cNvSpPr txBox="1"/>
          <p:nvPr/>
        </p:nvSpPr>
        <p:spPr>
          <a:xfrm>
            <a:off x="492336" y="1600200"/>
            <a:ext cx="8651664" cy="738664"/>
          </a:xfrm>
          <a:prstGeom prst="rect">
            <a:avLst/>
          </a:prstGeom>
          <a:noFill/>
        </p:spPr>
        <p:txBody>
          <a:bodyPr wrap="none" rtlCol="0">
            <a:spAutoFit/>
          </a:bodyPr>
          <a:lstStyle/>
          <a:p>
            <a:pPr>
              <a:buFont typeface="Wingdings" pitchFamily="2" charset="2"/>
              <a:buChar char="Ø"/>
            </a:pPr>
            <a:r>
              <a:rPr lang="en-US" sz="2400" dirty="0" smtClean="0"/>
              <a:t>Better Integration of Access Notifications with Instant Messengers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heckerboard(across)">
                                      <p:cBhvr>
                                        <p:cTn id="14" dur="500"/>
                                        <p:tgtEl>
                                          <p:spTgt spid="3">
                                            <p:txEl>
                                              <p:pRg st="2" end="2"/>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p:tgtEl>
                                          <p:spTgt spid="3">
                                            <p:txEl>
                                              <p:pRg st="0" end="0"/>
                                            </p:txEl>
                                          </p:spTgt>
                                        </p:tgtEl>
                                        <p:attrNameLst>
                                          <p:attrName>ppt_y</p:attrName>
                                        </p:attrNameLst>
                                      </p:cBhvr>
                                      <p:tavLst>
                                        <p:tav tm="0">
                                          <p:val>
                                            <p:strVal val="ppt_y"/>
                                          </p:val>
                                        </p:tav>
                                        <p:tav tm="100000">
                                          <p:val>
                                            <p:strVal val="1+ppt_h/2"/>
                                          </p:val>
                                        </p:tav>
                                      </p:tavLst>
                                    </p:anim>
                                    <p:set>
                                      <p:cBhvr>
                                        <p:cTn id="23" dur="1" fill="hold">
                                          <p:stCondLst>
                                            <p:cond delay="499"/>
                                          </p:stCondLst>
                                        </p:cTn>
                                        <p:tgtEl>
                                          <p:spTgt spid="3">
                                            <p:txEl>
                                              <p:pRg st="0" end="0"/>
                                            </p:txEl>
                                          </p:spTgt>
                                        </p:tgtEl>
                                        <p:attrNameLst>
                                          <p:attrName>style.visibility</p:attrName>
                                        </p:attrNameLst>
                                      </p:cBhvr>
                                      <p:to>
                                        <p:strVal val="hidden"/>
                                      </p:to>
                                    </p:set>
                                  </p:childTnLst>
                                </p:cTn>
                              </p:par>
                              <p:par>
                                <p:cTn id="24" presetID="2" presetClass="exit" presetSubtype="4" fill="hold" nodeType="withEffect">
                                  <p:stCondLst>
                                    <p:cond delay="0"/>
                                  </p:stCondLst>
                                  <p:childTnLst>
                                    <p:anim calcmode="lin" valueType="num">
                                      <p:cBhvr additive="base">
                                        <p:cTn id="25"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p:tgtEl>
                                          <p:spTgt spid="3">
                                            <p:txEl>
                                              <p:pRg st="1" end="1"/>
                                            </p:txEl>
                                          </p:spTgt>
                                        </p:tgtEl>
                                        <p:attrNameLst>
                                          <p:attrName>ppt_y</p:attrName>
                                        </p:attrNameLst>
                                      </p:cBhvr>
                                      <p:tavLst>
                                        <p:tav tm="0">
                                          <p:val>
                                            <p:strVal val="ppt_y"/>
                                          </p:val>
                                        </p:tav>
                                        <p:tav tm="100000">
                                          <p:val>
                                            <p:strVal val="1+ppt_h/2"/>
                                          </p:val>
                                        </p:tav>
                                      </p:tavLst>
                                    </p:anim>
                                    <p:set>
                                      <p:cBhvr>
                                        <p:cTn id="27" dur="1" fill="hold">
                                          <p:stCondLst>
                                            <p:cond delay="499"/>
                                          </p:stCondLst>
                                        </p:cTn>
                                        <p:tgtEl>
                                          <p:spTgt spid="3">
                                            <p:txEl>
                                              <p:pRg st="1" end="1"/>
                                            </p:txEl>
                                          </p:spTgt>
                                        </p:tgtEl>
                                        <p:attrNameLst>
                                          <p:attrName>style.visibility</p:attrName>
                                        </p:attrNameLst>
                                      </p:cBhvr>
                                      <p:to>
                                        <p:strVal val="hidden"/>
                                      </p:to>
                                    </p:set>
                                  </p:childTnLst>
                                </p:cTn>
                              </p:par>
                              <p:par>
                                <p:cTn id="28" presetID="2" presetClass="exit" presetSubtype="4" fill="hold" nodeType="withEffect">
                                  <p:stCondLst>
                                    <p:cond delay="0"/>
                                  </p:stCondLst>
                                  <p:childTnLst>
                                    <p:anim calcmode="lin" valueType="num">
                                      <p:cBhvr additive="base">
                                        <p:cTn id="29" dur="500"/>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p:tgtEl>
                                          <p:spTgt spid="3">
                                            <p:txEl>
                                              <p:pRg st="2" end="2"/>
                                            </p:txEl>
                                          </p:spTgt>
                                        </p:tgtEl>
                                        <p:attrNameLst>
                                          <p:attrName>ppt_y</p:attrName>
                                        </p:attrNameLst>
                                      </p:cBhvr>
                                      <p:tavLst>
                                        <p:tav tm="0">
                                          <p:val>
                                            <p:strVal val="ppt_y"/>
                                          </p:val>
                                        </p:tav>
                                        <p:tav tm="100000">
                                          <p:val>
                                            <p:strVal val="1+ppt_h/2"/>
                                          </p:val>
                                        </p:tav>
                                      </p:tavLst>
                                    </p:anim>
                                    <p:set>
                                      <p:cBhvr>
                                        <p:cTn id="31" dur="1" fill="hold">
                                          <p:stCondLst>
                                            <p:cond delay="499"/>
                                          </p:stCondLst>
                                        </p:cTn>
                                        <p:tgtEl>
                                          <p:spTgt spid="3">
                                            <p:txEl>
                                              <p:pRg st="2" end="2"/>
                                            </p:txEl>
                                          </p:spTgt>
                                        </p:tgtEl>
                                        <p:attrNameLst>
                                          <p:attrName>style.visibility</p:attrName>
                                        </p:attrNameLst>
                                      </p:cBhvr>
                                      <p:to>
                                        <p:strVal val="hidden"/>
                                      </p:to>
                                    </p:set>
                                  </p:childTnLst>
                                </p:cTn>
                              </p:par>
                              <p:par>
                                <p:cTn id="32" presetID="2" presetClass="exit" presetSubtype="4" fill="hold" nodeType="withEffect">
                                  <p:stCondLst>
                                    <p:cond delay="0"/>
                                  </p:stCondLst>
                                  <p:childTnLst>
                                    <p:anim calcmode="lin" valueType="num">
                                      <p:cBhvr additive="base">
                                        <p:cTn id="33" dur="500"/>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p:tgtEl>
                                          <p:spTgt spid="3">
                                            <p:txEl>
                                              <p:pRg st="3" end="3"/>
                                            </p:txEl>
                                          </p:spTgt>
                                        </p:tgtEl>
                                        <p:attrNameLst>
                                          <p:attrName>ppt_y</p:attrName>
                                        </p:attrNameLst>
                                      </p:cBhvr>
                                      <p:tavLst>
                                        <p:tav tm="0">
                                          <p:val>
                                            <p:strVal val="ppt_y"/>
                                          </p:val>
                                        </p:tav>
                                        <p:tav tm="100000">
                                          <p:val>
                                            <p:strVal val="1+ppt_h/2"/>
                                          </p:val>
                                        </p:tav>
                                      </p:tavLst>
                                    </p:anim>
                                    <p:set>
                                      <p:cBhvr>
                                        <p:cTn id="35"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checkerboard(across)">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4"/>
                                        </p:tgtEl>
                                        <p:attrNameLst>
                                          <p:attrName>ppt_x</p:attrName>
                                        </p:attrNameLst>
                                      </p:cBhvr>
                                      <p:tavLst>
                                        <p:tav tm="0">
                                          <p:val>
                                            <p:strVal val="ppt_x"/>
                                          </p:val>
                                        </p:tav>
                                        <p:tav tm="100000">
                                          <p:val>
                                            <p:strVal val="ppt_x"/>
                                          </p:val>
                                        </p:tav>
                                      </p:tavLst>
                                    </p:anim>
                                    <p:anim calcmode="lin" valueType="num">
                                      <p:cBhvr additive="base">
                                        <p:cTn id="45" dur="500"/>
                                        <p:tgtEl>
                                          <p:spTgt spid="4"/>
                                        </p:tgtEl>
                                        <p:attrNameLst>
                                          <p:attrName>ppt_y</p:attrName>
                                        </p:attrNameLst>
                                      </p:cBhvr>
                                      <p:tavLst>
                                        <p:tav tm="0">
                                          <p:val>
                                            <p:strVal val="ppt_y"/>
                                          </p:val>
                                        </p:tav>
                                        <p:tav tm="100000">
                                          <p:val>
                                            <p:strVal val="1+ppt_h/2"/>
                                          </p:val>
                                        </p:tav>
                                      </p:tavLst>
                                    </p:anim>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Related work</a:t>
            </a:r>
            <a:endParaRPr lang="en-US" sz="2800" i="1" dirty="0"/>
          </a:p>
        </p:txBody>
      </p:sp>
      <p:sp>
        <p:nvSpPr>
          <p:cNvPr id="3" name="Content Placeholder 2"/>
          <p:cNvSpPr>
            <a:spLocks noGrp="1"/>
          </p:cNvSpPr>
          <p:nvPr>
            <p:ph idx="1"/>
          </p:nvPr>
        </p:nvSpPr>
        <p:spPr>
          <a:xfrm>
            <a:off x="457200" y="1600200"/>
            <a:ext cx="8229600" cy="4800599"/>
          </a:xfrm>
        </p:spPr>
        <p:txBody>
          <a:bodyPr/>
          <a:lstStyle/>
          <a:p>
            <a:pPr>
              <a:buFont typeface="Wingdings" pitchFamily="2" charset="2"/>
              <a:buChar char="§"/>
            </a:pPr>
            <a:r>
              <a:rPr lang="en-US" sz="1600" dirty="0" smtClean="0">
                <a:solidFill>
                  <a:srgbClr val="002060"/>
                </a:solidFill>
                <a:latin typeface="Times New Roman" pitchFamily="18" charset="0"/>
                <a:cs typeface="Times New Roman" pitchFamily="18" charset="0"/>
              </a:rPr>
              <a:t>  </a:t>
            </a:r>
            <a:r>
              <a:rPr lang="en-US" sz="1800" dirty="0" smtClean="0">
                <a:solidFill>
                  <a:srgbClr val="002060"/>
                </a:solidFill>
                <a:cs typeface="Times New Roman" pitchFamily="18" charset="0"/>
              </a:rPr>
              <a:t>The PARCTab system - 1988 </a:t>
            </a:r>
          </a:p>
          <a:p>
            <a:pPr>
              <a:buFont typeface="Wingdings" pitchFamily="2" charset="2"/>
              <a:buChar char="§"/>
            </a:pPr>
            <a:r>
              <a:rPr lang="en-US" sz="1800" dirty="0" smtClean="0">
                <a:solidFill>
                  <a:srgbClr val="002060"/>
                </a:solidFill>
                <a:cs typeface="Times New Roman" pitchFamily="18" charset="0"/>
              </a:rPr>
              <a:t>  Cooltown </a:t>
            </a:r>
          </a:p>
          <a:p>
            <a:pPr>
              <a:buFont typeface="Wingdings" pitchFamily="2" charset="2"/>
              <a:buChar char="§"/>
            </a:pPr>
            <a:r>
              <a:rPr lang="en-US" sz="1800" dirty="0" smtClean="0">
                <a:solidFill>
                  <a:srgbClr val="002060"/>
                </a:solidFill>
                <a:cs typeface="Times New Roman" pitchFamily="18" charset="0"/>
              </a:rPr>
              <a:t>  The Context Toolkit </a:t>
            </a:r>
          </a:p>
          <a:p>
            <a:pPr>
              <a:buFont typeface="Wingdings" pitchFamily="2" charset="2"/>
              <a:buChar char="§"/>
            </a:pPr>
            <a:r>
              <a:rPr lang="en-US" sz="1800" dirty="0" smtClean="0">
                <a:solidFill>
                  <a:srgbClr val="002060"/>
                </a:solidFill>
                <a:cs typeface="Times New Roman" pitchFamily="18" charset="0"/>
              </a:rPr>
              <a:t>  Contextors , Limbo </a:t>
            </a:r>
          </a:p>
          <a:p>
            <a:pPr>
              <a:buFont typeface="Wingdings" pitchFamily="2" charset="2"/>
              <a:buChar char="§"/>
            </a:pPr>
            <a:r>
              <a:rPr lang="en-US" sz="1800" dirty="0" smtClean="0">
                <a:solidFill>
                  <a:srgbClr val="002060"/>
                </a:solidFill>
                <a:cs typeface="Times New Roman" pitchFamily="18" charset="0"/>
              </a:rPr>
              <a:t>  Sentient Computing </a:t>
            </a:r>
          </a:p>
          <a:p>
            <a:pPr>
              <a:buFont typeface="Wingdings" pitchFamily="2" charset="2"/>
              <a:buChar char="§"/>
            </a:pPr>
            <a:r>
              <a:rPr lang="en-US" sz="1800" dirty="0" smtClean="0">
                <a:solidFill>
                  <a:srgbClr val="002060"/>
                </a:solidFill>
                <a:cs typeface="Times New Roman" pitchFamily="18" charset="0"/>
              </a:rPr>
              <a:t>  Stick-E notes </a:t>
            </a:r>
          </a:p>
          <a:p>
            <a:pPr>
              <a:buFont typeface="Wingdings" pitchFamily="2" charset="2"/>
              <a:buChar char="§"/>
            </a:pPr>
            <a:r>
              <a:rPr lang="en-US" sz="1800" dirty="0" smtClean="0">
                <a:solidFill>
                  <a:srgbClr val="002060"/>
                </a:solidFill>
                <a:cs typeface="Times New Roman" pitchFamily="18" charset="0"/>
              </a:rPr>
              <a:t>   MUSE </a:t>
            </a:r>
          </a:p>
          <a:p>
            <a:pPr>
              <a:buFont typeface="Wingdings" pitchFamily="2" charset="2"/>
              <a:buChar char="§"/>
            </a:pPr>
            <a:r>
              <a:rPr lang="en-US" sz="1800" dirty="0" smtClean="0">
                <a:solidFill>
                  <a:srgbClr val="002060"/>
                </a:solidFill>
                <a:cs typeface="Times New Roman" pitchFamily="18" charset="0"/>
              </a:rPr>
              <a:t>  SpeakEasy </a:t>
            </a:r>
          </a:p>
          <a:p>
            <a:pPr>
              <a:buFont typeface="Wingdings" pitchFamily="2" charset="2"/>
              <a:buChar char="§"/>
            </a:pPr>
            <a:r>
              <a:rPr lang="en-US" sz="1800" dirty="0" smtClean="0">
                <a:solidFill>
                  <a:srgbClr val="002060"/>
                </a:solidFill>
                <a:cs typeface="Times New Roman" pitchFamily="18" charset="0"/>
              </a:rPr>
              <a:t>  Solar </a:t>
            </a:r>
          </a:p>
          <a:p>
            <a:pPr>
              <a:buFont typeface="Wingdings" pitchFamily="2" charset="2"/>
              <a:buChar char="§"/>
            </a:pPr>
            <a:r>
              <a:rPr lang="en-US" sz="1800" dirty="0" smtClean="0">
                <a:solidFill>
                  <a:srgbClr val="002060"/>
                </a:solidFill>
                <a:cs typeface="Times New Roman" pitchFamily="18" charset="0"/>
              </a:rPr>
              <a:t>  XWeb </a:t>
            </a:r>
          </a:p>
          <a:p>
            <a:pPr>
              <a:buFont typeface="Wingdings" pitchFamily="2" charset="2"/>
              <a:buChar char="§"/>
            </a:pPr>
            <a:r>
              <a:rPr lang="en-US" sz="1800" dirty="0" smtClean="0">
                <a:solidFill>
                  <a:srgbClr val="002060"/>
                </a:solidFill>
                <a:cs typeface="Times New Roman" pitchFamily="18" charset="0"/>
              </a:rPr>
              <a:t>  GAIA </a:t>
            </a:r>
          </a:p>
          <a:p>
            <a:pPr>
              <a:buFont typeface="Wingdings" pitchFamily="2" charset="2"/>
              <a:buChar char="§"/>
            </a:pPr>
            <a:r>
              <a:rPr lang="en-US" sz="1800" dirty="0" smtClean="0">
                <a:solidFill>
                  <a:srgbClr val="002060"/>
                </a:solidFill>
                <a:cs typeface="Times New Roman" pitchFamily="18" charset="0"/>
              </a:rPr>
              <a:t>  one.world</a:t>
            </a:r>
          </a:p>
          <a:p>
            <a:pPr>
              <a:buFont typeface="Wingdings" pitchFamily="2" charset="2"/>
              <a:buChar char="§"/>
            </a:pPr>
            <a:r>
              <a:rPr lang="en-US" sz="1800" dirty="0" smtClean="0">
                <a:solidFill>
                  <a:srgbClr val="002060"/>
                </a:solidFill>
                <a:cs typeface="Times New Roman" pitchFamily="18" charset="0"/>
              </a:rPr>
              <a:t>  iRoom </a:t>
            </a:r>
            <a:endParaRPr lang="en-US" sz="1800" dirty="0" smtClean="0"/>
          </a:p>
          <a:p>
            <a:pPr>
              <a:buFont typeface="Wingdings" pitchFamily="2" charset="2"/>
              <a:buChar char="§"/>
            </a:pPr>
            <a:endParaRPr lang="en-US" sz="1600" dirty="0" smtClean="0">
              <a:solidFill>
                <a:srgbClr val="002060"/>
              </a:solidFill>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Conclusion</a:t>
            </a:r>
            <a:endParaRPr lang="en-US" sz="2800" i="1" dirty="0"/>
          </a:p>
        </p:txBody>
      </p:sp>
      <p:sp>
        <p:nvSpPr>
          <p:cNvPr id="4" name="Rectangle 3"/>
          <p:cNvSpPr>
            <a:spLocks noGrp="1" noChangeArrowheads="1"/>
          </p:cNvSpPr>
          <p:nvPr>
            <p:ph idx="1"/>
          </p:nvPr>
        </p:nvSpPr>
        <p:spPr/>
        <p:txBody>
          <a:bodyPr>
            <a:normAutofit fontScale="85000" lnSpcReduction="20000"/>
          </a:bodyPr>
          <a:lstStyle/>
          <a:p>
            <a:pPr>
              <a:buSzTx/>
              <a:buFont typeface="Wingdings" pitchFamily="2" charset="2"/>
              <a:buChar char="Ø"/>
            </a:pPr>
            <a:r>
              <a:rPr lang="en-US" dirty="0">
                <a:solidFill>
                  <a:srgbClr val="FF0000"/>
                </a:solidFill>
              </a:rPr>
              <a:t>Clear value proposition</a:t>
            </a:r>
          </a:p>
          <a:p>
            <a:pPr>
              <a:buSzTx/>
              <a:buFont typeface="Wingdings" pitchFamily="2" charset="2"/>
              <a:buChar char="Ø"/>
            </a:pPr>
            <a:r>
              <a:rPr lang="en-US" dirty="0">
                <a:solidFill>
                  <a:srgbClr val="FF0000"/>
                </a:solidFill>
              </a:rPr>
              <a:t>Simple and appropriate control and feedback</a:t>
            </a:r>
          </a:p>
          <a:p>
            <a:pPr lvl="1">
              <a:lnSpc>
                <a:spcPct val="90000"/>
              </a:lnSpc>
              <a:buNone/>
            </a:pPr>
            <a:r>
              <a:rPr lang="en-US" dirty="0" smtClean="0"/>
              <a:t>	Access notifications.</a:t>
            </a:r>
            <a:endParaRPr lang="en-US" sz="2500" dirty="0"/>
          </a:p>
          <a:p>
            <a:pPr>
              <a:buSzTx/>
              <a:buFont typeface="Wingdings" pitchFamily="2" charset="2"/>
              <a:buChar char="Ø"/>
            </a:pPr>
            <a:r>
              <a:rPr lang="en-US" dirty="0">
                <a:solidFill>
                  <a:srgbClr val="FF0000"/>
                </a:solidFill>
              </a:rPr>
              <a:t>Plausible deniability</a:t>
            </a:r>
          </a:p>
          <a:p>
            <a:pPr lvl="1">
              <a:lnSpc>
                <a:spcPct val="90000"/>
              </a:lnSpc>
              <a:buNone/>
            </a:pPr>
            <a:r>
              <a:rPr lang="en-US" dirty="0" smtClean="0"/>
              <a:t>	Default </a:t>
            </a:r>
            <a:r>
              <a:rPr lang="en-US" dirty="0"/>
              <a:t>is “unknown”, can’t tell why</a:t>
            </a:r>
          </a:p>
          <a:p>
            <a:pPr>
              <a:buSzTx/>
              <a:buFont typeface="Wingdings" pitchFamily="2" charset="2"/>
              <a:buChar char="Ø"/>
            </a:pPr>
            <a:r>
              <a:rPr lang="en-US" dirty="0">
                <a:solidFill>
                  <a:srgbClr val="FF0000"/>
                </a:solidFill>
              </a:rPr>
              <a:t>Limited retention of data</a:t>
            </a:r>
          </a:p>
          <a:p>
            <a:pPr lvl="1">
              <a:lnSpc>
                <a:spcPct val="90000"/>
              </a:lnSpc>
              <a:buNone/>
            </a:pPr>
            <a:r>
              <a:rPr lang="en-US" dirty="0" smtClean="0"/>
              <a:t>	Privacy </a:t>
            </a:r>
            <a:r>
              <a:rPr lang="en-US" dirty="0"/>
              <a:t>tags, automatic deletion of data</a:t>
            </a:r>
            <a:endParaRPr lang="en-US" sz="2500" dirty="0"/>
          </a:p>
          <a:p>
            <a:pPr>
              <a:buSzTx/>
              <a:buFont typeface="Wingdings" pitchFamily="2" charset="2"/>
              <a:buChar char="Ø"/>
            </a:pPr>
            <a:r>
              <a:rPr lang="en-US" dirty="0">
                <a:solidFill>
                  <a:srgbClr val="FF0000"/>
                </a:solidFill>
              </a:rPr>
              <a:t>Decentralized control</a:t>
            </a:r>
          </a:p>
          <a:p>
            <a:pPr lvl="1">
              <a:lnSpc>
                <a:spcPct val="90000"/>
              </a:lnSpc>
              <a:buNone/>
            </a:pPr>
            <a:r>
              <a:rPr lang="en-US" dirty="0" smtClean="0"/>
              <a:t>	PlaceLab </a:t>
            </a:r>
            <a:r>
              <a:rPr lang="en-US" dirty="0"/>
              <a:t>source for capturing location info</a:t>
            </a:r>
          </a:p>
          <a:p>
            <a:pPr lvl="1">
              <a:lnSpc>
                <a:spcPct val="90000"/>
              </a:lnSpc>
              <a:buNone/>
            </a:pPr>
            <a:r>
              <a:rPr lang="en-US" dirty="0" smtClean="0"/>
              <a:t>	MiniGis </a:t>
            </a:r>
            <a:r>
              <a:rPr lang="en-US" dirty="0"/>
              <a:t>service for processing location info</a:t>
            </a:r>
            <a:endParaRPr lang="en-US" sz="2500" dirty="0"/>
          </a:p>
          <a:p>
            <a:pPr>
              <a:buSzTx/>
              <a:buFont typeface="Wingdings" pitchFamily="2" charset="2"/>
              <a:buChar char="Ø"/>
            </a:pPr>
            <a:r>
              <a:rPr lang="en-US" dirty="0">
                <a:solidFill>
                  <a:srgbClr val="FF0000"/>
                </a:solidFill>
              </a:rPr>
              <a:t>Special exceptions for emergencies</a:t>
            </a:r>
          </a:p>
        </p:txBody>
      </p:sp>
      <p:sp>
        <p:nvSpPr>
          <p:cNvPr id="7" name="TextBox 6"/>
          <p:cNvSpPr txBox="1"/>
          <p:nvPr/>
        </p:nvSpPr>
        <p:spPr>
          <a:xfrm>
            <a:off x="762000" y="2514600"/>
            <a:ext cx="5943600" cy="1200329"/>
          </a:xfrm>
          <a:prstGeom prst="rect">
            <a:avLst/>
          </a:prstGeom>
          <a:noFill/>
        </p:spPr>
        <p:txBody>
          <a:bodyPr wrap="square" rtlCol="0">
            <a:spAutoFit/>
          </a:bodyPr>
          <a:lstStyle/>
          <a:p>
            <a:r>
              <a:rPr lang="en-US" dirty="0" smtClean="0">
                <a:solidFill>
                  <a:srgbClr val="FF0000"/>
                </a:solidFill>
              </a:rPr>
              <a:t>“Use technology correctly to enhance life. It is important that people have a choice in how much information can be disclosed. Then the technology is useful.”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dissolve">
                                      <p:cBhvr>
                                        <p:cTn id="7" dur="500"/>
                                        <p:tgtEl>
                                          <p:spTgt spid="4">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6" end="6"/>
                                            </p:txEl>
                                          </p:spTgt>
                                        </p:tgtEl>
                                        <p:attrNameLst>
                                          <p:attrName>style.visibility</p:attrName>
                                        </p:attrNameLst>
                                      </p:cBhvr>
                                      <p:to>
                                        <p:strVal val="visible"/>
                                      </p:to>
                                    </p:set>
                                    <p:animEffect transition="in" filter="dissolve">
                                      <p:cBhvr>
                                        <p:cTn id="10" dur="500"/>
                                        <p:tgtEl>
                                          <p:spTgt spid="4">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animEffect transition="in" filter="dissolve">
                                      <p:cBhvr>
                                        <p:cTn id="13" dur="500"/>
                                        <p:tgtEl>
                                          <p:spTgt spid="4">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8" end="8"/>
                                            </p:txEl>
                                          </p:spTgt>
                                        </p:tgtEl>
                                        <p:attrNameLst>
                                          <p:attrName>style.visibility</p:attrName>
                                        </p:attrNameLst>
                                      </p:cBhvr>
                                      <p:to>
                                        <p:strVal val="visible"/>
                                      </p:to>
                                    </p:set>
                                    <p:animEffect transition="in" filter="dissolve">
                                      <p:cBhvr>
                                        <p:cTn id="16" dur="500"/>
                                        <p:tgtEl>
                                          <p:spTgt spid="4">
                                            <p:txEl>
                                              <p:pRg st="8" end="8"/>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9" end="9"/>
                                            </p:txEl>
                                          </p:spTgt>
                                        </p:tgtEl>
                                        <p:attrNameLst>
                                          <p:attrName>style.visibility</p:attrName>
                                        </p:attrNameLst>
                                      </p:cBhvr>
                                      <p:to>
                                        <p:strVal val="visible"/>
                                      </p:to>
                                    </p:set>
                                    <p:animEffect transition="in" filter="dissolve">
                                      <p:cBhvr>
                                        <p:cTn id="19" dur="500"/>
                                        <p:tgtEl>
                                          <p:spTgt spid="4">
                                            <p:txEl>
                                              <p:pRg st="9" end="9"/>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10" end="10"/>
                                            </p:txEl>
                                          </p:spTgt>
                                        </p:tgtEl>
                                        <p:attrNameLst>
                                          <p:attrName>style.visibility</p:attrName>
                                        </p:attrNameLst>
                                      </p:cBhvr>
                                      <p:to>
                                        <p:strVal val="visible"/>
                                      </p:to>
                                    </p:set>
                                    <p:animEffect transition="in" filter="dissolve">
                                      <p:cBhvr>
                                        <p:cTn id="22" dur="500"/>
                                        <p:tgtEl>
                                          <p:spTgt spid="4">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p:tgtEl>
                                          <p:spTgt spid="4">
                                            <p:txEl>
                                              <p:pRg st="0" end="0"/>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4">
                                            <p:txEl>
                                              <p:pRg st="0" end="0"/>
                                            </p:txEl>
                                          </p:spTgt>
                                        </p:tgtEl>
                                        <p:attrNameLst>
                                          <p:attrName>style.visibility</p:attrName>
                                        </p:attrNameLst>
                                      </p:cBhvr>
                                      <p:to>
                                        <p:strVal val="hidden"/>
                                      </p:to>
                                    </p:set>
                                  </p:childTnLst>
                                </p:cTn>
                              </p:par>
                              <p:par>
                                <p:cTn id="29" presetID="2" presetClass="exit" presetSubtype="4" fill="hold" nodeType="withEffect">
                                  <p:stCondLst>
                                    <p:cond delay="0"/>
                                  </p:stCondLst>
                                  <p:childTnLst>
                                    <p:anim calcmode="lin" valueType="num">
                                      <p:cBhvr additive="base">
                                        <p:cTn id="30" dur="500"/>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p:tgtEl>
                                          <p:spTgt spid="4">
                                            <p:txEl>
                                              <p:pRg st="1" end="1"/>
                                            </p:txEl>
                                          </p:spTgt>
                                        </p:tgtEl>
                                        <p:attrNameLst>
                                          <p:attrName>ppt_y</p:attrName>
                                        </p:attrNameLst>
                                      </p:cBhvr>
                                      <p:tavLst>
                                        <p:tav tm="0">
                                          <p:val>
                                            <p:strVal val="ppt_y"/>
                                          </p:val>
                                        </p:tav>
                                        <p:tav tm="100000">
                                          <p:val>
                                            <p:strVal val="1+ppt_h/2"/>
                                          </p:val>
                                        </p:tav>
                                      </p:tavLst>
                                    </p:anim>
                                    <p:set>
                                      <p:cBhvr>
                                        <p:cTn id="32" dur="1" fill="hold">
                                          <p:stCondLst>
                                            <p:cond delay="499"/>
                                          </p:stCondLst>
                                        </p:cTn>
                                        <p:tgtEl>
                                          <p:spTgt spid="4">
                                            <p:txEl>
                                              <p:pRg st="1" end="1"/>
                                            </p:txEl>
                                          </p:spTgt>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p:tgtEl>
                                          <p:spTgt spid="4">
                                            <p:txEl>
                                              <p:pRg st="2" end="2"/>
                                            </p:txEl>
                                          </p:spTgt>
                                        </p:tgtEl>
                                        <p:attrNameLst>
                                          <p:attrName>ppt_y</p:attrName>
                                        </p:attrNameLst>
                                      </p:cBhvr>
                                      <p:tavLst>
                                        <p:tav tm="0">
                                          <p:val>
                                            <p:strVal val="ppt_y"/>
                                          </p:val>
                                        </p:tav>
                                        <p:tav tm="100000">
                                          <p:val>
                                            <p:strVal val="1+ppt_h/2"/>
                                          </p:val>
                                        </p:tav>
                                      </p:tavLst>
                                    </p:anim>
                                    <p:set>
                                      <p:cBhvr>
                                        <p:cTn id="36" dur="1" fill="hold">
                                          <p:stCondLst>
                                            <p:cond delay="499"/>
                                          </p:stCondLst>
                                        </p:cTn>
                                        <p:tgtEl>
                                          <p:spTgt spid="4">
                                            <p:txEl>
                                              <p:pRg st="2" end="2"/>
                                            </p:txEl>
                                          </p:spTgt>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500"/>
                                        <p:tgtEl>
                                          <p:spTgt spid="4">
                                            <p:txEl>
                                              <p:pRg st="3" end="3"/>
                                            </p:txEl>
                                          </p:spTgt>
                                        </p:tgtEl>
                                        <p:attrNameLst>
                                          <p:attrName>ppt_y</p:attrName>
                                        </p:attrNameLst>
                                      </p:cBhvr>
                                      <p:tavLst>
                                        <p:tav tm="0">
                                          <p:val>
                                            <p:strVal val="ppt_y"/>
                                          </p:val>
                                        </p:tav>
                                        <p:tav tm="100000">
                                          <p:val>
                                            <p:strVal val="1+ppt_h/2"/>
                                          </p:val>
                                        </p:tav>
                                      </p:tavLst>
                                    </p:anim>
                                    <p:set>
                                      <p:cBhvr>
                                        <p:cTn id="40" dur="1" fill="hold">
                                          <p:stCondLst>
                                            <p:cond delay="499"/>
                                          </p:stCondLst>
                                        </p:cTn>
                                        <p:tgtEl>
                                          <p:spTgt spid="4">
                                            <p:txEl>
                                              <p:pRg st="3" end="3"/>
                                            </p:txEl>
                                          </p:spTgt>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3" dur="500"/>
                                        <p:tgtEl>
                                          <p:spTgt spid="4">
                                            <p:txEl>
                                              <p:pRg st="4" end="4"/>
                                            </p:txEl>
                                          </p:spTgt>
                                        </p:tgtEl>
                                        <p:attrNameLst>
                                          <p:attrName>ppt_y</p:attrName>
                                        </p:attrNameLst>
                                      </p:cBhvr>
                                      <p:tavLst>
                                        <p:tav tm="0">
                                          <p:val>
                                            <p:strVal val="ppt_y"/>
                                          </p:val>
                                        </p:tav>
                                        <p:tav tm="100000">
                                          <p:val>
                                            <p:strVal val="1+ppt_h/2"/>
                                          </p:val>
                                        </p:tav>
                                      </p:tavLst>
                                    </p:anim>
                                    <p:set>
                                      <p:cBhvr>
                                        <p:cTn id="44" dur="1" fill="hold">
                                          <p:stCondLst>
                                            <p:cond delay="499"/>
                                          </p:stCondLst>
                                        </p:cTn>
                                        <p:tgtEl>
                                          <p:spTgt spid="4">
                                            <p:txEl>
                                              <p:pRg st="4" end="4"/>
                                            </p:txEl>
                                          </p:spTgt>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7" dur="500"/>
                                        <p:tgtEl>
                                          <p:spTgt spid="4">
                                            <p:txEl>
                                              <p:pRg st="5" end="5"/>
                                            </p:txEl>
                                          </p:spTgt>
                                        </p:tgtEl>
                                        <p:attrNameLst>
                                          <p:attrName>ppt_y</p:attrName>
                                        </p:attrNameLst>
                                      </p:cBhvr>
                                      <p:tavLst>
                                        <p:tav tm="0">
                                          <p:val>
                                            <p:strVal val="ppt_y"/>
                                          </p:val>
                                        </p:tav>
                                        <p:tav tm="100000">
                                          <p:val>
                                            <p:strVal val="1+ppt_h/2"/>
                                          </p:val>
                                        </p:tav>
                                      </p:tavLst>
                                    </p:anim>
                                    <p:set>
                                      <p:cBhvr>
                                        <p:cTn id="48" dur="1" fill="hold">
                                          <p:stCondLst>
                                            <p:cond delay="499"/>
                                          </p:stCondLst>
                                        </p:cTn>
                                        <p:tgtEl>
                                          <p:spTgt spid="4">
                                            <p:txEl>
                                              <p:pRg st="5" end="5"/>
                                            </p:txEl>
                                          </p:spTgt>
                                        </p:tgtEl>
                                        <p:attrNameLst>
                                          <p:attrName>style.visibility</p:attrName>
                                        </p:attrNameLst>
                                      </p:cBhvr>
                                      <p:to>
                                        <p:strVal val="hidden"/>
                                      </p:to>
                                    </p:set>
                                  </p:childTnLst>
                                </p:cTn>
                              </p:par>
                              <p:par>
                                <p:cTn id="49" presetID="2" presetClass="exit" presetSubtype="4" fill="hold" nodeType="withEffect">
                                  <p:stCondLst>
                                    <p:cond delay="0"/>
                                  </p:stCondLst>
                                  <p:childTnLst>
                                    <p:anim calcmode="lin" valueType="num">
                                      <p:cBhvr additive="base">
                                        <p:cTn id="50" dur="500"/>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1" dur="500"/>
                                        <p:tgtEl>
                                          <p:spTgt spid="4">
                                            <p:txEl>
                                              <p:pRg st="6" end="6"/>
                                            </p:txEl>
                                          </p:spTgt>
                                        </p:tgtEl>
                                        <p:attrNameLst>
                                          <p:attrName>ppt_y</p:attrName>
                                        </p:attrNameLst>
                                      </p:cBhvr>
                                      <p:tavLst>
                                        <p:tav tm="0">
                                          <p:val>
                                            <p:strVal val="ppt_y"/>
                                          </p:val>
                                        </p:tav>
                                        <p:tav tm="100000">
                                          <p:val>
                                            <p:strVal val="1+ppt_h/2"/>
                                          </p:val>
                                        </p:tav>
                                      </p:tavLst>
                                    </p:anim>
                                    <p:set>
                                      <p:cBhvr>
                                        <p:cTn id="52" dur="1" fill="hold">
                                          <p:stCondLst>
                                            <p:cond delay="499"/>
                                          </p:stCondLst>
                                        </p:cTn>
                                        <p:tgtEl>
                                          <p:spTgt spid="4">
                                            <p:txEl>
                                              <p:pRg st="6" end="6"/>
                                            </p:txEl>
                                          </p:spTgt>
                                        </p:tgtEl>
                                        <p:attrNameLst>
                                          <p:attrName>style.visibility</p:attrName>
                                        </p:attrNameLst>
                                      </p:cBhvr>
                                      <p:to>
                                        <p:strVal val="hidden"/>
                                      </p:to>
                                    </p:set>
                                  </p:childTnLst>
                                </p:cTn>
                              </p:par>
                              <p:par>
                                <p:cTn id="53" presetID="2" presetClass="exit" presetSubtype="4" fill="hold" nodeType="withEffect">
                                  <p:stCondLst>
                                    <p:cond delay="0"/>
                                  </p:stCondLst>
                                  <p:childTnLst>
                                    <p:anim calcmode="lin" valueType="num">
                                      <p:cBhvr additive="base">
                                        <p:cTn id="54" dur="500"/>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p:tgtEl>
                                          <p:spTgt spid="4">
                                            <p:txEl>
                                              <p:pRg st="7" end="7"/>
                                            </p:txEl>
                                          </p:spTgt>
                                        </p:tgtEl>
                                        <p:attrNameLst>
                                          <p:attrName>ppt_y</p:attrName>
                                        </p:attrNameLst>
                                      </p:cBhvr>
                                      <p:tavLst>
                                        <p:tav tm="0">
                                          <p:val>
                                            <p:strVal val="ppt_y"/>
                                          </p:val>
                                        </p:tav>
                                        <p:tav tm="100000">
                                          <p:val>
                                            <p:strVal val="1+ppt_h/2"/>
                                          </p:val>
                                        </p:tav>
                                      </p:tavLst>
                                    </p:anim>
                                    <p:set>
                                      <p:cBhvr>
                                        <p:cTn id="56" dur="1" fill="hold">
                                          <p:stCondLst>
                                            <p:cond delay="499"/>
                                          </p:stCondLst>
                                        </p:cTn>
                                        <p:tgtEl>
                                          <p:spTgt spid="4">
                                            <p:txEl>
                                              <p:pRg st="7" end="7"/>
                                            </p:txEl>
                                          </p:spTgt>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9" dur="500"/>
                                        <p:tgtEl>
                                          <p:spTgt spid="4">
                                            <p:txEl>
                                              <p:pRg st="8" end="8"/>
                                            </p:txEl>
                                          </p:spTgt>
                                        </p:tgtEl>
                                        <p:attrNameLst>
                                          <p:attrName>ppt_y</p:attrName>
                                        </p:attrNameLst>
                                      </p:cBhvr>
                                      <p:tavLst>
                                        <p:tav tm="0">
                                          <p:val>
                                            <p:strVal val="ppt_y"/>
                                          </p:val>
                                        </p:tav>
                                        <p:tav tm="100000">
                                          <p:val>
                                            <p:strVal val="1+ppt_h/2"/>
                                          </p:val>
                                        </p:tav>
                                      </p:tavLst>
                                    </p:anim>
                                    <p:set>
                                      <p:cBhvr>
                                        <p:cTn id="60" dur="1" fill="hold">
                                          <p:stCondLst>
                                            <p:cond delay="499"/>
                                          </p:stCondLst>
                                        </p:cTn>
                                        <p:tgtEl>
                                          <p:spTgt spid="4">
                                            <p:txEl>
                                              <p:pRg st="8" end="8"/>
                                            </p:txEl>
                                          </p:spTgt>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3" dur="500"/>
                                        <p:tgtEl>
                                          <p:spTgt spid="4">
                                            <p:txEl>
                                              <p:pRg st="9" end="9"/>
                                            </p:txEl>
                                          </p:spTgt>
                                        </p:tgtEl>
                                        <p:attrNameLst>
                                          <p:attrName>ppt_y</p:attrName>
                                        </p:attrNameLst>
                                      </p:cBhvr>
                                      <p:tavLst>
                                        <p:tav tm="0">
                                          <p:val>
                                            <p:strVal val="ppt_y"/>
                                          </p:val>
                                        </p:tav>
                                        <p:tav tm="100000">
                                          <p:val>
                                            <p:strVal val="1+ppt_h/2"/>
                                          </p:val>
                                        </p:tav>
                                      </p:tavLst>
                                    </p:anim>
                                    <p:set>
                                      <p:cBhvr>
                                        <p:cTn id="64" dur="1" fill="hold">
                                          <p:stCondLst>
                                            <p:cond delay="499"/>
                                          </p:stCondLst>
                                        </p:cTn>
                                        <p:tgtEl>
                                          <p:spTgt spid="4">
                                            <p:txEl>
                                              <p:pRg st="9" end="9"/>
                                            </p:txEl>
                                          </p:spTgt>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7" dur="500"/>
                                        <p:tgtEl>
                                          <p:spTgt spid="4">
                                            <p:txEl>
                                              <p:pRg st="10" end="10"/>
                                            </p:txEl>
                                          </p:spTgt>
                                        </p:tgtEl>
                                        <p:attrNameLst>
                                          <p:attrName>ppt_y</p:attrName>
                                        </p:attrNameLst>
                                      </p:cBhvr>
                                      <p:tavLst>
                                        <p:tav tm="0">
                                          <p:val>
                                            <p:strVal val="ppt_y"/>
                                          </p:val>
                                        </p:tav>
                                        <p:tav tm="100000">
                                          <p:val>
                                            <p:strVal val="1+ppt_h/2"/>
                                          </p:val>
                                        </p:tav>
                                      </p:tavLst>
                                    </p:anim>
                                    <p:set>
                                      <p:cBhvr>
                                        <p:cTn id="68" dur="1" fill="hold">
                                          <p:stCondLst>
                                            <p:cond delay="499"/>
                                          </p:stCondLst>
                                        </p:cTn>
                                        <p:tgtEl>
                                          <p:spTgt spid="4">
                                            <p:txEl>
                                              <p:pRg st="10" end="10"/>
                                            </p:txEl>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2590800" cy="4525963"/>
          </a:xfrm>
        </p:spPr>
        <p:txBody>
          <a:bodyPr/>
          <a:lstStyle/>
          <a:p>
            <a:pPr>
              <a:buNone/>
            </a:pPr>
            <a:endParaRPr lang="en-US" dirty="0"/>
          </a:p>
        </p:txBody>
      </p:sp>
      <p:pic>
        <p:nvPicPr>
          <p:cNvPr id="1026" name="Picture 2" descr="http://relevantmarketing.org/wordpressblog/wp-content/uploads/2010/06/questions.jpg"/>
          <p:cNvPicPr>
            <a:picLocks noChangeAspect="1" noChangeArrowheads="1"/>
          </p:cNvPicPr>
          <p:nvPr/>
        </p:nvPicPr>
        <p:blipFill>
          <a:blip r:embed="rId2" cstate="print"/>
          <a:srcRect/>
          <a:stretch>
            <a:fillRect/>
          </a:stretch>
        </p:blipFill>
        <p:spPr bwMode="auto">
          <a:xfrm>
            <a:off x="2209800" y="2209800"/>
            <a:ext cx="4064000" cy="304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i="1" dirty="0" smtClean="0"/>
              <a:t>	Risk Possessed?</a:t>
            </a:r>
            <a:endParaRPr lang="en-US" dirty="0"/>
          </a:p>
        </p:txBody>
      </p:sp>
      <p:sp>
        <p:nvSpPr>
          <p:cNvPr id="4" name="Content Placeholder 3"/>
          <p:cNvSpPr>
            <a:spLocks noGrp="1"/>
          </p:cNvSpPr>
          <p:nvPr>
            <p:ph sz="half" idx="2"/>
          </p:nvPr>
        </p:nvSpPr>
        <p:spPr/>
        <p:txBody>
          <a:bodyPr>
            <a:normAutofit/>
          </a:bodyPr>
          <a:lstStyle/>
          <a:p>
            <a:pPr>
              <a:buFont typeface="Wingdings" pitchFamily="2" charset="2"/>
              <a:buChar char="Ø"/>
            </a:pPr>
            <a:r>
              <a:rPr lang="en-US" sz="2000" b="1" dirty="0" smtClean="0"/>
              <a:t>everyday ones </a:t>
            </a:r>
            <a:r>
              <a:rPr lang="en-US" sz="2000" dirty="0" smtClean="0"/>
              <a:t>- Intrusions from overprotective parents and overzealous marketers</a:t>
            </a:r>
          </a:p>
          <a:p>
            <a:pPr>
              <a:buNone/>
            </a:pPr>
            <a:endParaRPr lang="en-US" sz="2000" dirty="0" smtClean="0"/>
          </a:p>
          <a:p>
            <a:pPr>
              <a:buFont typeface="Wingdings" pitchFamily="2" charset="2"/>
              <a:buChar char="Ø"/>
            </a:pPr>
            <a:r>
              <a:rPr lang="en-US" sz="2000" b="1" dirty="0" smtClean="0"/>
              <a:t>extreme ones </a:t>
            </a:r>
            <a:r>
              <a:rPr lang="en-US" sz="2000" dirty="0" smtClean="0"/>
              <a:t>- Threats to civil liberties by governments as well as dangers to one’s personal safety by stalkers, muggers, and domestic abusers</a:t>
            </a:r>
          </a:p>
          <a:p>
            <a:pPr>
              <a:buNone/>
            </a:pPr>
            <a:endParaRPr lang="en-US" dirty="0"/>
          </a:p>
        </p:txBody>
      </p:sp>
      <p:sp>
        <p:nvSpPr>
          <p:cNvPr id="5" name="Text Placeholder 4"/>
          <p:cNvSpPr>
            <a:spLocks noGrp="1"/>
          </p:cNvSpPr>
          <p:nvPr>
            <p:ph type="body" sz="quarter" idx="3"/>
          </p:nvPr>
        </p:nvSpPr>
        <p:spPr/>
        <p:txBody>
          <a:bodyPr/>
          <a:lstStyle/>
          <a:p>
            <a:r>
              <a:rPr lang="en-US" dirty="0" smtClean="0"/>
              <a:t>	Benefits</a:t>
            </a:r>
            <a:endParaRPr lang="en-US" dirty="0"/>
          </a:p>
        </p:txBody>
      </p:sp>
      <p:sp>
        <p:nvSpPr>
          <p:cNvPr id="6" name="Content Placeholder 5"/>
          <p:cNvSpPr>
            <a:spLocks noGrp="1"/>
          </p:cNvSpPr>
          <p:nvPr>
            <p:ph sz="quarter" idx="4"/>
          </p:nvPr>
        </p:nvSpPr>
        <p:spPr/>
        <p:txBody>
          <a:bodyPr>
            <a:normAutofit/>
          </a:bodyPr>
          <a:lstStyle/>
          <a:p>
            <a:pPr>
              <a:buFont typeface="Wingdings" pitchFamily="2" charset="2"/>
              <a:buChar char="Ø"/>
            </a:pPr>
            <a:r>
              <a:rPr lang="en-US" sz="2000" dirty="0" smtClean="0"/>
              <a:t>Helping patients with Alzheimer’s disease</a:t>
            </a:r>
          </a:p>
          <a:p>
            <a:pPr>
              <a:buFont typeface="Wingdings" pitchFamily="2" charset="2"/>
              <a:buChar char="Ø"/>
            </a:pPr>
            <a:r>
              <a:rPr lang="en-US" sz="2000" dirty="0" smtClean="0"/>
              <a:t>Support for emergency responders</a:t>
            </a:r>
          </a:p>
          <a:p>
            <a:pPr>
              <a:buFont typeface="Wingdings" pitchFamily="2" charset="2"/>
              <a:buChar char="Ø"/>
            </a:pPr>
            <a:r>
              <a:rPr lang="en-US" sz="2000" dirty="0" smtClean="0"/>
              <a:t>Real-time monitoring of soil conditions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arn(inHorizontal)">
                                      <p:cBhvr>
                                        <p:cTn id="10" dur="500"/>
                                        <p:tgtEl>
                                          <p:spTgt spid="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barn(inHorizontal)">
                                      <p:cBhvr>
                                        <p:cTn id="19" dur="500"/>
                                        <p:tgtEl>
                                          <p:spTgt spid="6">
                                            <p:txEl>
                                              <p:pRg st="0" end="0"/>
                                            </p:txEl>
                                          </p:spTgt>
                                        </p:tgtEl>
                                      </p:cBhvr>
                                    </p:animEffect>
                                  </p:childTnLst>
                                </p:cTn>
                              </p:par>
                              <p:par>
                                <p:cTn id="20" presetID="16" presetClass="entr" presetSubtype="26" fill="hold"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Horizontal)">
                                      <p:cBhvr>
                                        <p:cTn id="22" dur="500"/>
                                        <p:tgtEl>
                                          <p:spTgt spid="6">
                                            <p:txEl>
                                              <p:pRg st="1" end="1"/>
                                            </p:txEl>
                                          </p:spTgt>
                                        </p:tgtEl>
                                      </p:cBhvr>
                                    </p:animEffect>
                                  </p:childTnLst>
                                </p:cTn>
                              </p:par>
                              <p:par>
                                <p:cTn id="23" presetID="16" presetClass="entr" presetSubtype="26"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arn(inHorizontal)">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Work done so Far</a:t>
            </a:r>
            <a:endParaRPr lang="en-US" sz="3200" i="1" dirty="0"/>
          </a:p>
        </p:txBody>
      </p:sp>
      <p:sp>
        <p:nvSpPr>
          <p:cNvPr id="3" name="Content Placeholder 2"/>
          <p:cNvSpPr>
            <a:spLocks noGrp="1"/>
          </p:cNvSpPr>
          <p:nvPr>
            <p:ph idx="1"/>
          </p:nvPr>
        </p:nvSpPr>
        <p:spPr/>
        <p:txBody>
          <a:bodyPr>
            <a:normAutofit/>
          </a:bodyPr>
          <a:lstStyle/>
          <a:p>
            <a:pPr>
              <a:buNone/>
            </a:pPr>
            <a:r>
              <a:rPr lang="en-US" sz="2800" b="1" dirty="0" smtClean="0"/>
              <a:t>Security based on </a:t>
            </a:r>
          </a:p>
          <a:p>
            <a:pPr>
              <a:buNone/>
            </a:pPr>
            <a:endParaRPr lang="en-US" sz="2800" b="1" dirty="0" smtClean="0"/>
          </a:p>
          <a:p>
            <a:pPr>
              <a:buFont typeface="Wingdings" pitchFamily="2" charset="2"/>
              <a:buChar char="Ø"/>
            </a:pPr>
            <a:r>
              <a:rPr lang="en-US" sz="2400" i="1" dirty="0" smtClean="0"/>
              <a:t>providing anonymity</a:t>
            </a:r>
          </a:p>
          <a:p>
            <a:pPr>
              <a:buFont typeface="Wingdings" pitchFamily="2" charset="2"/>
              <a:buChar char="Ø"/>
            </a:pPr>
            <a:r>
              <a:rPr lang="en-US" sz="2400" i="1" dirty="0" smtClean="0"/>
              <a:t>Secrecy</a:t>
            </a:r>
          </a:p>
          <a:p>
            <a:pPr>
              <a:buNone/>
            </a:pPr>
            <a:r>
              <a:rPr lang="en-US" sz="2400" dirty="0" smtClean="0"/>
              <a:t>The missing one was</a:t>
            </a:r>
          </a:p>
          <a:p>
            <a:pPr>
              <a:buFont typeface="Wingdings" pitchFamily="2" charset="2"/>
              <a:buChar char="Ø"/>
            </a:pPr>
            <a:r>
              <a:rPr lang="en-US" sz="2400" i="1" dirty="0" smtClean="0"/>
              <a:t>Personal Privacy</a:t>
            </a:r>
          </a:p>
        </p:txBody>
      </p:sp>
      <p:pic>
        <p:nvPicPr>
          <p:cNvPr id="21506" name="Picture 2" descr="http://thewritinglady.com/wp-content/uploads/2010/09/internet-path-people.jpg"/>
          <p:cNvPicPr>
            <a:picLocks noChangeAspect="1" noChangeArrowheads="1"/>
          </p:cNvPicPr>
          <p:nvPr/>
        </p:nvPicPr>
        <p:blipFill>
          <a:blip r:embed="rId3" cstate="print"/>
          <a:srcRect/>
          <a:stretch>
            <a:fillRect/>
          </a:stretch>
        </p:blipFill>
        <p:spPr bwMode="auto">
          <a:xfrm>
            <a:off x="4648200" y="3581400"/>
            <a:ext cx="3924300" cy="2771776"/>
          </a:xfrm>
          <a:prstGeom prst="rect">
            <a:avLst/>
          </a:prstGeom>
          <a:noFill/>
        </p:spPr>
      </p:pic>
      <p:cxnSp>
        <p:nvCxnSpPr>
          <p:cNvPr id="6" name="Straight Arrow Connector 5"/>
          <p:cNvCxnSpPr/>
          <p:nvPr/>
        </p:nvCxnSpPr>
        <p:spPr>
          <a:xfrm>
            <a:off x="2971800" y="4191000"/>
            <a:ext cx="1447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21506"/>
                                        </p:tgtEl>
                                        <p:attrNameLst>
                                          <p:attrName>style.visibility</p:attrName>
                                        </p:attrNameLst>
                                      </p:cBhvr>
                                      <p:to>
                                        <p:strVal val="visible"/>
                                      </p:to>
                                    </p:set>
                                    <p:animEffect transition="in" filter="checkerboard(across)">
                                      <p:cBhvr>
                                        <p:cTn id="16"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i="1" dirty="0" smtClean="0"/>
              <a:t>Objective of the paper</a:t>
            </a:r>
            <a:endParaRPr lang="en-US" sz="2800" i="1" dirty="0"/>
          </a:p>
        </p:txBody>
      </p:sp>
      <p:sp>
        <p:nvSpPr>
          <p:cNvPr id="3" name="Content Placeholder 2"/>
          <p:cNvSpPr>
            <a:spLocks noGrp="1"/>
          </p:cNvSpPr>
          <p:nvPr>
            <p:ph idx="1"/>
          </p:nvPr>
        </p:nvSpPr>
        <p:spPr/>
        <p:txBody>
          <a:bodyPr/>
          <a:lstStyle/>
          <a:p>
            <a:pPr>
              <a:buNone/>
            </a:pPr>
            <a:r>
              <a:rPr lang="en-US" i="1" dirty="0" smtClean="0"/>
              <a:t>	</a:t>
            </a:r>
            <a:r>
              <a:rPr lang="en-US" sz="2400" i="1" dirty="0" smtClean="0"/>
              <a:t>The  goal of this paper is to empower people with choice and informed consent, so that they can choose to share the right information, with the right people and services, in the right situations</a:t>
            </a:r>
            <a:endParaRPr lang="en-US" sz="2400" dirty="0"/>
          </a:p>
        </p:txBody>
      </p:sp>
      <p:cxnSp>
        <p:nvCxnSpPr>
          <p:cNvPr id="5" name="Straight Arrow Connector 4"/>
          <p:cNvCxnSpPr/>
          <p:nvPr/>
        </p:nvCxnSpPr>
        <p:spPr>
          <a:xfrm>
            <a:off x="2209800" y="3124200"/>
            <a:ext cx="1752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429000" y="4038600"/>
            <a:ext cx="1967270" cy="461665"/>
          </a:xfrm>
          <a:prstGeom prst="rect">
            <a:avLst/>
          </a:prstGeom>
          <a:noFill/>
        </p:spPr>
        <p:txBody>
          <a:bodyPr wrap="none" rtlCol="0">
            <a:spAutoFit/>
          </a:bodyPr>
          <a:lstStyle/>
          <a:p>
            <a:r>
              <a:rPr lang="en-US" sz="2400" dirty="0" smtClean="0">
                <a:solidFill>
                  <a:srgbClr val="FF0000"/>
                </a:solidFill>
              </a:rPr>
              <a:t>Confab Toolkit</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So why was the delay?</a:t>
            </a:r>
            <a:endParaRPr lang="en-US" sz="3200" i="1" dirty="0"/>
          </a:p>
        </p:txBody>
      </p:sp>
      <p:sp>
        <p:nvSpPr>
          <p:cNvPr id="3" name="Content Placeholder 2"/>
          <p:cNvSpPr>
            <a:spLocks noGrp="1"/>
          </p:cNvSpPr>
          <p:nvPr>
            <p:ph idx="1"/>
          </p:nvPr>
        </p:nvSpPr>
        <p:spPr/>
        <p:txBody>
          <a:bodyPr>
            <a:normAutofit/>
          </a:bodyPr>
          <a:lstStyle/>
          <a:p>
            <a:pPr>
              <a:buNone/>
            </a:pPr>
            <a:endParaRPr lang="en-US" sz="2400" dirty="0" smtClean="0"/>
          </a:p>
          <a:p>
            <a:pPr>
              <a:buNone/>
            </a:pPr>
            <a:r>
              <a:rPr lang="en-US" sz="2400" b="1" i="1" dirty="0" smtClean="0"/>
              <a:t>Problems </a:t>
            </a:r>
          </a:p>
          <a:p>
            <a:pPr>
              <a:buNone/>
            </a:pPr>
            <a:endParaRPr lang="en-US" sz="2400" b="1" i="1" dirty="0" smtClean="0"/>
          </a:p>
          <a:p>
            <a:pPr>
              <a:buFont typeface="Wingdings" pitchFamily="2" charset="2"/>
              <a:buChar char="Ø"/>
            </a:pPr>
            <a:r>
              <a:rPr lang="en-US" sz="2000" i="1" dirty="0" smtClean="0"/>
              <a:t>Difficulty in analyzing the privacy needs of end users</a:t>
            </a:r>
          </a:p>
          <a:p>
            <a:pPr>
              <a:buFont typeface="Wingdings" pitchFamily="2" charset="2"/>
              <a:buChar char="Ø"/>
            </a:pPr>
            <a:r>
              <a:rPr lang="en-US" sz="2000" i="1" dirty="0" smtClean="0"/>
              <a:t>Difficulty faced in designing effective user interfaces for </a:t>
            </a:r>
            <a:r>
              <a:rPr lang="en-US" sz="2000" dirty="0" smtClean="0"/>
              <a:t>Privacy</a:t>
            </a:r>
          </a:p>
          <a:p>
            <a:pPr>
              <a:buFont typeface="Wingdings" pitchFamily="2" charset="2"/>
              <a:buChar char="Ø"/>
            </a:pPr>
            <a:r>
              <a:rPr lang="en-US" sz="2000" i="1" dirty="0" smtClean="0"/>
              <a:t>Difficulty faced in implementing privacy-sensitive systems</a:t>
            </a:r>
            <a:endParaRPr lang="en-US" sz="2000" dirty="0"/>
          </a:p>
        </p:txBody>
      </p:sp>
      <p:cxnSp>
        <p:nvCxnSpPr>
          <p:cNvPr id="5" name="Straight Arrow Connector 4"/>
          <p:cNvCxnSpPr/>
          <p:nvPr/>
        </p:nvCxnSpPr>
        <p:spPr>
          <a:xfrm rot="16200000" flipH="1">
            <a:off x="5334000" y="41148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10200" y="4572000"/>
            <a:ext cx="936667" cy="369332"/>
          </a:xfrm>
          <a:prstGeom prst="rect">
            <a:avLst/>
          </a:prstGeom>
          <a:noFill/>
        </p:spPr>
        <p:txBody>
          <a:bodyPr wrap="none" rtlCol="0">
            <a:spAutoFit/>
          </a:bodyPr>
          <a:lstStyle/>
          <a:p>
            <a:r>
              <a:rPr lang="en-US" dirty="0" smtClean="0">
                <a:solidFill>
                  <a:schemeClr val="accent2"/>
                </a:solidFill>
              </a:rPr>
              <a:t>Con Fab</a:t>
            </a:r>
            <a:endParaRPr lang="en-US" dirty="0">
              <a:solidFill>
                <a:schemeClr val="accent2"/>
              </a:solidFill>
            </a:endParaRPr>
          </a:p>
        </p:txBody>
      </p:sp>
      <p:sp>
        <p:nvSpPr>
          <p:cNvPr id="7" name="TextBox 6"/>
          <p:cNvSpPr txBox="1"/>
          <p:nvPr/>
        </p:nvSpPr>
        <p:spPr>
          <a:xfrm>
            <a:off x="762000" y="5181600"/>
            <a:ext cx="7724743" cy="1200329"/>
          </a:xfrm>
          <a:prstGeom prst="rect">
            <a:avLst/>
          </a:prstGeom>
          <a:noFill/>
        </p:spPr>
        <p:txBody>
          <a:bodyPr wrap="none" rtlCol="0">
            <a:spAutoFit/>
          </a:bodyPr>
          <a:lstStyle/>
          <a:p>
            <a:r>
              <a:rPr lang="en-US" dirty="0" smtClean="0">
                <a:solidFill>
                  <a:srgbClr val="FF0000"/>
                </a:solidFill>
              </a:rPr>
              <a:t>A </a:t>
            </a:r>
            <a:r>
              <a:rPr lang="en-US" i="1" dirty="0" smtClean="0">
                <a:solidFill>
                  <a:srgbClr val="FF0000"/>
                </a:solidFill>
              </a:rPr>
              <a:t>comprehensive set of end-user needs were gathered  </a:t>
            </a:r>
            <a:r>
              <a:rPr lang="en-US" dirty="0" smtClean="0">
                <a:solidFill>
                  <a:srgbClr val="FF0000"/>
                </a:solidFill>
              </a:rPr>
              <a:t>from a variety of sources. </a:t>
            </a:r>
          </a:p>
          <a:p>
            <a:r>
              <a:rPr lang="en-US" dirty="0" smtClean="0">
                <a:solidFill>
                  <a:srgbClr val="FF0000"/>
                </a:solidFill>
              </a:rPr>
              <a:t>These include scenario-based interviews that they conducted to understand </a:t>
            </a:r>
          </a:p>
          <a:p>
            <a:r>
              <a:rPr lang="en-US" dirty="0" smtClean="0">
                <a:solidFill>
                  <a:srgbClr val="FF0000"/>
                </a:solidFill>
              </a:rPr>
              <a:t> the range of privacy concerns with respect to Ubicomp applications. </a:t>
            </a:r>
          </a:p>
          <a:p>
            <a:r>
              <a:rPr lang="en-US" dirty="0" smtClean="0"/>
              <a:t>  </a:t>
            </a:r>
            <a:endParaRPr lang="en-US" dirty="0"/>
          </a:p>
        </p:txBody>
      </p:sp>
      <p:sp>
        <p:nvSpPr>
          <p:cNvPr id="8" name="TextBox 7"/>
          <p:cNvSpPr txBox="1"/>
          <p:nvPr/>
        </p:nvSpPr>
        <p:spPr>
          <a:xfrm>
            <a:off x="762000" y="5181600"/>
            <a:ext cx="7674858" cy="923330"/>
          </a:xfrm>
          <a:prstGeom prst="rect">
            <a:avLst/>
          </a:prstGeom>
          <a:noFill/>
        </p:spPr>
        <p:txBody>
          <a:bodyPr wrap="none" rtlCol="0">
            <a:spAutoFit/>
          </a:bodyPr>
          <a:lstStyle/>
          <a:p>
            <a:r>
              <a:rPr lang="en-US" dirty="0" smtClean="0">
                <a:solidFill>
                  <a:schemeClr val="tx2"/>
                </a:solidFill>
              </a:rPr>
              <a:t>They  described </a:t>
            </a:r>
            <a:r>
              <a:rPr lang="en-US" i="1" dirty="0" smtClean="0">
                <a:solidFill>
                  <a:schemeClr val="tx2"/>
                </a:solidFill>
              </a:rPr>
              <a:t>a set of pitfalls in designing user interfaces for Ubicomp privacy, </a:t>
            </a:r>
          </a:p>
          <a:p>
            <a:r>
              <a:rPr lang="en-US" i="1" dirty="0" smtClean="0">
                <a:solidFill>
                  <a:schemeClr val="tx2"/>
                </a:solidFill>
              </a:rPr>
              <a:t>derived from an analysis of over forty different applications for common </a:t>
            </a:r>
          </a:p>
          <a:p>
            <a:r>
              <a:rPr lang="en-US" i="1" dirty="0" smtClean="0">
                <a:solidFill>
                  <a:schemeClr val="tx2"/>
                </a:solidFill>
              </a:rPr>
              <a:t>mistakes still being made</a:t>
            </a:r>
            <a:endParaRPr lang="en-US"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checkerboard(across)">
                                      <p:cBhvr>
                                        <p:cTn id="13" dur="500"/>
                                        <p:tgtEl>
                                          <p:spTgt spid="7">
                                            <p:txEl>
                                              <p:pRg st="0" end="0"/>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checkerboard(across)">
                                      <p:cBhvr>
                                        <p:cTn id="16" dur="500"/>
                                        <p:tgtEl>
                                          <p:spTgt spid="7">
                                            <p:txEl>
                                              <p:pRg st="1" end="1"/>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checkerboard(across)">
                                      <p:cBhvr>
                                        <p:cTn id="19" dur="5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p:tgtEl>
                                          <p:spTgt spid="7">
                                            <p:txEl>
                                              <p:pRg st="0" end="0"/>
                                            </p:txEl>
                                          </p:spTgt>
                                        </p:tgtEl>
                                        <p:attrNameLst>
                                          <p:attrName>ppt_y</p:attrName>
                                        </p:attrNameLst>
                                      </p:cBhvr>
                                      <p:tavLst>
                                        <p:tav tm="0">
                                          <p:val>
                                            <p:strVal val="ppt_y"/>
                                          </p:val>
                                        </p:tav>
                                        <p:tav tm="100000">
                                          <p:val>
                                            <p:strVal val="1+ppt_h/2"/>
                                          </p:val>
                                        </p:tav>
                                      </p:tavLst>
                                    </p:anim>
                                    <p:set>
                                      <p:cBhvr>
                                        <p:cTn id="25" dur="1" fill="hold">
                                          <p:stCondLst>
                                            <p:cond delay="499"/>
                                          </p:stCondLst>
                                        </p:cTn>
                                        <p:tgtEl>
                                          <p:spTgt spid="7">
                                            <p:txEl>
                                              <p:pRg st="0" end="0"/>
                                            </p:txEl>
                                          </p:spTgt>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8" dur="500"/>
                                        <p:tgtEl>
                                          <p:spTgt spid="7">
                                            <p:txEl>
                                              <p:pRg st="1" end="1"/>
                                            </p:txEl>
                                          </p:spTgt>
                                        </p:tgtEl>
                                        <p:attrNameLst>
                                          <p:attrName>ppt_y</p:attrName>
                                        </p:attrNameLst>
                                      </p:cBhvr>
                                      <p:tavLst>
                                        <p:tav tm="0">
                                          <p:val>
                                            <p:strVal val="ppt_y"/>
                                          </p:val>
                                        </p:tav>
                                        <p:tav tm="100000">
                                          <p:val>
                                            <p:strVal val="1+ppt_h/2"/>
                                          </p:val>
                                        </p:tav>
                                      </p:tavLst>
                                    </p:anim>
                                    <p:set>
                                      <p:cBhvr>
                                        <p:cTn id="29" dur="1" fill="hold">
                                          <p:stCondLst>
                                            <p:cond delay="499"/>
                                          </p:stCondLst>
                                        </p:cTn>
                                        <p:tgtEl>
                                          <p:spTgt spid="7">
                                            <p:txEl>
                                              <p:pRg st="1" end="1"/>
                                            </p:txEl>
                                          </p:spTgt>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2" dur="500"/>
                                        <p:tgtEl>
                                          <p:spTgt spid="7">
                                            <p:txEl>
                                              <p:pRg st="2" end="2"/>
                                            </p:txEl>
                                          </p:spTgt>
                                        </p:tgtEl>
                                        <p:attrNameLst>
                                          <p:attrName>ppt_y</p:attrName>
                                        </p:attrNameLst>
                                      </p:cBhvr>
                                      <p:tavLst>
                                        <p:tav tm="0">
                                          <p:val>
                                            <p:strVal val="ppt_y"/>
                                          </p:val>
                                        </p:tav>
                                        <p:tav tm="100000">
                                          <p:val>
                                            <p:strVal val="1+ppt_h/2"/>
                                          </p:val>
                                        </p:tav>
                                      </p:tavLst>
                                    </p:anim>
                                    <p:set>
                                      <p:cBhvr>
                                        <p:cTn id="33" dur="1" fill="hold">
                                          <p:stCondLst>
                                            <p:cond delay="499"/>
                                          </p:stCondLst>
                                        </p:cTn>
                                        <p:tgtEl>
                                          <p:spTgt spid="7">
                                            <p:txEl>
                                              <p:pRg st="2" end="2"/>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p:tgtEl>
                                          <p:spTgt spid="8">
                                            <p:txEl>
                                              <p:pRg st="0" end="0"/>
                                            </p:txEl>
                                          </p:spTgt>
                                        </p:tgtEl>
                                        <p:attrNameLst>
                                          <p:attrName>ppt_y</p:attrName>
                                        </p:attrNameLst>
                                      </p:cBhvr>
                                      <p:tavLst>
                                        <p:tav tm="0">
                                          <p:val>
                                            <p:strVal val="ppt_y"/>
                                          </p:val>
                                        </p:tav>
                                        <p:tav tm="100000">
                                          <p:val>
                                            <p:strVal val="1+ppt_h/2"/>
                                          </p:val>
                                        </p:tav>
                                      </p:tavLst>
                                    </p:anim>
                                    <p:set>
                                      <p:cBhvr>
                                        <p:cTn id="51" dur="1" fill="hold">
                                          <p:stCondLst>
                                            <p:cond delay="499"/>
                                          </p:stCondLst>
                                        </p:cTn>
                                        <p:tgtEl>
                                          <p:spTgt spid="8">
                                            <p:txEl>
                                              <p:pRg st="0" end="0"/>
                                            </p:txEl>
                                          </p:spTgt>
                                        </p:tgtEl>
                                        <p:attrNameLst>
                                          <p:attrName>style.visibility</p:attrName>
                                        </p:attrNameLst>
                                      </p:cBhvr>
                                      <p:to>
                                        <p:strVal val="hidden"/>
                                      </p:to>
                                    </p:set>
                                  </p:childTnLst>
                                </p:cTn>
                              </p:par>
                              <p:par>
                                <p:cTn id="52" presetID="2" presetClass="exit" presetSubtype="4" fill="hold" nodeType="withEffect">
                                  <p:stCondLst>
                                    <p:cond delay="0"/>
                                  </p:stCondLst>
                                  <p:childTnLst>
                                    <p:anim calcmode="lin" valueType="num">
                                      <p:cBhvr additive="base">
                                        <p:cTn id="53" dur="500"/>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4" dur="500"/>
                                        <p:tgtEl>
                                          <p:spTgt spid="8">
                                            <p:txEl>
                                              <p:pRg st="1" end="1"/>
                                            </p:txEl>
                                          </p:spTgt>
                                        </p:tgtEl>
                                        <p:attrNameLst>
                                          <p:attrName>ppt_y</p:attrName>
                                        </p:attrNameLst>
                                      </p:cBhvr>
                                      <p:tavLst>
                                        <p:tav tm="0">
                                          <p:val>
                                            <p:strVal val="ppt_y"/>
                                          </p:val>
                                        </p:tav>
                                        <p:tav tm="100000">
                                          <p:val>
                                            <p:strVal val="1+ppt_h/2"/>
                                          </p:val>
                                        </p:tav>
                                      </p:tavLst>
                                    </p:anim>
                                    <p:set>
                                      <p:cBhvr>
                                        <p:cTn id="55" dur="1" fill="hold">
                                          <p:stCondLst>
                                            <p:cond delay="499"/>
                                          </p:stCondLst>
                                        </p:cTn>
                                        <p:tgtEl>
                                          <p:spTgt spid="8">
                                            <p:txEl>
                                              <p:pRg st="1" end="1"/>
                                            </p:txEl>
                                          </p:spTgt>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8" dur="500"/>
                                        <p:tgtEl>
                                          <p:spTgt spid="8">
                                            <p:txEl>
                                              <p:pRg st="2" end="2"/>
                                            </p:txEl>
                                          </p:spTgt>
                                        </p:tgtEl>
                                        <p:attrNameLst>
                                          <p:attrName>ppt_y</p:attrName>
                                        </p:attrNameLst>
                                      </p:cBhvr>
                                      <p:tavLst>
                                        <p:tav tm="0">
                                          <p:val>
                                            <p:strVal val="ppt_y"/>
                                          </p:val>
                                        </p:tav>
                                        <p:tav tm="100000">
                                          <p:val>
                                            <p:strVal val="1+ppt_h/2"/>
                                          </p:val>
                                        </p:tav>
                                      </p:tavLst>
                                    </p:anim>
                                    <p:set>
                                      <p:cBhvr>
                                        <p:cTn id="59" dur="1" fill="hold">
                                          <p:stCondLst>
                                            <p:cond delay="499"/>
                                          </p:stCondLst>
                                        </p:cTn>
                                        <p:tgtEl>
                                          <p:spTgt spid="8">
                                            <p:txEl>
                                              <p:pRg st="2" end="2"/>
                                            </p:txEl>
                                          </p:spTgt>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nodeType="clickEffect">
                                  <p:stCondLst>
                                    <p:cond delay="0"/>
                                  </p:stCondLst>
                                  <p:childTnLst>
                                    <p:anim calcmode="lin" valueType="num">
                                      <p:cBhvr additive="base">
                                        <p:cTn id="73" dur="500"/>
                                        <p:tgtEl>
                                          <p:spTgt spid="5"/>
                                        </p:tgtEl>
                                        <p:attrNameLst>
                                          <p:attrName>ppt_x</p:attrName>
                                        </p:attrNameLst>
                                      </p:cBhvr>
                                      <p:tavLst>
                                        <p:tav tm="0">
                                          <p:val>
                                            <p:strVal val="ppt_x"/>
                                          </p:val>
                                        </p:tav>
                                        <p:tav tm="100000">
                                          <p:val>
                                            <p:strVal val="ppt_x"/>
                                          </p:val>
                                        </p:tav>
                                      </p:tavLst>
                                    </p:anim>
                                    <p:anim calcmode="lin" valueType="num">
                                      <p:cBhvr additive="base">
                                        <p:cTn id="74" dur="500"/>
                                        <p:tgtEl>
                                          <p:spTgt spid="5"/>
                                        </p:tgtEl>
                                        <p:attrNameLst>
                                          <p:attrName>ppt_y</p:attrName>
                                        </p:attrNameLst>
                                      </p:cBhvr>
                                      <p:tavLst>
                                        <p:tav tm="0">
                                          <p:val>
                                            <p:strVal val="ppt_y"/>
                                          </p:val>
                                        </p:tav>
                                        <p:tav tm="100000">
                                          <p:val>
                                            <p:strVal val="1+ppt_h/2"/>
                                          </p:val>
                                        </p:tav>
                                      </p:tavLst>
                                    </p:anim>
                                    <p:set>
                                      <p:cBhvr>
                                        <p:cTn id="75" dur="1" fill="hold">
                                          <p:stCondLst>
                                            <p:cond delay="499"/>
                                          </p:stCondLst>
                                        </p:cTn>
                                        <p:tgtEl>
                                          <p:spTgt spid="5"/>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6"/>
                                        </p:tgtEl>
                                        <p:attrNameLst>
                                          <p:attrName>ppt_x</p:attrName>
                                        </p:attrNameLst>
                                      </p:cBhvr>
                                      <p:tavLst>
                                        <p:tav tm="0">
                                          <p:val>
                                            <p:strVal val="ppt_x"/>
                                          </p:val>
                                        </p:tav>
                                        <p:tav tm="100000">
                                          <p:val>
                                            <p:strVal val="ppt_x"/>
                                          </p:val>
                                        </p:tav>
                                      </p:tavLst>
                                    </p:anim>
                                    <p:anim calcmode="lin" valueType="num">
                                      <p:cBhvr additive="base">
                                        <p:cTn id="78" dur="500"/>
                                        <p:tgtEl>
                                          <p:spTgt spid="6"/>
                                        </p:tgtEl>
                                        <p:attrNameLst>
                                          <p:attrName>ppt_y</p:attrName>
                                        </p:attrNameLst>
                                      </p:cBhvr>
                                      <p:tavLst>
                                        <p:tav tm="0">
                                          <p:val>
                                            <p:strVal val="ppt_y"/>
                                          </p:val>
                                        </p:tav>
                                        <p:tav tm="100000">
                                          <p:val>
                                            <p:strVal val="1+ppt_h/2"/>
                                          </p:val>
                                        </p:tav>
                                      </p:tavLst>
                                    </p:anim>
                                    <p:set>
                                      <p:cBhvr>
                                        <p:cTn id="79"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t>Pitfalls in Designing for Privacy</a:t>
            </a:r>
            <a:endParaRPr lang="en-US" sz="2400" i="1" dirty="0"/>
          </a:p>
        </p:txBody>
      </p:sp>
      <p:sp>
        <p:nvSpPr>
          <p:cNvPr id="3" name="Content Placeholder 2"/>
          <p:cNvSpPr>
            <a:spLocks noGrp="1"/>
          </p:cNvSpPr>
          <p:nvPr>
            <p:ph idx="1"/>
          </p:nvPr>
        </p:nvSpPr>
        <p:spPr/>
        <p:txBody>
          <a:bodyPr>
            <a:normAutofit/>
          </a:bodyPr>
          <a:lstStyle/>
          <a:p>
            <a:r>
              <a:rPr lang="en-US" sz="2000" dirty="0" smtClean="0"/>
              <a:t>Obscuring Actual Flow</a:t>
            </a:r>
          </a:p>
          <a:p>
            <a:pPr>
              <a:buNone/>
            </a:pPr>
            <a:r>
              <a:rPr lang="en-US" sz="1600" dirty="0" smtClean="0"/>
              <a:t>	Users should understand what is being disclosed to whom</a:t>
            </a:r>
          </a:p>
          <a:p>
            <a:pPr lvl="1"/>
            <a:r>
              <a:rPr lang="en-US" sz="1600" dirty="0" smtClean="0"/>
              <a:t>Many Ubicomp systems are “invisible” by default</a:t>
            </a:r>
          </a:p>
          <a:p>
            <a:pPr lvl="1"/>
            <a:r>
              <a:rPr lang="en-US" sz="1600" dirty="0" smtClean="0"/>
              <a:t>Systems should provide appropriate visibility</a:t>
            </a:r>
          </a:p>
          <a:p>
            <a:pPr lvl="1"/>
            <a:endParaRPr lang="en-US" sz="1600" dirty="0" smtClean="0"/>
          </a:p>
          <a:p>
            <a:pPr lvl="1"/>
            <a:endParaRPr lang="en-US" sz="1600" dirty="0" smtClean="0"/>
          </a:p>
          <a:p>
            <a:endParaRPr lang="en-US" sz="2000" dirty="0"/>
          </a:p>
        </p:txBody>
      </p:sp>
      <p:pic>
        <p:nvPicPr>
          <p:cNvPr id="11" name="Picture 4" descr="badges"/>
          <p:cNvPicPr>
            <a:picLocks noChangeAspect="1" noChangeArrowheads="1"/>
          </p:cNvPicPr>
          <p:nvPr/>
        </p:nvPicPr>
        <p:blipFill>
          <a:blip r:embed="rId2" cstate="print"/>
          <a:srcRect l="9238" r="46420" b="39673"/>
          <a:stretch>
            <a:fillRect/>
          </a:stretch>
        </p:blipFill>
        <p:spPr bwMode="auto">
          <a:xfrm>
            <a:off x="609600" y="3276600"/>
            <a:ext cx="3227388" cy="2005914"/>
          </a:xfrm>
          <a:prstGeom prst="rect">
            <a:avLst/>
          </a:prstGeom>
          <a:noFill/>
        </p:spPr>
      </p:pic>
      <p:sp>
        <p:nvSpPr>
          <p:cNvPr id="12" name="Text Box 5"/>
          <p:cNvSpPr txBox="1">
            <a:spLocks noChangeArrowheads="1"/>
          </p:cNvSpPr>
          <p:nvPr/>
        </p:nvSpPr>
        <p:spPr bwMode="auto">
          <a:xfrm>
            <a:off x="228600" y="5715000"/>
            <a:ext cx="4144962" cy="646331"/>
          </a:xfrm>
          <a:prstGeom prst="rect">
            <a:avLst/>
          </a:prstGeom>
          <a:noFill/>
          <a:ln w="9525" algn="ctr">
            <a:noFill/>
            <a:miter lim="800000"/>
            <a:headEnd/>
            <a:tailEnd/>
          </a:ln>
          <a:effectLst/>
        </p:spPr>
        <p:txBody>
          <a:bodyPr wrap="square">
            <a:spAutoFit/>
          </a:bodyPr>
          <a:lstStyle/>
          <a:p>
            <a:pPr algn="ctr"/>
            <a:r>
              <a:rPr lang="en-US" b="0" dirty="0"/>
              <a:t>Who is querying my location?</a:t>
            </a:r>
          </a:p>
          <a:p>
            <a:pPr algn="ctr"/>
            <a:r>
              <a:rPr lang="en-US" b="0" dirty="0"/>
              <a:t>How often?</a:t>
            </a:r>
          </a:p>
        </p:txBody>
      </p:sp>
      <p:pic>
        <p:nvPicPr>
          <p:cNvPr id="13" name="Picture 6"/>
          <p:cNvPicPr>
            <a:picLocks noChangeAspect="1" noChangeArrowheads="1"/>
          </p:cNvPicPr>
          <p:nvPr/>
        </p:nvPicPr>
        <p:blipFill>
          <a:blip r:embed="rId3" cstate="print">
            <a:clrChange>
              <a:clrFrom>
                <a:srgbClr val="FEFEFE"/>
              </a:clrFrom>
              <a:clrTo>
                <a:srgbClr val="FEFEFE">
                  <a:alpha val="0"/>
                </a:srgbClr>
              </a:clrTo>
            </a:clrChange>
          </a:blip>
          <a:srcRect t="1167" r="2986" b="28635"/>
          <a:stretch>
            <a:fillRect/>
          </a:stretch>
        </p:blipFill>
        <p:spPr bwMode="auto">
          <a:xfrm>
            <a:off x="5181600" y="3352800"/>
            <a:ext cx="2801937" cy="1927654"/>
          </a:xfrm>
          <a:prstGeom prst="rect">
            <a:avLst/>
          </a:prstGeom>
          <a:noFill/>
          <a:ln w="9525">
            <a:noFill/>
            <a:miter lim="800000"/>
            <a:headEnd/>
            <a:tailEnd/>
          </a:ln>
        </p:spPr>
      </p:pic>
      <p:sp>
        <p:nvSpPr>
          <p:cNvPr id="14" name="Text Box 7"/>
          <p:cNvSpPr txBox="1">
            <a:spLocks noChangeArrowheads="1"/>
          </p:cNvSpPr>
          <p:nvPr/>
        </p:nvSpPr>
        <p:spPr bwMode="auto">
          <a:xfrm>
            <a:off x="4268787" y="5638800"/>
            <a:ext cx="4875213" cy="646331"/>
          </a:xfrm>
          <a:prstGeom prst="rect">
            <a:avLst/>
          </a:prstGeom>
          <a:noFill/>
          <a:ln w="9525" algn="ctr">
            <a:noFill/>
            <a:miter lim="800000"/>
            <a:headEnd/>
            <a:tailEnd/>
          </a:ln>
          <a:effectLst/>
        </p:spPr>
        <p:txBody>
          <a:bodyPr wrap="square">
            <a:spAutoFit/>
          </a:bodyPr>
          <a:lstStyle/>
          <a:p>
            <a:pPr algn="ctr"/>
            <a:r>
              <a:rPr lang="en-US" b="0" dirty="0"/>
              <a:t>“Bob will see this request”</a:t>
            </a:r>
          </a:p>
          <a:p>
            <a:pPr algn="ctr"/>
            <a:r>
              <a:rPr lang="en-US" b="0" dirty="0"/>
              <a:t>“Alice has requested your location”</a:t>
            </a:r>
          </a:p>
        </p:txBody>
      </p:sp>
      <p:sp>
        <p:nvSpPr>
          <p:cNvPr id="15" name="Rectangle 11"/>
          <p:cNvSpPr>
            <a:spLocks noChangeArrowheads="1"/>
          </p:cNvSpPr>
          <p:nvPr/>
        </p:nvSpPr>
        <p:spPr bwMode="auto">
          <a:xfrm>
            <a:off x="7924800" y="4343398"/>
            <a:ext cx="738188" cy="830997"/>
          </a:xfrm>
          <a:prstGeom prst="rect">
            <a:avLst/>
          </a:prstGeom>
          <a:solidFill>
            <a:srgbClr val="FFFF99"/>
          </a:solidFill>
          <a:ln w="9525" algn="ctr">
            <a:solidFill>
              <a:srgbClr val="808080"/>
            </a:solidFill>
            <a:miter lim="800000"/>
            <a:headEnd/>
            <a:tailEnd/>
          </a:ln>
          <a:effectLst/>
        </p:spPr>
        <p:txBody>
          <a:bodyPr wrap="square" anchor="ctr">
            <a:spAutoFit/>
          </a:bodyPr>
          <a:lstStyle/>
          <a:p>
            <a:r>
              <a:rPr lang="en-US" altLang="zh-CN" sz="4800">
                <a:ea typeface="宋体" pitchFamily="2" charset="-122"/>
                <a:sym typeface="Wingdings" pitchFamily="2" charset="2"/>
              </a:rPr>
              <a:t></a:t>
            </a:r>
            <a:endParaRPr lang="en-US" altLang="zh-CN" sz="4800" noProof="1"/>
          </a:p>
        </p:txBody>
      </p:sp>
      <p:sp>
        <p:nvSpPr>
          <p:cNvPr id="16" name="Rectangle 12"/>
          <p:cNvSpPr>
            <a:spLocks noChangeArrowheads="1"/>
          </p:cNvSpPr>
          <p:nvPr/>
        </p:nvSpPr>
        <p:spPr bwMode="auto">
          <a:xfrm>
            <a:off x="3810000" y="4343398"/>
            <a:ext cx="738188" cy="830997"/>
          </a:xfrm>
          <a:prstGeom prst="rect">
            <a:avLst/>
          </a:prstGeom>
          <a:solidFill>
            <a:srgbClr val="FFFF99"/>
          </a:solidFill>
          <a:ln w="9525" algn="ctr">
            <a:solidFill>
              <a:srgbClr val="808080"/>
            </a:solidFill>
            <a:miter lim="800000"/>
            <a:headEnd/>
            <a:tailEnd/>
          </a:ln>
          <a:effectLst/>
        </p:spPr>
        <p:txBody>
          <a:bodyPr wrap="square" anchor="ctr">
            <a:spAutoFit/>
          </a:bodyPr>
          <a:lstStyle/>
          <a:p>
            <a:r>
              <a:rPr lang="en-US" altLang="zh-CN" sz="4800" dirty="0">
                <a:ea typeface="宋体" pitchFamily="2" charset="-122"/>
                <a:sym typeface="Wingdings" pitchFamily="2" charset="2"/>
              </a:rPr>
              <a:t></a:t>
            </a:r>
            <a:endParaRPr lang="en-US" altLang="zh-CN" sz="48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heckerboard(across)">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t>Pitfalls in Designing for Privacy</a:t>
            </a:r>
            <a:endParaRPr lang="en-US" sz="2400" i="1" dirty="0"/>
          </a:p>
        </p:txBody>
      </p:sp>
      <p:sp>
        <p:nvSpPr>
          <p:cNvPr id="3" name="Content Placeholder 2"/>
          <p:cNvSpPr>
            <a:spLocks noGrp="1"/>
          </p:cNvSpPr>
          <p:nvPr>
            <p:ph idx="1"/>
          </p:nvPr>
        </p:nvSpPr>
        <p:spPr/>
        <p:txBody>
          <a:bodyPr>
            <a:normAutofit/>
          </a:bodyPr>
          <a:lstStyle/>
          <a:p>
            <a:r>
              <a:rPr lang="en-US" sz="2000" dirty="0" smtClean="0"/>
              <a:t>Configuration over Action</a:t>
            </a:r>
          </a:p>
          <a:p>
            <a:pPr>
              <a:buNone/>
            </a:pPr>
            <a:r>
              <a:rPr lang="en-US" sz="1600" dirty="0" smtClean="0"/>
              <a:t>	Designs should not require excessive configuration </a:t>
            </a:r>
          </a:p>
          <a:p>
            <a:pPr lvl="1"/>
            <a:r>
              <a:rPr lang="en-US" sz="1600" dirty="0" smtClean="0"/>
              <a:t>Configuration a typical “solution”, but hard to predict right settings</a:t>
            </a:r>
          </a:p>
          <a:p>
            <a:pPr lvl="1"/>
            <a:r>
              <a:rPr lang="en-US" sz="1600" dirty="0" smtClean="0"/>
              <a:t>Manage privacy in the actual context of use</a:t>
            </a:r>
          </a:p>
          <a:p>
            <a:pPr>
              <a:buNone/>
            </a:pPr>
            <a:endParaRPr lang="en-US" sz="1600" dirty="0"/>
          </a:p>
        </p:txBody>
      </p:sp>
      <p:pic>
        <p:nvPicPr>
          <p:cNvPr id="4" name="Picture 5"/>
          <p:cNvPicPr>
            <a:picLocks noChangeAspect="1" noChangeArrowheads="1"/>
          </p:cNvPicPr>
          <p:nvPr/>
        </p:nvPicPr>
        <p:blipFill>
          <a:blip r:embed="rId2" cstate="print"/>
          <a:srcRect/>
          <a:stretch>
            <a:fillRect/>
          </a:stretch>
        </p:blipFill>
        <p:spPr bwMode="auto">
          <a:xfrm>
            <a:off x="4419600" y="2895600"/>
            <a:ext cx="4267200" cy="3449637"/>
          </a:xfrm>
          <a:prstGeom prst="rect">
            <a:avLst/>
          </a:prstGeom>
          <a:noFill/>
          <a:ln w="9525" algn="ctr">
            <a:noFill/>
            <a:miter lim="800000"/>
            <a:headEnd/>
            <a:tailEnd/>
          </a:ln>
          <a:effectLst/>
        </p:spPr>
      </p:pic>
      <p:pic>
        <p:nvPicPr>
          <p:cNvPr id="5" name="Picture 9"/>
          <p:cNvPicPr>
            <a:picLocks noChangeAspect="1" noChangeArrowheads="1"/>
          </p:cNvPicPr>
          <p:nvPr/>
        </p:nvPicPr>
        <p:blipFill>
          <a:blip r:embed="rId3" cstate="print"/>
          <a:srcRect/>
          <a:stretch>
            <a:fillRect/>
          </a:stretch>
        </p:blipFill>
        <p:spPr bwMode="auto">
          <a:xfrm>
            <a:off x="228600" y="3352800"/>
            <a:ext cx="3259667" cy="2286208"/>
          </a:xfrm>
          <a:prstGeom prst="rect">
            <a:avLst/>
          </a:prstGeom>
          <a:noFill/>
          <a:ln w="9525">
            <a:noFill/>
            <a:miter lim="800000"/>
            <a:headEnd/>
            <a:tailEnd/>
          </a:ln>
        </p:spPr>
      </p:pic>
      <p:sp>
        <p:nvSpPr>
          <p:cNvPr id="6" name="Rectangle 11"/>
          <p:cNvSpPr>
            <a:spLocks noChangeArrowheads="1"/>
          </p:cNvSpPr>
          <p:nvPr/>
        </p:nvSpPr>
        <p:spPr bwMode="auto">
          <a:xfrm>
            <a:off x="7643813" y="5683330"/>
            <a:ext cx="814387" cy="830997"/>
          </a:xfrm>
          <a:prstGeom prst="rect">
            <a:avLst/>
          </a:prstGeom>
          <a:solidFill>
            <a:srgbClr val="FFFF99"/>
          </a:solidFill>
          <a:ln w="9525" algn="ctr">
            <a:solidFill>
              <a:srgbClr val="808080"/>
            </a:solidFill>
            <a:miter lim="800000"/>
            <a:headEnd/>
            <a:tailEnd/>
          </a:ln>
          <a:effectLst/>
        </p:spPr>
        <p:txBody>
          <a:bodyPr wrap="square" anchor="ctr">
            <a:spAutoFit/>
          </a:bodyPr>
          <a:lstStyle/>
          <a:p>
            <a:r>
              <a:rPr lang="en-US" altLang="zh-CN" sz="4800" dirty="0">
                <a:ea typeface="宋体" pitchFamily="2" charset="-122"/>
                <a:sym typeface="Wingdings" pitchFamily="2" charset="2"/>
              </a:rPr>
              <a:t></a:t>
            </a:r>
            <a:endParaRPr lang="en-US" altLang="zh-CN" sz="4800" noProof="1"/>
          </a:p>
        </p:txBody>
      </p:sp>
      <p:sp>
        <p:nvSpPr>
          <p:cNvPr id="7" name="Rectangle 12"/>
          <p:cNvSpPr>
            <a:spLocks noChangeArrowheads="1"/>
          </p:cNvSpPr>
          <p:nvPr/>
        </p:nvSpPr>
        <p:spPr bwMode="auto">
          <a:xfrm>
            <a:off x="3048000" y="5410200"/>
            <a:ext cx="661987" cy="830997"/>
          </a:xfrm>
          <a:prstGeom prst="rect">
            <a:avLst/>
          </a:prstGeom>
          <a:solidFill>
            <a:srgbClr val="FFFF99"/>
          </a:solidFill>
          <a:ln w="9525" algn="ctr">
            <a:solidFill>
              <a:srgbClr val="808080"/>
            </a:solidFill>
            <a:miter lim="800000"/>
            <a:headEnd/>
            <a:tailEnd/>
          </a:ln>
          <a:effectLst/>
        </p:spPr>
        <p:txBody>
          <a:bodyPr wrap="square" anchor="ctr">
            <a:spAutoFit/>
          </a:bodyPr>
          <a:lstStyle/>
          <a:p>
            <a:r>
              <a:rPr lang="en-US" altLang="zh-CN" sz="4800" dirty="0">
                <a:ea typeface="宋体" pitchFamily="2" charset="-122"/>
                <a:sym typeface="Wingdings" pitchFamily="2" charset="2"/>
              </a:rPr>
              <a:t></a:t>
            </a:r>
            <a:endParaRPr lang="en-US" altLang="zh-CN" sz="48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heckerboard(across)">
                                      <p:cBhvr>
                                        <p:cTn id="25" dur="500"/>
                                        <p:tgtEl>
                                          <p:spTgt spid="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i="1" dirty="0" smtClean="0"/>
              <a:t>Pitfalls in Designing for Privacy</a:t>
            </a:r>
            <a:endParaRPr lang="en-US" sz="2400" i="1" dirty="0"/>
          </a:p>
        </p:txBody>
      </p:sp>
      <p:sp>
        <p:nvSpPr>
          <p:cNvPr id="3" name="Content Placeholder 2"/>
          <p:cNvSpPr>
            <a:spLocks noGrp="1"/>
          </p:cNvSpPr>
          <p:nvPr>
            <p:ph idx="1"/>
          </p:nvPr>
        </p:nvSpPr>
        <p:spPr/>
        <p:txBody>
          <a:bodyPr>
            <a:normAutofit/>
          </a:bodyPr>
          <a:lstStyle/>
          <a:p>
            <a:r>
              <a:rPr lang="en-US" sz="2000" dirty="0" smtClean="0"/>
              <a:t>Fine-grained controls</a:t>
            </a:r>
          </a:p>
          <a:p>
            <a:pPr>
              <a:buNone/>
            </a:pPr>
            <a:endParaRPr lang="en-US" sz="2000" dirty="0"/>
          </a:p>
        </p:txBody>
      </p:sp>
      <p:pic>
        <p:nvPicPr>
          <p:cNvPr id="4" name="Picture 4"/>
          <p:cNvPicPr>
            <a:picLocks noChangeAspect="1" noChangeArrowheads="1"/>
          </p:cNvPicPr>
          <p:nvPr/>
        </p:nvPicPr>
        <p:blipFill>
          <a:blip r:embed="rId2" cstate="print"/>
          <a:srcRect r="28441"/>
          <a:stretch>
            <a:fillRect/>
          </a:stretch>
        </p:blipFill>
        <p:spPr bwMode="auto">
          <a:xfrm>
            <a:off x="5562600" y="1905000"/>
            <a:ext cx="2971800" cy="3554413"/>
          </a:xfrm>
          <a:prstGeom prst="rect">
            <a:avLst/>
          </a:prstGeom>
          <a:noFill/>
          <a:ln w="9525" algn="ctr">
            <a:noFill/>
            <a:miter lim="800000"/>
            <a:headEnd/>
            <a:tailEnd/>
          </a:ln>
          <a:effectLst/>
        </p:spPr>
      </p:pic>
      <p:sp>
        <p:nvSpPr>
          <p:cNvPr id="5" name="Text Box 8"/>
          <p:cNvSpPr txBox="1">
            <a:spLocks noChangeArrowheads="1"/>
          </p:cNvSpPr>
          <p:nvPr/>
        </p:nvSpPr>
        <p:spPr bwMode="auto">
          <a:xfrm>
            <a:off x="457200" y="2743200"/>
            <a:ext cx="3810000" cy="1927225"/>
          </a:xfrm>
          <a:prstGeom prst="rect">
            <a:avLst/>
          </a:prstGeom>
          <a:solidFill>
            <a:schemeClr val="accent1"/>
          </a:solidFill>
          <a:ln w="9525" algn="ctr">
            <a:solidFill>
              <a:srgbClr val="808080"/>
            </a:solidFill>
            <a:miter lim="800000"/>
            <a:headEnd/>
            <a:tailEnd/>
          </a:ln>
          <a:effectLst/>
        </p:spPr>
        <p:txBody>
          <a:bodyPr>
            <a:spAutoFit/>
          </a:bodyPr>
          <a:lstStyle/>
          <a:p>
            <a:pPr algn="ctr"/>
            <a:endParaRPr lang="en-US" dirty="0"/>
          </a:p>
          <a:p>
            <a:pPr algn="ctr"/>
            <a:r>
              <a:rPr lang="en-US" dirty="0"/>
              <a:t>Did I set it right?</a:t>
            </a:r>
          </a:p>
          <a:p>
            <a:pPr algn="ctr"/>
            <a:r>
              <a:rPr lang="en-US" dirty="0"/>
              <a:t>How do I know?</a:t>
            </a:r>
          </a:p>
          <a:p>
            <a:pPr algn="ctr"/>
            <a:r>
              <a:rPr lang="en-US" dirty="0"/>
              <a:t>This is a lot of work…</a:t>
            </a:r>
          </a:p>
          <a:p>
            <a:pPr algn="ctr"/>
            <a:endParaRPr lang="en-US" dirty="0"/>
          </a:p>
        </p:txBody>
      </p:sp>
      <p:sp>
        <p:nvSpPr>
          <p:cNvPr id="6" name="Rectangle 17"/>
          <p:cNvSpPr>
            <a:spLocks noChangeArrowheads="1"/>
          </p:cNvSpPr>
          <p:nvPr/>
        </p:nvSpPr>
        <p:spPr bwMode="auto">
          <a:xfrm>
            <a:off x="5486400" y="4724400"/>
            <a:ext cx="738188" cy="833438"/>
          </a:xfrm>
          <a:prstGeom prst="rect">
            <a:avLst/>
          </a:prstGeom>
          <a:solidFill>
            <a:srgbClr val="FFFF99"/>
          </a:solidFill>
          <a:ln w="9525" algn="ctr">
            <a:solidFill>
              <a:srgbClr val="808080"/>
            </a:solidFill>
            <a:miter lim="800000"/>
            <a:headEnd/>
            <a:tailEnd/>
          </a:ln>
          <a:effectLst/>
        </p:spPr>
        <p:txBody>
          <a:bodyPr wrap="none" anchor="ctr">
            <a:spAutoFit/>
          </a:bodyPr>
          <a:lstStyle/>
          <a:p>
            <a:r>
              <a:rPr lang="en-US" altLang="zh-CN" sz="4800" dirty="0">
                <a:ea typeface="宋体" pitchFamily="2" charset="-122"/>
                <a:sym typeface="Wingdings" pitchFamily="2" charset="2"/>
              </a:rPr>
              <a:t></a:t>
            </a:r>
            <a:endParaRPr lang="en-US" altLang="zh-CN" sz="4800" noProof="1"/>
          </a:p>
        </p:txBody>
      </p:sp>
      <p:sp>
        <p:nvSpPr>
          <p:cNvPr id="7" name="Rectangle 18"/>
          <p:cNvSpPr>
            <a:spLocks noChangeArrowheads="1"/>
          </p:cNvSpPr>
          <p:nvPr/>
        </p:nvSpPr>
        <p:spPr bwMode="auto">
          <a:xfrm>
            <a:off x="1752600" y="4876800"/>
            <a:ext cx="738188" cy="833438"/>
          </a:xfrm>
          <a:prstGeom prst="rect">
            <a:avLst/>
          </a:prstGeom>
          <a:solidFill>
            <a:srgbClr val="FFFF99"/>
          </a:solidFill>
          <a:ln w="9525" algn="ctr">
            <a:solidFill>
              <a:srgbClr val="808080"/>
            </a:solidFill>
            <a:miter lim="800000"/>
            <a:headEnd/>
            <a:tailEnd/>
          </a:ln>
          <a:effectLst/>
        </p:spPr>
        <p:txBody>
          <a:bodyPr wrap="none" anchor="ctr">
            <a:spAutoFit/>
          </a:bodyPr>
          <a:lstStyle/>
          <a:p>
            <a:r>
              <a:rPr lang="en-US" altLang="zh-CN" sz="4800" dirty="0">
                <a:ea typeface="宋体" pitchFamily="2" charset="-122"/>
                <a:sym typeface="Wingdings" pitchFamily="2" charset="2"/>
              </a:rPr>
              <a:t></a:t>
            </a:r>
            <a:endParaRPr lang="en-US" altLang="zh-CN" sz="48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across)">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2172</TotalTime>
  <Words>886</Words>
  <Application>Microsoft Office PowerPoint</Application>
  <PresentationFormat>On-screen Show (4:3)</PresentationFormat>
  <Paragraphs>239</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An Architecture for Privacy-Sensitive Ubiquitous Computing</vt:lpstr>
      <vt:lpstr>Ubiquitous computing ?</vt:lpstr>
      <vt:lpstr>Slide 3</vt:lpstr>
      <vt:lpstr>Work done so Far</vt:lpstr>
      <vt:lpstr>Objective of the paper</vt:lpstr>
      <vt:lpstr>So why was the delay?</vt:lpstr>
      <vt:lpstr>Pitfalls in Designing for Privacy</vt:lpstr>
      <vt:lpstr>Pitfalls in Designing for Privacy</vt:lpstr>
      <vt:lpstr>Pitfalls in Designing for Privacy</vt:lpstr>
      <vt:lpstr>End-User Privacy Needs for  Ubiquitous Computing</vt:lpstr>
      <vt:lpstr>End-User Privacy Needs for  Ubiquitous Computing (work done so far)</vt:lpstr>
      <vt:lpstr>Developer Privacy Needs for  Ubiquitous Computing</vt:lpstr>
      <vt:lpstr>Confab Framework</vt:lpstr>
      <vt:lpstr>Confab High-Level Architecture</vt:lpstr>
      <vt:lpstr>Confab Architecture</vt:lpstr>
      <vt:lpstr>Infrastructure Layer Confab’s Info Space Data Store</vt:lpstr>
      <vt:lpstr>A closer Look Infrastructure Layer operators - Description</vt:lpstr>
      <vt:lpstr>A closer Look Infrastructure Layer operators - Description</vt:lpstr>
      <vt:lpstr>A closer Look Infrastructure Layer Confab’s Built-in MiniGIS Operator</vt:lpstr>
      <vt:lpstr>Confab’s Data Model</vt:lpstr>
      <vt:lpstr>Implementation</vt:lpstr>
      <vt:lpstr>Lemming Location-Enhanced Instant Messenger</vt:lpstr>
      <vt:lpstr>Future work</vt:lpstr>
      <vt:lpstr>Related work</vt:lpstr>
      <vt:lpstr>Conclusion</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Architecture for Privacy-Sensitive Ubiquitous Computing</dc:title>
  <dc:creator/>
  <cp:lastModifiedBy>hsengiv86</cp:lastModifiedBy>
  <cp:revision>245</cp:revision>
  <dcterms:created xsi:type="dcterms:W3CDTF">2006-08-16T00:00:00Z</dcterms:created>
  <dcterms:modified xsi:type="dcterms:W3CDTF">2011-03-21T04:32:37Z</dcterms:modified>
</cp:coreProperties>
</file>