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29"/>
  </p:notesMasterIdLst>
  <p:sldIdLst>
    <p:sldId id="256" r:id="rId5"/>
    <p:sldId id="291" r:id="rId6"/>
    <p:sldId id="258" r:id="rId7"/>
    <p:sldId id="280" r:id="rId8"/>
    <p:sldId id="273" r:id="rId9"/>
    <p:sldId id="274" r:id="rId10"/>
    <p:sldId id="282" r:id="rId11"/>
    <p:sldId id="277" r:id="rId12"/>
    <p:sldId id="283" r:id="rId13"/>
    <p:sldId id="257" r:id="rId14"/>
    <p:sldId id="276" r:id="rId15"/>
    <p:sldId id="285" r:id="rId16"/>
    <p:sldId id="290" r:id="rId17"/>
    <p:sldId id="287" r:id="rId18"/>
    <p:sldId id="293" r:id="rId19"/>
    <p:sldId id="292" r:id="rId20"/>
    <p:sldId id="288" r:id="rId21"/>
    <p:sldId id="275" r:id="rId22"/>
    <p:sldId id="284" r:id="rId23"/>
    <p:sldId id="289" r:id="rId24"/>
    <p:sldId id="278" r:id="rId25"/>
    <p:sldId id="279" r:id="rId26"/>
    <p:sldId id="286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60"/>
  </p:normalViewPr>
  <p:slideViewPr>
    <p:cSldViewPr>
      <p:cViewPr varScale="1">
        <p:scale>
          <a:sx n="72" d="100"/>
          <a:sy n="72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8A2FE-0225-4D34-9B96-B4C01E8EC2F2}" type="datetimeFigureOut">
              <a:rPr lang="en-US" smtClean="0"/>
              <a:t>4/2/2011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A14DF-5A9E-4AB9-9985-B4928C007C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14DF-5A9E-4AB9-9985-B4928C007C1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794363-E339-4C09-9D26-73FFF6C9C878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B29783-867A-4058-AC56-F2E869C57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764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Participatory Sensing in Commerce:  Using Mobile Camera Phones to Track Market Price Dispersion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810000"/>
            <a:ext cx="61722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Nirupama</a:t>
            </a:r>
            <a:r>
              <a:rPr lang="en-US" dirty="0" smtClean="0"/>
              <a:t> </a:t>
            </a:r>
            <a:r>
              <a:rPr lang="en-US" dirty="0" err="1" smtClean="0"/>
              <a:t>Bulusu</a:t>
            </a:r>
            <a:endParaRPr lang="en-US" dirty="0" smtClean="0"/>
          </a:p>
          <a:p>
            <a:r>
              <a:rPr lang="en-US" dirty="0" smtClean="0"/>
              <a:t>Portland State University</a:t>
            </a:r>
          </a:p>
          <a:p>
            <a:endParaRPr lang="en-US" dirty="0" smtClean="0"/>
          </a:p>
          <a:p>
            <a:r>
              <a:rPr lang="en-US" dirty="0" smtClean="0"/>
              <a:t>Chun Tung Chou, </a:t>
            </a:r>
            <a:r>
              <a:rPr lang="en-US" dirty="0" err="1" smtClean="0"/>
              <a:t>Sali</a:t>
            </a:r>
            <a:r>
              <a:rPr lang="en-US" dirty="0" smtClean="0"/>
              <a:t> </a:t>
            </a:r>
            <a:r>
              <a:rPr lang="en-US" dirty="0" err="1" smtClean="0"/>
              <a:t>Kanhere</a:t>
            </a:r>
            <a:r>
              <a:rPr lang="en-US" dirty="0" smtClean="0"/>
              <a:t>, </a:t>
            </a:r>
            <a:r>
              <a:rPr lang="en-US" dirty="0" err="1" smtClean="0"/>
              <a:t>Yifei</a:t>
            </a:r>
            <a:r>
              <a:rPr lang="en-US" dirty="0" smtClean="0"/>
              <a:t> Dong, </a:t>
            </a:r>
            <a:r>
              <a:rPr lang="en-US" dirty="0" err="1" smtClean="0"/>
              <a:t>Shitiz</a:t>
            </a:r>
            <a:r>
              <a:rPr lang="en-US" dirty="0" smtClean="0"/>
              <a:t> </a:t>
            </a:r>
            <a:r>
              <a:rPr lang="en-US" dirty="0" err="1" smtClean="0"/>
              <a:t>Sehgal</a:t>
            </a:r>
            <a:r>
              <a:rPr lang="en-US" dirty="0" smtClean="0"/>
              <a:t>, David Sullivan, and </a:t>
            </a:r>
            <a:r>
              <a:rPr lang="en-US" dirty="0" err="1" smtClean="0"/>
              <a:t>Lupco</a:t>
            </a:r>
            <a:r>
              <a:rPr lang="en-US" dirty="0" smtClean="0"/>
              <a:t> </a:t>
            </a:r>
            <a:r>
              <a:rPr lang="en-US" dirty="0" err="1" smtClean="0"/>
              <a:t>Blazeski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University of South Wales</a:t>
            </a:r>
          </a:p>
          <a:p>
            <a:endParaRPr lang="en-US" dirty="0" smtClean="0"/>
          </a:p>
          <a:p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err="1" smtClean="0"/>
              <a:t>UrbanSense</a:t>
            </a:r>
            <a:r>
              <a:rPr lang="en-US" dirty="0" smtClean="0"/>
              <a:t> 2008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0" y="5410200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Presented by:</a:t>
            </a:r>
          </a:p>
          <a:p>
            <a:r>
              <a:rPr lang="en-US" sz="1600" dirty="0" smtClean="0">
                <a:latin typeface="Gill Sans MT" pitchFamily="34" charset="0"/>
              </a:rPr>
              <a:t>Travis</a:t>
            </a:r>
            <a:r>
              <a:rPr lang="en-US" dirty="0" smtClean="0">
                <a:latin typeface="Gill Sans MT" pitchFamily="34" charset="0"/>
              </a:rPr>
              <a:t> Cossairt</a:t>
            </a:r>
            <a:endParaRPr lang="en-US" dirty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April 4th, </a:t>
            </a:r>
            <a:r>
              <a:rPr lang="en-US" dirty="0">
                <a:latin typeface="Gill Sans MT" pitchFamily="34" charset="0"/>
              </a:rPr>
              <a:t>2011</a:t>
            </a:r>
          </a:p>
          <a:p>
            <a:r>
              <a:rPr lang="en-US" dirty="0">
                <a:latin typeface="Gill Sans MT" pitchFamily="34" charset="0"/>
              </a:rPr>
              <a:t>EEL 6788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 </a:t>
            </a:r>
            <a:r>
              <a:rPr lang="en-US" dirty="0" smtClean="0"/>
              <a:t>Detailed PAPERS</a:t>
            </a:r>
            <a:endParaRPr lang="en-US" dirty="0"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he two applications described here are further detailed in their own papers: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smtClean="0"/>
              <a:t>Automatic Collection of Fuel Prices from a Network of Mobile Cameras</a:t>
            </a:r>
            <a:r>
              <a:rPr lang="en-US" sz="2400" dirty="0" smtClean="0"/>
              <a:t>” [5]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err="1" smtClean="0"/>
              <a:t>MobiShop</a:t>
            </a:r>
            <a:r>
              <a:rPr lang="en-US" sz="2400" dirty="0" smtClean="0"/>
              <a:t>: Using Mobile Phones for Sharing Consumer Pricing Information</a:t>
            </a:r>
            <a:r>
              <a:rPr lang="en-US" sz="2400" dirty="0" smtClean="0"/>
              <a:t>” [6]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Petrowatch</a:t>
            </a:r>
            <a:r>
              <a:rPr lang="en-US" dirty="0" smtClean="0"/>
              <a:t>: automated Fuel Price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collection of fuel prices by triggering mobile phones to photograph fuel price boards when users approach service stations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76600"/>
            <a:ext cx="68006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Petrowatch</a:t>
            </a:r>
            <a:r>
              <a:rPr lang="en-US" dirty="0" smtClean="0"/>
              <a:t>: automated Fuel Price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server implements the computer vision algorithms for processing the images and extracting the fuel prices</a:t>
            </a:r>
          </a:p>
          <a:p>
            <a:r>
              <a:rPr lang="en-US" dirty="0" smtClean="0"/>
              <a:t>Relies on GIS database and GPS location to derive what station the user is at</a:t>
            </a:r>
          </a:p>
          <a:p>
            <a:r>
              <a:rPr lang="en-US" dirty="0" smtClean="0"/>
              <a:t>Also relies on unique fact that each brand has a specific color </a:t>
            </a:r>
            <a:r>
              <a:rPr lang="en-US" dirty="0" smtClean="0"/>
              <a:t>for its fuel price board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343400"/>
            <a:ext cx="47910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Petrowatch</a:t>
            </a:r>
            <a:r>
              <a:rPr lang="en-US" dirty="0" smtClean="0"/>
              <a:t>: automated Fuel Price Collection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6781800" cy="481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Petrowatch</a:t>
            </a:r>
            <a:r>
              <a:rPr lang="en-US" dirty="0" smtClean="0"/>
              <a:t>: automated Fuel Price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Post-processing techniques used in some cases to narrow search when other similarly colored objects in photograph (e.g. the </a:t>
            </a:r>
            <a:r>
              <a:rPr lang="en-US" smtClean="0"/>
              <a:t>sky vs. </a:t>
            </a:r>
            <a:r>
              <a:rPr lang="en-US" dirty="0" smtClean="0"/>
              <a:t>Mobil fuel price board)</a:t>
            </a:r>
          </a:p>
          <a:p>
            <a:pPr lvl="1"/>
            <a:r>
              <a:rPr lang="en-US" dirty="0" smtClean="0"/>
              <a:t>Color </a:t>
            </a:r>
            <a:r>
              <a:rPr lang="en-US" dirty="0" err="1" smtClean="0"/>
              <a:t>thresholding</a:t>
            </a:r>
            <a:r>
              <a:rPr lang="en-US" dirty="0" smtClean="0"/>
              <a:t>, color histogram, etc. used to get precise board location</a:t>
            </a:r>
          </a:p>
          <a:p>
            <a:r>
              <a:rPr lang="en-US" dirty="0" smtClean="0"/>
              <a:t>Image cropped to contain only the board, and normalized to standard size/resolution</a:t>
            </a:r>
            <a:endParaRPr lang="en-US" dirty="0"/>
          </a:p>
          <a:p>
            <a:r>
              <a:rPr lang="en-US" dirty="0" err="1" smtClean="0"/>
              <a:t>Feedforward</a:t>
            </a:r>
            <a:r>
              <a:rPr lang="en-US" dirty="0" smtClean="0"/>
              <a:t> </a:t>
            </a:r>
            <a:r>
              <a:rPr lang="en-US" dirty="0" err="1" smtClean="0"/>
              <a:t>Backpropagation</a:t>
            </a:r>
            <a:r>
              <a:rPr lang="en-US" dirty="0" smtClean="0"/>
              <a:t> Neural Network algorithm used to classify price numeral characters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0"/>
            <a:ext cx="771214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Petrowatch</a:t>
            </a:r>
            <a:r>
              <a:rPr lang="en-US" dirty="0" smtClean="0"/>
              <a:t>: automated Fuel Price Collection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79883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Petrowatch</a:t>
            </a:r>
            <a:r>
              <a:rPr lang="en-US" dirty="0" smtClean="0"/>
              <a:t>: automated Fuel Price Collection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199"/>
            <a:ext cx="8001000" cy="493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Petrowatch</a:t>
            </a:r>
            <a:r>
              <a:rPr lang="en-US" dirty="0" smtClean="0"/>
              <a:t>: automated Fuel Price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Prices stored in a database, and linked to GIS road network database populated with the service station locations</a:t>
            </a:r>
          </a:p>
          <a:p>
            <a:r>
              <a:rPr lang="en-US" dirty="0" smtClean="0"/>
              <a:t>Server updates fuel prices for appropriate station if current image has a new timestamp</a:t>
            </a:r>
          </a:p>
          <a:p>
            <a:r>
              <a:rPr lang="en-US" dirty="0" smtClean="0"/>
              <a:t>History recorded to allow analyzing pricing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Mobishop</a:t>
            </a:r>
            <a:r>
              <a:rPr lang="en-US" dirty="0" smtClean="0"/>
              <a:t>: Sem</a:t>
            </a:r>
            <a:r>
              <a:rPr lang="en-US" dirty="0" smtClean="0"/>
              <a:t>i-automated Scanning of Receipts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 photograph actual store receipts, and OCR technology to extract pricing and product info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67000"/>
            <a:ext cx="6210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Mobishop</a:t>
            </a:r>
            <a:r>
              <a:rPr lang="en-US" dirty="0" smtClean="0"/>
              <a:t>: Sem</a:t>
            </a:r>
            <a:r>
              <a:rPr lang="en-US" dirty="0" smtClean="0"/>
              <a:t>i-automated Scanning of Receipts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Uploaded along with location/time info, and interfaces with a GIS street map for </a:t>
            </a:r>
            <a:r>
              <a:rPr lang="en-US" dirty="0" smtClean="0"/>
              <a:t>viewers</a:t>
            </a:r>
          </a:p>
          <a:p>
            <a:r>
              <a:rPr lang="en-US" dirty="0" smtClean="0"/>
              <a:t>Using native </a:t>
            </a:r>
            <a:r>
              <a:rPr lang="en-US" dirty="0" err="1" smtClean="0"/>
              <a:t>Symbian</a:t>
            </a:r>
            <a:r>
              <a:rPr lang="en-US" dirty="0" smtClean="0"/>
              <a:t> OS 9.2 OCR engine, achieved about 60% accuracy of items</a:t>
            </a:r>
          </a:p>
          <a:p>
            <a:r>
              <a:rPr lang="en-US" dirty="0" smtClean="0"/>
              <a:t>Allows users to manually edit text to fix the rest</a:t>
            </a:r>
          </a:p>
          <a:p>
            <a:r>
              <a:rPr lang="en-US" dirty="0" smtClean="0"/>
              <a:t>Also ability to delete personal info like credit card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haroni" pitchFamily="2" charset="-79"/>
              </a:rPr>
              <a:t>Overview</a:t>
            </a:r>
            <a:endParaRPr lang="en-US" dirty="0"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Proof of Concept Systems:</a:t>
            </a:r>
          </a:p>
          <a:p>
            <a:pPr lvl="1"/>
            <a:r>
              <a:rPr lang="en-US" dirty="0" err="1" smtClean="0"/>
              <a:t>PetroWatch</a:t>
            </a:r>
            <a:r>
              <a:rPr lang="en-US" dirty="0" smtClean="0"/>
              <a:t>: Automated Fuel Price Collection</a:t>
            </a:r>
          </a:p>
          <a:p>
            <a:pPr lvl="1"/>
            <a:r>
              <a:rPr lang="en-US" dirty="0" err="1" smtClean="0"/>
              <a:t>Mobishop</a:t>
            </a:r>
            <a:r>
              <a:rPr lang="en-US" dirty="0" smtClean="0"/>
              <a:t>: Semi-automated Scanning of Receipts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Discussions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Mobishop</a:t>
            </a:r>
            <a:r>
              <a:rPr lang="en-US" dirty="0" smtClean="0"/>
              <a:t>: Sem</a:t>
            </a:r>
            <a:r>
              <a:rPr lang="en-US" dirty="0" smtClean="0"/>
              <a:t>i-automated Scanning of Receipts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528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Implemented in </a:t>
            </a:r>
            <a:r>
              <a:rPr lang="en-US" dirty="0" err="1" smtClean="0"/>
              <a:t>JavaME</a:t>
            </a:r>
            <a:r>
              <a:rPr lang="en-US" dirty="0" smtClean="0"/>
              <a:t> for portability on a Nokia N95 8GB phone</a:t>
            </a:r>
          </a:p>
          <a:p>
            <a:r>
              <a:rPr lang="en-US" dirty="0" smtClean="0"/>
              <a:t>Interfaces with external GIS library (J2MEMap) to highlight store locations on street map for navigation</a:t>
            </a:r>
          </a:p>
          <a:p>
            <a:r>
              <a:rPr lang="en-US" dirty="0" smtClean="0"/>
              <a:t>Server side also written in </a:t>
            </a:r>
            <a:r>
              <a:rPr lang="en-US" dirty="0" smtClean="0"/>
              <a:t>Java/Tomcat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47800"/>
            <a:ext cx="4514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Authors explored participatory camera sensing for tracking price dispersion in offline markets (fuel stations, retail product prices)</a:t>
            </a:r>
          </a:p>
          <a:p>
            <a:r>
              <a:rPr lang="en-US" dirty="0" smtClean="0"/>
              <a:t>Claimed to be first to apply participatory sensing in commerce domain</a:t>
            </a:r>
          </a:p>
          <a:p>
            <a:r>
              <a:rPr lang="en-US" dirty="0" smtClean="0"/>
              <a:t>System could be extended to help consumers track spending habits, receive promotions, and other track other homogenous goods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Two simple and interesting applications of participatory sensing in the domain of commerce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err="1" smtClean="0"/>
              <a:t>PetroWatch</a:t>
            </a:r>
            <a:r>
              <a:rPr lang="en-US" dirty="0" smtClean="0"/>
              <a:t> very dependent on assumption that each brand has unique colored fuel price board – these days many are digital with black background!</a:t>
            </a:r>
          </a:p>
          <a:p>
            <a:pPr lvl="1"/>
            <a:r>
              <a:rPr lang="en-US" dirty="0" smtClean="0"/>
              <a:t>Also must assume stations have just </a:t>
            </a:r>
            <a:r>
              <a:rPr lang="en-US" dirty="0" err="1" smtClean="0"/>
              <a:t>Reg,Mid,Premium</a:t>
            </a:r>
            <a:endParaRPr lang="en-US" dirty="0" smtClean="0"/>
          </a:p>
          <a:p>
            <a:pPr lvl="1"/>
            <a:r>
              <a:rPr lang="en-US" dirty="0" err="1" smtClean="0"/>
              <a:t>MobiSense</a:t>
            </a:r>
            <a:r>
              <a:rPr lang="en-US" dirty="0" smtClean="0"/>
              <a:t> depends on items being entered that are purchased, thus no prices tracked for item’s not purchased or popular (or maybe too expensive!)</a:t>
            </a:r>
          </a:p>
          <a:p>
            <a:pPr lvl="1"/>
            <a:r>
              <a:rPr lang="en-US" dirty="0" smtClean="0"/>
              <a:t>60% OCR accuracy still requires a lot of manual entries/editing (authors admit future work here)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seem to be a good start, but never fully explored or made into complete system that’s useful</a:t>
            </a:r>
          </a:p>
          <a:p>
            <a:r>
              <a:rPr lang="en-US" dirty="0" smtClean="0"/>
              <a:t>Fail to describe the usage of the data, e.g. all the fuel prices uploaded to server, what next?  </a:t>
            </a:r>
          </a:p>
          <a:p>
            <a:r>
              <a:rPr lang="en-US" dirty="0" smtClean="0"/>
              <a:t>Seems to focus on data collection only in this paper scope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[1] </a:t>
            </a:r>
            <a:r>
              <a:rPr lang="en-US" sz="1600" dirty="0" smtClean="0"/>
              <a:t>S. Reddy, A. Parker, J. Hyman, J. Burke, D. </a:t>
            </a:r>
            <a:r>
              <a:rPr lang="en-US" sz="1600" dirty="0" err="1" smtClean="0"/>
              <a:t>Estrin</a:t>
            </a:r>
            <a:r>
              <a:rPr lang="en-US" sz="1600" dirty="0" smtClean="0"/>
              <a:t>, and M. Hansen, “Image Browsing, Processing, and Clustering for </a:t>
            </a:r>
            <a:r>
              <a:rPr lang="en-US" sz="1600" dirty="0" smtClean="0"/>
              <a:t>Participatory </a:t>
            </a:r>
            <a:r>
              <a:rPr lang="en-US" sz="1600" dirty="0" smtClean="0"/>
              <a:t>Sensing: Lessons From a </a:t>
            </a:r>
            <a:r>
              <a:rPr lang="en-US" sz="1600" dirty="0" err="1" smtClean="0"/>
              <a:t>DietSense</a:t>
            </a:r>
            <a:r>
              <a:rPr lang="en-US" sz="1600" dirty="0" smtClean="0"/>
              <a:t> Prototype”, in Embedded Networked Sensors, Ireland, June 2007.</a:t>
            </a:r>
          </a:p>
          <a:p>
            <a:r>
              <a:rPr lang="en-US" sz="1600" dirty="0" smtClean="0"/>
              <a:t>[2] </a:t>
            </a:r>
            <a:r>
              <a:rPr lang="en-US" sz="1600" dirty="0" smtClean="0"/>
              <a:t>P. Mohan, V. </a:t>
            </a:r>
            <a:r>
              <a:rPr lang="en-US" sz="1600" dirty="0" err="1" smtClean="0"/>
              <a:t>Padmanabhan</a:t>
            </a:r>
            <a:r>
              <a:rPr lang="en-US" sz="1600" dirty="0" smtClean="0"/>
              <a:t>, and R. </a:t>
            </a:r>
            <a:r>
              <a:rPr lang="en-US" sz="1600" dirty="0" err="1" smtClean="0"/>
              <a:t>Ramjee</a:t>
            </a:r>
            <a:r>
              <a:rPr lang="en-US" sz="1600" dirty="0" smtClean="0"/>
              <a:t>, “</a:t>
            </a:r>
            <a:r>
              <a:rPr lang="en-US" sz="1600" dirty="0" err="1" smtClean="0"/>
              <a:t>TrafficSense</a:t>
            </a:r>
            <a:r>
              <a:rPr lang="en-US" sz="1600" dirty="0" smtClean="0"/>
              <a:t>: Rich Monitoring of Road and Traffic Conditions using </a:t>
            </a:r>
            <a:r>
              <a:rPr lang="en-US" sz="1600" dirty="0" smtClean="0"/>
              <a:t>Mobile </a:t>
            </a:r>
            <a:r>
              <a:rPr lang="en-US" sz="1600" dirty="0" err="1" smtClean="0"/>
              <a:t>Smartphones</a:t>
            </a:r>
            <a:r>
              <a:rPr lang="en-US" sz="1600" dirty="0" smtClean="0"/>
              <a:t>”, Microsoft Research Technical Report, MSR-TR-2008-59, Apr 2008. </a:t>
            </a:r>
          </a:p>
          <a:p>
            <a:r>
              <a:rPr lang="en-US" sz="1600" dirty="0" smtClean="0"/>
              <a:t>[3] </a:t>
            </a:r>
            <a:r>
              <a:rPr lang="en-US" sz="1600" dirty="0" smtClean="0"/>
              <a:t>E. </a:t>
            </a:r>
            <a:r>
              <a:rPr lang="en-US" sz="1600" dirty="0" err="1" smtClean="0"/>
              <a:t>Paulos</a:t>
            </a:r>
            <a:r>
              <a:rPr lang="en-US" sz="1600" dirty="0" smtClean="0"/>
              <a:t>, R. </a:t>
            </a:r>
            <a:r>
              <a:rPr lang="en-US" sz="1600" dirty="0" err="1" smtClean="0"/>
              <a:t>Honicky</a:t>
            </a:r>
            <a:r>
              <a:rPr lang="en-US" sz="1600" dirty="0" smtClean="0"/>
              <a:t>, E. Goodman, “Sensing atmosphere”, In: Workshop on Sensing on Everyday Mobile Phones in </a:t>
            </a:r>
            <a:r>
              <a:rPr lang="en-US" sz="1600" dirty="0" smtClean="0"/>
              <a:t>Support </a:t>
            </a:r>
            <a:r>
              <a:rPr lang="en-US" sz="1600" dirty="0" smtClean="0"/>
              <a:t>of Participatory Research, Sydney, Australia, Nov 2007.</a:t>
            </a:r>
          </a:p>
          <a:p>
            <a:r>
              <a:rPr lang="en-US" sz="1600" dirty="0" smtClean="0"/>
              <a:t>[</a:t>
            </a:r>
            <a:r>
              <a:rPr lang="en-US" sz="1600" dirty="0" smtClean="0"/>
              <a:t>4</a:t>
            </a:r>
            <a:r>
              <a:rPr lang="en-US" sz="1600" dirty="0" smtClean="0"/>
              <a:t>] </a:t>
            </a:r>
            <a:r>
              <a:rPr lang="en-US" sz="1600" dirty="0" smtClean="0"/>
              <a:t>D.  </a:t>
            </a:r>
            <a:r>
              <a:rPr lang="en-US" sz="1600" dirty="0" err="1" smtClean="0"/>
              <a:t>Grammaticas</a:t>
            </a:r>
            <a:r>
              <a:rPr lang="en-US" sz="1600" dirty="0" smtClean="0"/>
              <a:t>,  “Text  messages  empower  poor  farmers”,  BBC  News,  6  May  2008.  </a:t>
            </a:r>
            <a:endParaRPr lang="en-US" sz="1600" dirty="0" smtClean="0"/>
          </a:p>
          <a:p>
            <a:r>
              <a:rPr lang="en-US" sz="1600" dirty="0" smtClean="0"/>
              <a:t>[5]</a:t>
            </a:r>
            <a:r>
              <a:rPr lang="en-US" sz="1600" dirty="0" smtClean="0"/>
              <a:t> Y.F. </a:t>
            </a:r>
            <a:r>
              <a:rPr lang="en-US" sz="1600" dirty="0" smtClean="0"/>
              <a:t>Dong, </a:t>
            </a:r>
            <a:r>
              <a:rPr lang="en-US" sz="1600" dirty="0" smtClean="0"/>
              <a:t>S. </a:t>
            </a:r>
            <a:r>
              <a:rPr lang="en-US" sz="1600" dirty="0" err="1" smtClean="0"/>
              <a:t>Kanhere</a:t>
            </a:r>
            <a:r>
              <a:rPr lang="en-US" sz="1600" dirty="0" smtClean="0"/>
              <a:t>, </a:t>
            </a:r>
            <a:r>
              <a:rPr lang="en-US" sz="1600" dirty="0" smtClean="0"/>
              <a:t>C.T. </a:t>
            </a:r>
            <a:r>
              <a:rPr lang="en-US" sz="1600" dirty="0" smtClean="0"/>
              <a:t>Chou, </a:t>
            </a:r>
            <a:r>
              <a:rPr lang="en-US" sz="1600" dirty="0" smtClean="0"/>
              <a:t>and N. </a:t>
            </a:r>
            <a:r>
              <a:rPr lang="en-US" sz="1600" dirty="0" err="1" smtClean="0"/>
              <a:t>Bulusu</a:t>
            </a:r>
            <a:r>
              <a:rPr lang="en-US" sz="1600" dirty="0" smtClean="0"/>
              <a:t>, “Automatic </a:t>
            </a:r>
            <a:r>
              <a:rPr lang="en-US" sz="1600" dirty="0" smtClean="0"/>
              <a:t>Collection of Fuel Prices from </a:t>
            </a:r>
            <a:r>
              <a:rPr lang="en-US" sz="1600" dirty="0" smtClean="0"/>
              <a:t>a Network </a:t>
            </a:r>
            <a:r>
              <a:rPr lang="en-US" sz="1600" dirty="0" smtClean="0"/>
              <a:t>of Mobile </a:t>
            </a:r>
            <a:r>
              <a:rPr lang="en-US" sz="1600" dirty="0" smtClean="0"/>
              <a:t>Cameras”</a:t>
            </a:r>
          </a:p>
          <a:p>
            <a:r>
              <a:rPr lang="en-US" sz="1600" dirty="0" smtClean="0"/>
              <a:t>[6] </a:t>
            </a:r>
            <a:r>
              <a:rPr lang="en-US" sz="1600" dirty="0" err="1" smtClean="0"/>
              <a:t>Shitiz</a:t>
            </a:r>
            <a:r>
              <a:rPr lang="en-US" sz="1600" dirty="0" smtClean="0"/>
              <a:t> </a:t>
            </a:r>
            <a:r>
              <a:rPr lang="en-US" sz="1600" dirty="0" err="1" smtClean="0"/>
              <a:t>Sehgal</a:t>
            </a:r>
            <a:r>
              <a:rPr lang="en-US" sz="1600" dirty="0" smtClean="0"/>
              <a:t>, </a:t>
            </a:r>
            <a:r>
              <a:rPr lang="en-US" sz="1600" dirty="0" err="1" smtClean="0"/>
              <a:t>Salil</a:t>
            </a:r>
            <a:r>
              <a:rPr lang="en-US" sz="1600" dirty="0" smtClean="0"/>
              <a:t> S. </a:t>
            </a:r>
            <a:r>
              <a:rPr lang="en-US" sz="1600" dirty="0" err="1" smtClean="0"/>
              <a:t>Kanhere</a:t>
            </a:r>
            <a:r>
              <a:rPr lang="en-US" sz="1600" dirty="0" smtClean="0"/>
              <a:t>, Chun Tung </a:t>
            </a:r>
            <a:r>
              <a:rPr lang="en-US" sz="1600" dirty="0" smtClean="0"/>
              <a:t>Chou, “</a:t>
            </a:r>
            <a:r>
              <a:rPr lang="en-US" sz="1600" dirty="0" err="1" smtClean="0"/>
              <a:t>MobiShop</a:t>
            </a:r>
            <a:r>
              <a:rPr lang="en-US" sz="1600" dirty="0" smtClean="0"/>
              <a:t>: Using Mobile Phones for </a:t>
            </a:r>
            <a:r>
              <a:rPr lang="en-US" sz="1600" dirty="0" smtClean="0"/>
              <a:t>Sharing Consumer </a:t>
            </a:r>
            <a:r>
              <a:rPr lang="en-US" sz="1600" dirty="0" smtClean="0"/>
              <a:t>Pricing </a:t>
            </a:r>
            <a:r>
              <a:rPr lang="en-US" sz="1600" dirty="0" smtClean="0"/>
              <a:t>Information”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“Price Dispersion” – refers to price difference of a homogenous good across different vendors, e.g. gas price, grocery items, etc.</a:t>
            </a:r>
          </a:p>
          <a:p>
            <a:r>
              <a:rPr lang="en-US" dirty="0" smtClean="0"/>
              <a:t>Attributed to several causes including the consumer search cost incurred in collection price information (i.e. takes time to look up and compare prices)</a:t>
            </a:r>
          </a:p>
          <a:p>
            <a:r>
              <a:rPr lang="en-US" dirty="0" smtClean="0"/>
              <a:t>Good reasons to collect this info, notwithstanding empowering consumers to negotiate better prices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consumer communities already tracking price dispersion (manually):</a:t>
            </a:r>
          </a:p>
          <a:p>
            <a:pPr lvl="1"/>
            <a:r>
              <a:rPr lang="en-US" dirty="0" smtClean="0"/>
              <a:t>Hong Kong housewives divided themselves into teams and manually copied prices of selected staple grocery items and uploaded to a website, led to newspaper to advertise on its website</a:t>
            </a:r>
          </a:p>
          <a:p>
            <a:pPr lvl="1"/>
            <a:r>
              <a:rPr lang="en-US" dirty="0" smtClean="0"/>
              <a:t>Fuel prices are collected manually in several countries by volunteers and uploaded to websites</a:t>
            </a:r>
            <a:endParaRPr lang="en-US" dirty="0"/>
          </a:p>
          <a:p>
            <a:r>
              <a:rPr lang="en-US" dirty="0" smtClean="0"/>
              <a:t>Manual process however is cumbersome, error-prone, and not up-to-date</a:t>
            </a:r>
          </a:p>
          <a:p>
            <a:r>
              <a:rPr lang="en-US" dirty="0" smtClean="0"/>
              <a:t>Authors propose their vision of using participatory camera phone sensing to solve some of these problems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Participatory Sensing systems used in several domains including:</a:t>
            </a:r>
          </a:p>
          <a:p>
            <a:pPr lvl="1"/>
            <a:r>
              <a:rPr lang="en-US" dirty="0" smtClean="0"/>
              <a:t>Collecting health info (</a:t>
            </a:r>
            <a:r>
              <a:rPr lang="en-US" dirty="0" err="1" smtClean="0"/>
              <a:t>DietSense</a:t>
            </a:r>
            <a:r>
              <a:rPr lang="en-US" dirty="0" smtClean="0"/>
              <a:t> [1]) </a:t>
            </a:r>
          </a:p>
          <a:p>
            <a:pPr lvl="1"/>
            <a:r>
              <a:rPr lang="en-US" dirty="0" smtClean="0"/>
              <a:t>Intelligent Transportation (Traffic Sense [2])</a:t>
            </a:r>
          </a:p>
          <a:p>
            <a:pPr lvl="1"/>
            <a:r>
              <a:rPr lang="en-US" dirty="0" smtClean="0"/>
              <a:t>Air-Quality Monitoring (“Sensing Atmosphere” [3])</a:t>
            </a:r>
            <a:endParaRPr lang="en-US" dirty="0"/>
          </a:p>
          <a:p>
            <a:r>
              <a:rPr lang="en-US" dirty="0" smtClean="0"/>
              <a:t>Authors have prepared two proof of concept systems in the domain of commerce</a:t>
            </a:r>
          </a:p>
          <a:p>
            <a:pPr lvl="1"/>
            <a:r>
              <a:rPr lang="en-US" dirty="0" smtClean="0"/>
              <a:t>They suggest that were first to apply to commerce</a:t>
            </a:r>
          </a:p>
          <a:p>
            <a:pPr lvl="1"/>
            <a:r>
              <a:rPr lang="en-US" dirty="0" smtClean="0"/>
              <a:t>Reuters Market Light system provides farmers with up-to-date crop prices [4], but is distinct from this work in that the authors focus on empowering </a:t>
            </a:r>
            <a:r>
              <a:rPr lang="en-US" i="1" dirty="0" smtClean="0"/>
              <a:t>consumers</a:t>
            </a:r>
            <a:r>
              <a:rPr lang="en-US" dirty="0" smtClean="0"/>
              <a:t> and collecting information from them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from camera phones not in a consistent format, thus hard to aggregate pricing info across differen</a:t>
            </a:r>
            <a:r>
              <a:rPr lang="en-US" dirty="0" smtClean="0"/>
              <a:t>t retailers (vs. well formed web XML)</a:t>
            </a:r>
          </a:p>
          <a:p>
            <a:r>
              <a:rPr lang="en-US" dirty="0" smtClean="0"/>
              <a:t>Larger # of goods/consumers make it difficult to collect information into a single database (thus most apps/system focus on a single good)</a:t>
            </a:r>
          </a:p>
          <a:p>
            <a:r>
              <a:rPr lang="en-US" dirty="0" smtClean="0"/>
              <a:t>Computer vision challenges extracting price info</a:t>
            </a:r>
          </a:p>
          <a:p>
            <a:r>
              <a:rPr lang="en-US" dirty="0" smtClean="0"/>
              <a:t>H</a:t>
            </a:r>
            <a:r>
              <a:rPr lang="en-US" dirty="0" smtClean="0"/>
              <a:t>aving optimal positioning of camera phones for image capture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Inherent challenges in all participatory systems:</a:t>
            </a:r>
          </a:p>
          <a:p>
            <a:pPr lvl="1"/>
            <a:r>
              <a:rPr lang="en-US" dirty="0" smtClean="0"/>
              <a:t>Incentivizing participation</a:t>
            </a:r>
          </a:p>
          <a:p>
            <a:pPr lvl="2"/>
            <a:r>
              <a:rPr lang="en-US" dirty="0" smtClean="0"/>
              <a:t>Need to lower technical and any monetary barrier</a:t>
            </a:r>
          </a:p>
          <a:p>
            <a:pPr lvl="3"/>
            <a:r>
              <a:rPr lang="en-US" dirty="0" smtClean="0"/>
              <a:t>System should be simple and automated</a:t>
            </a:r>
          </a:p>
          <a:p>
            <a:pPr lvl="3"/>
            <a:r>
              <a:rPr lang="en-US" dirty="0" smtClean="0"/>
              <a:t>Take advantage of “free” channels like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2"/>
            <a:r>
              <a:rPr lang="en-US" dirty="0" smtClean="0"/>
              <a:t>Offer information reward to </a:t>
            </a:r>
            <a:r>
              <a:rPr lang="en-US" dirty="0" err="1" smtClean="0"/>
              <a:t>contributers</a:t>
            </a:r>
            <a:endParaRPr lang="en-US" dirty="0" smtClean="0"/>
          </a:p>
          <a:p>
            <a:pPr lvl="1"/>
            <a:r>
              <a:rPr lang="en-US" dirty="0" smtClean="0"/>
              <a:t>Security, privacy, and data reliability</a:t>
            </a:r>
          </a:p>
          <a:p>
            <a:pPr lvl="2"/>
            <a:r>
              <a:rPr lang="en-US" dirty="0" smtClean="0"/>
              <a:t>Need to protect not only location for privacy, but also shopping behavior</a:t>
            </a:r>
          </a:p>
          <a:p>
            <a:pPr lvl="2"/>
            <a:r>
              <a:rPr lang="en-US" dirty="0" smtClean="0"/>
              <a:t>Integrity of data needs to be ensured such that no bogus data is contributed (e.g. retailer poisoning data to show competition is higher)</a:t>
            </a:r>
          </a:p>
          <a:p>
            <a:pPr lvl="1"/>
            <a:r>
              <a:rPr lang="en-US" dirty="0" smtClean="0"/>
              <a:t>Authors expect to build upon other solutions being developed in the long term, but not in this paper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concept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proof of concept systems built to show that processing and deliver product pricing info via mobile camera phones can be accomplished:</a:t>
            </a:r>
          </a:p>
          <a:p>
            <a:pPr lvl="1"/>
            <a:r>
              <a:rPr lang="en-US" dirty="0" err="1" smtClean="0"/>
              <a:t>PetroWatch</a:t>
            </a:r>
            <a:endParaRPr lang="en-US" dirty="0" smtClean="0"/>
          </a:p>
          <a:p>
            <a:pPr lvl="2"/>
            <a:r>
              <a:rPr lang="en-US" dirty="0" smtClean="0"/>
              <a:t>Automates collection of fuel prices by taking photographs of roadside fuel price boards, processed by computer vision, and mapped to GIS data of stations in the backend</a:t>
            </a:r>
          </a:p>
          <a:p>
            <a:pPr lvl="1"/>
            <a:r>
              <a:rPr lang="en-US" dirty="0" err="1" smtClean="0"/>
              <a:t>MobiShop</a:t>
            </a:r>
            <a:endParaRPr lang="en-US" dirty="0" smtClean="0"/>
          </a:p>
          <a:p>
            <a:pPr lvl="2"/>
            <a:r>
              <a:rPr lang="en-US" dirty="0" smtClean="0"/>
              <a:t>Photograph store receipts, processed by OCR, and stored into central database for store/product comparisons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concept Systems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systems built using similar client-server architectures</a:t>
            </a:r>
          </a:p>
          <a:p>
            <a:r>
              <a:rPr lang="en-US" dirty="0" smtClean="0"/>
              <a:t>Operate in two modes:  Price collection, User Query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3276600"/>
            <a:ext cx="720682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030004852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FBCD9D57-8356-43B1-A9B8-301B1929B2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80E468-A8F7-4B3F-BBBE-7CB2E1D6DB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3B198-4548-4DB0-A93A-088539C60D8E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TP030004852</Template>
  <TotalTime>1480</TotalTime>
  <Words>1413</Words>
  <Application>Microsoft Office PowerPoint</Application>
  <PresentationFormat>On-screen Show (4:3)</PresentationFormat>
  <Paragraphs>144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TP030004852</vt:lpstr>
      <vt:lpstr>Participatory Sensing in Commerce:  Using Mobile Camera Phones to Track Market Price Dispersion</vt:lpstr>
      <vt:lpstr>Overview</vt:lpstr>
      <vt:lpstr>Introduction</vt:lpstr>
      <vt:lpstr>Introduction (cont.)</vt:lpstr>
      <vt:lpstr>Related work</vt:lpstr>
      <vt:lpstr>Challenges</vt:lpstr>
      <vt:lpstr>More Challenges</vt:lpstr>
      <vt:lpstr>Proof of concept Systems</vt:lpstr>
      <vt:lpstr>Proof of concept Systems Architecture</vt:lpstr>
      <vt:lpstr>Proof of concept Detailed PAPERS</vt:lpstr>
      <vt:lpstr>Petrowatch: automated Fuel Price Collection</vt:lpstr>
      <vt:lpstr>Petrowatch: automated Fuel Price Collection</vt:lpstr>
      <vt:lpstr>Petrowatch: automated Fuel Price Collection</vt:lpstr>
      <vt:lpstr>Petrowatch: automated Fuel Price Collection</vt:lpstr>
      <vt:lpstr>Petrowatch: automated Fuel Price Collection</vt:lpstr>
      <vt:lpstr>Petrowatch: automated Fuel Price Collection</vt:lpstr>
      <vt:lpstr>Petrowatch: automated Fuel Price Collection</vt:lpstr>
      <vt:lpstr>Mobishop: Semi-automated Scanning of Receipts</vt:lpstr>
      <vt:lpstr>Mobishop: Semi-automated Scanning of Receipts</vt:lpstr>
      <vt:lpstr>Mobishop: Semi-automated Scanning of Receipts</vt:lpstr>
      <vt:lpstr>Conclusions</vt:lpstr>
      <vt:lpstr>Discussion</vt:lpstr>
      <vt:lpstr>Discussion Cont.</vt:lpstr>
      <vt:lpstr>Additional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Sensing in Commerce:  Using Mobile Camera Phones to Track Market Price Dispersion</dc:title>
  <dc:creator>Chad</dc:creator>
  <cp:lastModifiedBy>Chad</cp:lastModifiedBy>
  <cp:revision>53</cp:revision>
  <dcterms:created xsi:type="dcterms:W3CDTF">2011-04-03T02:22:33Z</dcterms:created>
  <dcterms:modified xsi:type="dcterms:W3CDTF">2011-04-04T03:02:33Z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TC300048529990</vt:lpwstr>
  </property>
</Properties>
</file>