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63"/>
  </p:notesMasterIdLst>
  <p:sldIdLst>
    <p:sldId id="256" r:id="rId2"/>
    <p:sldId id="274" r:id="rId3"/>
    <p:sldId id="275" r:id="rId4"/>
    <p:sldId id="280" r:id="rId5"/>
    <p:sldId id="261" r:id="rId6"/>
    <p:sldId id="301" r:id="rId7"/>
    <p:sldId id="258" r:id="rId8"/>
    <p:sldId id="273" r:id="rId9"/>
    <p:sldId id="300" r:id="rId10"/>
    <p:sldId id="299" r:id="rId11"/>
    <p:sldId id="282" r:id="rId12"/>
    <p:sldId id="303" r:id="rId13"/>
    <p:sldId id="283" r:id="rId14"/>
    <p:sldId id="259" r:id="rId15"/>
    <p:sldId id="281" r:id="rId16"/>
    <p:sldId id="276" r:id="rId17"/>
    <p:sldId id="284" r:id="rId18"/>
    <p:sldId id="285" r:id="rId19"/>
    <p:sldId id="286" r:id="rId20"/>
    <p:sldId id="287" r:id="rId21"/>
    <p:sldId id="288" r:id="rId22"/>
    <p:sldId id="290" r:id="rId23"/>
    <p:sldId id="295" r:id="rId24"/>
    <p:sldId id="263" r:id="rId25"/>
    <p:sldId id="305" r:id="rId26"/>
    <p:sldId id="264" r:id="rId27"/>
    <p:sldId id="304" r:id="rId28"/>
    <p:sldId id="257" r:id="rId29"/>
    <p:sldId id="267" r:id="rId30"/>
    <p:sldId id="268" r:id="rId31"/>
    <p:sldId id="271" r:id="rId32"/>
    <p:sldId id="291" r:id="rId33"/>
    <p:sldId id="270" r:id="rId34"/>
    <p:sldId id="312" r:id="rId35"/>
    <p:sldId id="313" r:id="rId36"/>
    <p:sldId id="311" r:id="rId37"/>
    <p:sldId id="314" r:id="rId38"/>
    <p:sldId id="308" r:id="rId39"/>
    <p:sldId id="315" r:id="rId40"/>
    <p:sldId id="309" r:id="rId41"/>
    <p:sldId id="310" r:id="rId42"/>
    <p:sldId id="316" r:id="rId43"/>
    <p:sldId id="320" r:id="rId44"/>
    <p:sldId id="322" r:id="rId45"/>
    <p:sldId id="317" r:id="rId46"/>
    <p:sldId id="307" r:id="rId47"/>
    <p:sldId id="318" r:id="rId48"/>
    <p:sldId id="321" r:id="rId49"/>
    <p:sldId id="269" r:id="rId50"/>
    <p:sldId id="272" r:id="rId51"/>
    <p:sldId id="297" r:id="rId52"/>
    <p:sldId id="298" r:id="rId53"/>
    <p:sldId id="302" r:id="rId54"/>
    <p:sldId id="324" r:id="rId55"/>
    <p:sldId id="292" r:id="rId56"/>
    <p:sldId id="293" r:id="rId57"/>
    <p:sldId id="279" r:id="rId58"/>
    <p:sldId id="327" r:id="rId59"/>
    <p:sldId id="296" r:id="rId60"/>
    <p:sldId id="325" r:id="rId61"/>
    <p:sldId id="326" r:id="rId6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347" autoAdjust="0"/>
    <p:restoredTop sz="85833" autoAdjust="0"/>
  </p:normalViewPr>
  <p:slideViewPr>
    <p:cSldViewPr>
      <p:cViewPr varScale="1">
        <p:scale>
          <a:sx n="97" d="100"/>
          <a:sy n="97" d="100"/>
        </p:scale>
        <p:origin x="-90" y="-15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0FEF4A9-1032-414C-9C39-BF9C50BD89F8}" type="datetimeFigureOut">
              <a:rPr lang="en-US" smtClean="0"/>
              <a:pPr/>
              <a:t>2/3/2011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B65E9D-066D-4E9C-8772-D28EE68BF51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Most</a:t>
            </a:r>
            <a:r>
              <a:rPr lang="en-US" baseline="0" dirty="0" smtClean="0"/>
              <a:t> code: XML, least code: C++</a:t>
            </a:r>
            <a:endParaRPr lang="en-US" dirty="0"/>
          </a:p>
        </p:txBody>
      </p:sp>
      <p:sp>
        <p:nvSpPr>
          <p:cNvPr id="4" name="Slide Number Placeholder 3"/>
          <p:cNvSpPr>
            <a:spLocks noGrp="1"/>
          </p:cNvSpPr>
          <p:nvPr>
            <p:ph type="sldNum" sz="quarter" idx="10"/>
          </p:nvPr>
        </p:nvSpPr>
        <p:spPr/>
        <p:txBody>
          <a:bodyPr/>
          <a:lstStyle/>
          <a:p>
            <a:fld id="{D5B65E9D-066D-4E9C-8772-D28EE68BF51F}" type="slidenum">
              <a:rPr lang="en-US" smtClean="0"/>
              <a:pPr/>
              <a:t>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Video 2 of 3 (8 minutes): application life cycle + example </a:t>
            </a:r>
          </a:p>
          <a:p>
            <a:r>
              <a:rPr lang="en-US" dirty="0" smtClean="0"/>
              <a:t>Video 3 of 3  (7 minutes): major API including Location Manager, Notification Manager,  and Views.</a:t>
            </a:r>
          </a:p>
          <a:p>
            <a:pPr lvl="1"/>
            <a:r>
              <a:rPr lang="en-US" dirty="0" smtClean="0"/>
              <a:t>Good info</a:t>
            </a:r>
          </a:p>
          <a:p>
            <a:endParaRPr lang="en-US" dirty="0"/>
          </a:p>
        </p:txBody>
      </p:sp>
      <p:sp>
        <p:nvSpPr>
          <p:cNvPr id="4" name="Slide Number Placeholder 3"/>
          <p:cNvSpPr>
            <a:spLocks noGrp="1"/>
          </p:cNvSpPr>
          <p:nvPr>
            <p:ph type="sldNum" sz="quarter" idx="10"/>
          </p:nvPr>
        </p:nvSpPr>
        <p:spPr/>
        <p:txBody>
          <a:bodyPr/>
          <a:lstStyle/>
          <a:p>
            <a:fld id="{D5B65E9D-066D-4E9C-8772-D28EE68BF51F}" type="slidenum">
              <a:rPr lang="en-US" smtClean="0"/>
              <a:pPr/>
              <a:t>10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While connected, you can communicate with the service through an interface that the service exposes. For the music service, this interface might allow users to pause, rewind, stop, and restart the playback. </a:t>
            </a:r>
            <a:endParaRPr lang="en-US" dirty="0"/>
          </a:p>
        </p:txBody>
      </p:sp>
      <p:sp>
        <p:nvSpPr>
          <p:cNvPr id="4" name="Slide Number Placeholder 3"/>
          <p:cNvSpPr>
            <a:spLocks noGrp="1"/>
          </p:cNvSpPr>
          <p:nvPr>
            <p:ph type="sldNum" sz="quarter" idx="10"/>
          </p:nvPr>
        </p:nvSpPr>
        <p:spPr/>
        <p:txBody>
          <a:bodyPr/>
          <a:lstStyle/>
          <a:p>
            <a:fld id="{D5B65E9D-066D-4E9C-8772-D28EE68BF51F}" type="slidenum">
              <a:rPr lang="en-US" smtClean="0"/>
              <a:pPr/>
              <a:t>11</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text messaging application might have:</a:t>
            </a:r>
          </a:p>
          <a:p>
            <a:r>
              <a:rPr lang="en-US" dirty="0" smtClean="0"/>
              <a:t>1.</a:t>
            </a:r>
            <a:r>
              <a:rPr lang="en-US" baseline="0" dirty="0" smtClean="0"/>
              <a:t> </a:t>
            </a:r>
            <a:r>
              <a:rPr lang="en-US" dirty="0" smtClean="0"/>
              <a:t> one activity that shows a list of contacts to send messages to, </a:t>
            </a:r>
          </a:p>
          <a:p>
            <a:r>
              <a:rPr lang="en-US" dirty="0" smtClean="0"/>
              <a:t>2. second activity to write the message to the chosen contact, </a:t>
            </a:r>
          </a:p>
          <a:p>
            <a:r>
              <a:rPr lang="en-US" dirty="0" smtClean="0"/>
              <a:t>3. other activities to review old messages or change settings. </a:t>
            </a:r>
          </a:p>
          <a:p>
            <a:endParaRPr lang="en-US" dirty="0"/>
          </a:p>
        </p:txBody>
      </p:sp>
      <p:sp>
        <p:nvSpPr>
          <p:cNvPr id="4" name="Slide Number Placeholder 3"/>
          <p:cNvSpPr>
            <a:spLocks noGrp="1"/>
          </p:cNvSpPr>
          <p:nvPr>
            <p:ph type="sldNum" sz="quarter" idx="10"/>
          </p:nvPr>
        </p:nvSpPr>
        <p:spPr/>
        <p:txBody>
          <a:bodyPr/>
          <a:lstStyle/>
          <a:p>
            <a:fld id="{D5B65E9D-066D-4E9C-8772-D28EE68BF51F}" type="slidenum">
              <a:rPr lang="en-US" smtClean="0"/>
              <a:pPr/>
              <a:t>13</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Android starts the process when any of the application's code needs to be executed, and shuts down the process when it's no longer needed and system resources are required by other applications.</a:t>
            </a:r>
          </a:p>
          <a:p>
            <a:endParaRPr lang="en-US" dirty="0" smtClean="0"/>
          </a:p>
          <a:p>
            <a:r>
              <a:rPr lang="en-US" dirty="0" smtClean="0"/>
              <a:t>Application code runs in isolation from the code of all other applications. </a:t>
            </a:r>
            <a:endParaRPr lang="en-US" dirty="0"/>
          </a:p>
        </p:txBody>
      </p:sp>
      <p:sp>
        <p:nvSpPr>
          <p:cNvPr id="4" name="Slide Number Placeholder 3"/>
          <p:cNvSpPr>
            <a:spLocks noGrp="1"/>
          </p:cNvSpPr>
          <p:nvPr>
            <p:ph type="sldNum" sz="quarter" idx="10"/>
          </p:nvPr>
        </p:nvSpPr>
        <p:spPr/>
        <p:txBody>
          <a:bodyPr/>
          <a:lstStyle/>
          <a:p>
            <a:fld id="{D5B65E9D-066D-4E9C-8772-D28EE68BF51F}" type="slidenum">
              <a:rPr lang="en-US" smtClean="0"/>
              <a:pPr/>
              <a:t>16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p:spPr>
      </p:sp>
      <p:sp>
        <p:nvSpPr>
          <p:cNvPr id="8397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839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CD8F19C-9072-4FCF-BCFC-6B4233CBF516}" type="slidenum">
              <a:rPr lang="en-US"/>
              <a:pPr fontAlgn="base">
                <a:spcBef>
                  <a:spcPct val="0"/>
                </a:spcBef>
                <a:spcAft>
                  <a:spcPct val="0"/>
                </a:spcAft>
              </a:pPr>
              <a:t>23</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Note:</a:t>
            </a:r>
            <a:r>
              <a:rPr lang="en-US" dirty="0" smtClean="0"/>
              <a:t> Be sure to define a target for your AVD that satisfies your application's build target (the AVD platform target must have an API Level equal to or greater than the API Level that your application compiles against).</a:t>
            </a:r>
          </a:p>
          <a:p>
            <a:endParaRPr lang="en-US" dirty="0"/>
          </a:p>
        </p:txBody>
      </p:sp>
      <p:sp>
        <p:nvSpPr>
          <p:cNvPr id="4" name="Slide Number Placeholder 3"/>
          <p:cNvSpPr>
            <a:spLocks noGrp="1"/>
          </p:cNvSpPr>
          <p:nvPr>
            <p:ph type="sldNum" sz="quarter" idx="10"/>
          </p:nvPr>
        </p:nvSpPr>
        <p:spPr/>
        <p:txBody>
          <a:bodyPr/>
          <a:lstStyle/>
          <a:p>
            <a:fld id="{D5B65E9D-066D-4E9C-8772-D28EE68BF51F}" type="slidenum">
              <a:rPr lang="en-US" smtClean="0"/>
              <a:pPr/>
              <a:t>32</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Error:</a:t>
            </a:r>
            <a:r>
              <a:rPr lang="en-US" baseline="0" dirty="0" smtClean="0"/>
              <a:t> device not found, already installed, etc.</a:t>
            </a:r>
            <a:endParaRPr lang="en-US" dirty="0"/>
          </a:p>
        </p:txBody>
      </p:sp>
      <p:sp>
        <p:nvSpPr>
          <p:cNvPr id="4" name="Slide Number Placeholder 3"/>
          <p:cNvSpPr>
            <a:spLocks noGrp="1"/>
          </p:cNvSpPr>
          <p:nvPr>
            <p:ph type="sldNum" sz="quarter" idx="10"/>
          </p:nvPr>
        </p:nvSpPr>
        <p:spPr/>
        <p:txBody>
          <a:bodyPr/>
          <a:lstStyle/>
          <a:p>
            <a:fld id="{D5B65E9D-066D-4E9C-8772-D28EE68BF51F}" type="slidenum">
              <a:rPr lang="en-US" smtClean="0"/>
              <a:pPr/>
              <a:t>52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9EA08512-5D23-4C31-844D-94EB600A369C}" type="datetimeFigureOut">
              <a:rPr lang="en-US" smtClean="0"/>
              <a:pPr/>
              <a:t>2/3/2011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6956BC72-DF63-4E21-A081-4EDFC1F304B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EA08512-5D23-4C31-844D-94EB600A369C}" type="datetimeFigureOut">
              <a:rPr lang="en-US" smtClean="0"/>
              <a:pPr/>
              <a:t>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56BC72-DF63-4E21-A081-4EDFC1F304B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EA08512-5D23-4C31-844D-94EB600A369C}" type="datetimeFigureOut">
              <a:rPr lang="en-US" smtClean="0"/>
              <a:pPr/>
              <a:t>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56BC72-DF63-4E21-A081-4EDFC1F304B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b="1"/>
            </a:lvl1pPr>
          </a:lstStyle>
          <a:p>
            <a:r>
              <a:rPr kumimoji="0" lang="en-US" dirty="0" smtClean="0"/>
              <a:t>Click to edit Master title style</a:t>
            </a:r>
            <a:endParaRPr kumimoji="0" lang="en-US" dirty="0"/>
          </a:p>
        </p:txBody>
      </p:sp>
      <p:sp>
        <p:nvSpPr>
          <p:cNvPr id="3" name="Content Placeholder 2"/>
          <p:cNvSpPr>
            <a:spLocks noGrp="1"/>
          </p:cNvSpPr>
          <p:nvPr>
            <p:ph idx="1"/>
          </p:nvPr>
        </p:nvSpPr>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Date Placeholder 3"/>
          <p:cNvSpPr>
            <a:spLocks noGrp="1"/>
          </p:cNvSpPr>
          <p:nvPr>
            <p:ph type="dt" sz="half" idx="10"/>
          </p:nvPr>
        </p:nvSpPr>
        <p:spPr/>
        <p:txBody>
          <a:bodyPr/>
          <a:lstStyle/>
          <a:p>
            <a:fld id="{9EA08512-5D23-4C31-844D-94EB600A369C}" type="datetimeFigureOut">
              <a:rPr lang="en-US" smtClean="0"/>
              <a:pPr/>
              <a:t>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56BC72-DF63-4E21-A081-4EDFC1F304B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EA08512-5D23-4C31-844D-94EB600A369C}" type="datetimeFigureOut">
              <a:rPr lang="en-US" smtClean="0"/>
              <a:pPr/>
              <a:t>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56BC72-DF63-4E21-A081-4EDFC1F304B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EA08512-5D23-4C31-844D-94EB600A369C}" type="datetimeFigureOut">
              <a:rPr lang="en-US" smtClean="0"/>
              <a:pPr/>
              <a:t>2/3/2011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56BC72-DF63-4E21-A081-4EDFC1F304B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EA08512-5D23-4C31-844D-94EB600A369C}" type="datetimeFigureOut">
              <a:rPr lang="en-US" smtClean="0"/>
              <a:pPr/>
              <a:t>2/3/2011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956BC72-DF63-4E21-A081-4EDFC1F304B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EA08512-5D23-4C31-844D-94EB600A369C}" type="datetimeFigureOut">
              <a:rPr lang="en-US" smtClean="0"/>
              <a:pPr/>
              <a:t>2/3/2011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956BC72-DF63-4E21-A081-4EDFC1F304B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A08512-5D23-4C31-844D-94EB600A369C}" type="datetimeFigureOut">
              <a:rPr lang="en-US" smtClean="0"/>
              <a:pPr/>
              <a:t>2/3/2011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956BC72-DF63-4E21-A081-4EDFC1F304B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EA08512-5D23-4C31-844D-94EB600A369C}" type="datetimeFigureOut">
              <a:rPr lang="en-US" smtClean="0"/>
              <a:pPr/>
              <a:t>2/3/2011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56BC72-DF63-4E21-A081-4EDFC1F304B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EA08512-5D23-4C31-844D-94EB600A369C}" type="datetimeFigureOut">
              <a:rPr lang="en-US" smtClean="0"/>
              <a:pPr/>
              <a:t>2/3/2011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6956BC72-DF63-4E21-A081-4EDFC1F304BD}"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dirty="0" smtClean="0"/>
              <a:t>Click to edit Master title style</a:t>
            </a:r>
            <a:endParaRPr kumimoji="0" lang="en-US" dirty="0"/>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EA08512-5D23-4C31-844D-94EB600A369C}" type="datetimeFigureOut">
              <a:rPr lang="en-US" smtClean="0"/>
              <a:pPr/>
              <a:t>2/3/2011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956BC72-DF63-4E21-A081-4EDFC1F304BD}"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pic>
        <p:nvPicPr>
          <p:cNvPr id="14" name="Picture 2" descr="C:\Users\chau\Desktop\EEL6788\AndroidTutorial\androidIcon.jpg"/>
          <p:cNvPicPr>
            <a:picLocks noChangeAspect="1" noChangeArrowheads="1"/>
          </p:cNvPicPr>
          <p:nvPr userDrawn="1"/>
        </p:nvPicPr>
        <p:blipFill>
          <a:blip r:embed="rId13" cstate="print"/>
          <a:srcRect/>
          <a:stretch>
            <a:fillRect/>
          </a:stretch>
        </p:blipFill>
        <p:spPr bwMode="auto">
          <a:xfrm>
            <a:off x="457200" y="762000"/>
            <a:ext cx="1057275" cy="1057275"/>
          </a:xfrm>
          <a:prstGeom prst="rect">
            <a:avLst/>
          </a:prstGeom>
          <a:noFill/>
        </p:spPr>
      </p:pic>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android.com/media/"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developer.android.com/guide/topics/fundamentals.html"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developer.android.com/guide/topics/fundamentals.html"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developer.android.com/guide/basics/what-is-android.html" TargetMode="External"/><Relationship Id="rId2" Type="http://schemas.openxmlformats.org/officeDocument/2006/relationships/hyperlink" Target="http://webkit.org/"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developer.android.com/guide/basics/what-is-android.html"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developer.android.com/guide/topics/fundamentals.html"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developer.android.com/guide/topics/fundamentals.html"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developer.android.com/guide/topics/fundamentals.html"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developer.android.com/guide/topics/fundamentals.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developer.android.com/guide/topics/fundamentals.html"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www.oracle.com/technetwork/java/javase/downloads/index.html" TargetMode="External"/><Relationship Id="rId2" Type="http://schemas.openxmlformats.org/officeDocument/2006/relationships/hyperlink" Target="http://www.eclipse.org/jdt" TargetMode="External"/><Relationship Id="rId1" Type="http://schemas.openxmlformats.org/officeDocument/2006/relationships/slideLayout" Target="../slideLayouts/slideLayout2.xml"/><Relationship Id="rId5" Type="http://schemas.openxmlformats.org/officeDocument/2006/relationships/hyperlink" Target="http://ant.apache.org/" TargetMode="External"/><Relationship Id="rId4" Type="http://schemas.openxmlformats.org/officeDocument/2006/relationships/hyperlink" Target="http://developer.android.com/sdk/eclipse-adt.html"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developer.android.com/sdk/installing.html"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www.oracle.com/technetwork/java/javase/downloads/index.html"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www.eclipse.org/downloads/"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AndroidSDKInstallation.pptx" TargetMode="External"/><Relationship Id="rId2" Type="http://schemas.openxmlformats.org/officeDocument/2006/relationships/hyperlink" Target="http://developer.android.com/sdk/index.htm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Download%20ADT%20Plugin.pptx" TargetMode="External"/><Relationship Id="rId2" Type="http://schemas.openxmlformats.org/officeDocument/2006/relationships/hyperlink" Target="http://developer.android.com/sdk/installing.html" TargetMode="External"/><Relationship Id="rId1" Type="http://schemas.openxmlformats.org/officeDocument/2006/relationships/slideLayout" Target="../slideLayouts/slideLayout2.xml"/><Relationship Id="rId4" Type="http://schemas.openxmlformats.org/officeDocument/2006/relationships/hyperlink" Target="Configure%20ADT%20Plugin.pptx"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hyperlink" Target="http://developer.android.com/guide/developing/tools/emulator.html"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hyperlink" Target="http://developer.android.com/guide/tutorials/hello-world.html"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http://developer.android.com/guide/tutorials/hello-world.html"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developer.android.com/sdk/index.html" TargetMode="External"/><Relationship Id="rId2" Type="http://schemas.openxmlformats.org/officeDocument/2006/relationships/hyperlink" Target="http://developer.android.com/guide/basics/what-is-android.html" TargetMode="External"/><Relationship Id="rId1" Type="http://schemas.openxmlformats.org/officeDocument/2006/relationships/slideLayout" Target="../slideLayouts/slideLayout2.xml"/><Relationship Id="rId5" Type="http://schemas.openxmlformats.org/officeDocument/2006/relationships/hyperlink" Target="http://en.wikipedia.org/wiki/Android_Market" TargetMode="External"/><Relationship Id="rId4" Type="http://schemas.openxmlformats.org/officeDocument/2006/relationships/hyperlink" Target="http://en.wikipedia.org/wiki/QEMU"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1.gif"/><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hyperlink" Target="http://developer.android.com/sdk/oem-usb.html" TargetMode="External"/><Relationship Id="rId2" Type="http://schemas.openxmlformats.org/officeDocument/2006/relationships/hyperlink" Target="http://developer.android.com/sdk/win-usb.html" TargetMode="External"/><Relationship Id="rId1" Type="http://schemas.openxmlformats.org/officeDocument/2006/relationships/slideLayout" Target="../slideLayouts/slideLayout2.xml"/><Relationship Id="rId6" Type="http://schemas.openxmlformats.org/officeDocument/2006/relationships/hyperlink" Target="http://developer.android.com/guide/developing/device.html" TargetMode="External"/><Relationship Id="rId5" Type="http://schemas.openxmlformats.org/officeDocument/2006/relationships/hyperlink" Target="Install%20HTC%20Sync.pptx" TargetMode="External"/><Relationship Id="rId4" Type="http://schemas.openxmlformats.org/officeDocument/2006/relationships/hyperlink" Target="http://www.htc.com/us/support/evo-sprint/downloads/" TargetMode="External"/></Relationships>
</file>

<file path=ppt/slides/_rels/slide5.xml.rels><?xml version="1.0" encoding="UTF-8" standalone="yes"?>
<Relationships xmlns="http://schemas.openxmlformats.org/package/2006/relationships"><Relationship Id="rId2" Type="http://schemas.openxmlformats.org/officeDocument/2006/relationships/hyperlink" Target="http://en.wikipedia.org/wiki/Open_Handset_Alliance" TargetMode="Externa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4.gif"/><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hyperlink" Target="http://developer.android.com/reference/android/location/package-summary.html" TargetMode="External"/><Relationship Id="rId2" Type="http://schemas.openxmlformats.org/officeDocument/2006/relationships/hyperlink" Target="http://developer.android.com/reference/android/media/package-summary.html" TargetMode="External"/><Relationship Id="rId1" Type="http://schemas.openxmlformats.org/officeDocument/2006/relationships/slideLayout" Target="../slideLayouts/slideLayout2.xml"/><Relationship Id="rId5" Type="http://schemas.openxmlformats.org/officeDocument/2006/relationships/hyperlink" Target="http://developer.android.com/reference/android/net/wifi/package-summary.html" TargetMode="External"/><Relationship Id="rId4" Type="http://schemas.openxmlformats.org/officeDocument/2006/relationships/hyperlink" Target="http://developer.android.com/reference/android/hardware/Sensor.html" TargetMode="Externa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60.xml.rels><?xml version="1.0" encoding="UTF-8" standalone="yes"?>
<Relationships xmlns="http://schemas.openxmlformats.org/package/2006/relationships"><Relationship Id="rId2" Type="http://schemas.openxmlformats.org/officeDocument/2006/relationships/image" Target="../media/image25.gif"/><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26.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en.wikipedia.org/wiki/Android_(operating_system)"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
            </a:r>
            <a:br>
              <a:rPr lang="en-US" dirty="0" smtClean="0"/>
            </a:br>
            <a:r>
              <a:rPr lang="en-US" dirty="0" smtClean="0"/>
              <a:t>Android Application Development Tutorial</a:t>
            </a:r>
            <a:endParaRPr lang="en-US" dirty="0"/>
          </a:p>
        </p:txBody>
      </p:sp>
      <p:sp>
        <p:nvSpPr>
          <p:cNvPr id="3" name="Subtitle 2"/>
          <p:cNvSpPr>
            <a:spLocks noGrp="1"/>
          </p:cNvSpPr>
          <p:nvPr>
            <p:ph type="subTitle" idx="1"/>
          </p:nvPr>
        </p:nvSpPr>
        <p:spPr/>
        <p:txBody>
          <a:bodyPr/>
          <a:lstStyle/>
          <a:p>
            <a:r>
              <a:rPr lang="en-US" dirty="0" smtClean="0"/>
              <a:t>By </a:t>
            </a:r>
            <a:r>
              <a:rPr lang="en-US" dirty="0" err="1" smtClean="0"/>
              <a:t>Chau</a:t>
            </a:r>
            <a:r>
              <a:rPr lang="en-US" dirty="0" smtClean="0"/>
              <a:t> Ngo</a:t>
            </a:r>
          </a:p>
          <a:p>
            <a:endParaRPr lang="en-US" dirty="0" smtClean="0"/>
          </a:p>
          <a:p>
            <a:pPr algn="ctr"/>
            <a:r>
              <a:rPr lang="en-US" smtClean="0"/>
              <a:t>EEL </a:t>
            </a:r>
            <a:r>
              <a:rPr lang="en-US" smtClean="0"/>
              <a:t>6788- </a:t>
            </a:r>
            <a:r>
              <a:rPr lang="en-US" dirty="0" smtClean="0"/>
              <a:t>Advanced Topics in Wireless Networks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Platform Architecture Videos</a:t>
            </a:r>
            <a:endParaRPr lang="en-US" dirty="0"/>
          </a:p>
        </p:txBody>
      </p:sp>
      <p:sp>
        <p:nvSpPr>
          <p:cNvPr id="3" name="Content Placeholder 2"/>
          <p:cNvSpPr>
            <a:spLocks noGrp="1"/>
          </p:cNvSpPr>
          <p:nvPr>
            <p:ph idx="1"/>
          </p:nvPr>
        </p:nvSpPr>
        <p:spPr/>
        <p:txBody>
          <a:bodyPr>
            <a:normAutofit/>
          </a:bodyPr>
          <a:lstStyle/>
          <a:p>
            <a:r>
              <a:rPr lang="en-US" dirty="0" smtClean="0"/>
              <a:t>Presenter: Mike </a:t>
            </a:r>
            <a:r>
              <a:rPr lang="en-US" dirty="0" err="1" smtClean="0"/>
              <a:t>Cleron</a:t>
            </a:r>
            <a:r>
              <a:rPr lang="en-US" dirty="0" smtClean="0"/>
              <a:t>, Android development team member.</a:t>
            </a:r>
            <a:endParaRPr lang="en-US" dirty="0" smtClean="0">
              <a:hlinkClick r:id="rId3"/>
            </a:endParaRPr>
          </a:p>
          <a:p>
            <a:r>
              <a:rPr lang="en-US" dirty="0" smtClean="0">
                <a:hlinkClick r:id="rId3"/>
              </a:rPr>
              <a:t>Video 1 of 3 (13 minute): </a:t>
            </a:r>
            <a:r>
              <a:rPr lang="en-US" dirty="0" smtClean="0"/>
              <a:t>architecture overview + replacing </a:t>
            </a:r>
            <a:r>
              <a:rPr lang="en-US" smtClean="0"/>
              <a:t>and reusing </a:t>
            </a:r>
            <a:r>
              <a:rPr lang="en-US" dirty="0" smtClean="0"/>
              <a:t>components example</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	Application Components</a:t>
            </a:r>
          </a:p>
        </p:txBody>
      </p:sp>
      <p:sp>
        <p:nvSpPr>
          <p:cNvPr id="3" name="Content Placeholder 2"/>
          <p:cNvSpPr>
            <a:spLocks noGrp="1"/>
          </p:cNvSpPr>
          <p:nvPr>
            <p:ph idx="1"/>
          </p:nvPr>
        </p:nvSpPr>
        <p:spPr/>
        <p:txBody>
          <a:bodyPr>
            <a:noAutofit/>
          </a:bodyPr>
          <a:lstStyle/>
          <a:p>
            <a:r>
              <a:rPr lang="en-US" sz="2400" dirty="0" smtClean="0"/>
              <a:t>An </a:t>
            </a:r>
            <a:r>
              <a:rPr lang="en-US" sz="2400" b="1" i="1" dirty="0" smtClean="0"/>
              <a:t>activity</a:t>
            </a:r>
            <a:r>
              <a:rPr lang="en-US" sz="2400" dirty="0" smtClean="0"/>
              <a:t> presents a visual user interface</a:t>
            </a:r>
          </a:p>
          <a:p>
            <a:pPr lvl="1">
              <a:buFont typeface="Wingdings" pitchFamily="2" charset="2"/>
              <a:buChar char="q"/>
            </a:pPr>
            <a:r>
              <a:rPr lang="en-US" dirty="0" smtClean="0"/>
              <a:t>Present a list of menu items users can choose</a:t>
            </a:r>
          </a:p>
          <a:p>
            <a:pPr lvl="1">
              <a:buFont typeface="Wingdings" pitchFamily="2" charset="2"/>
              <a:buChar char="q"/>
            </a:pPr>
            <a:r>
              <a:rPr lang="en-US" dirty="0" smtClean="0"/>
              <a:t>Display photographs along with their captions</a:t>
            </a:r>
          </a:p>
          <a:p>
            <a:pPr lvl="1">
              <a:buFont typeface="Wingdings" pitchFamily="2" charset="2"/>
              <a:buChar char="q"/>
            </a:pPr>
            <a:r>
              <a:rPr lang="en-US" dirty="0" smtClean="0"/>
              <a:t>Activities work together to form a cohesive user interface,  however each activity is independent of the others.</a:t>
            </a:r>
          </a:p>
          <a:p>
            <a:r>
              <a:rPr lang="en-US" sz="2400" b="1" i="1" dirty="0" smtClean="0"/>
              <a:t>Service</a:t>
            </a:r>
            <a:r>
              <a:rPr lang="en-US" sz="2400" dirty="0" smtClean="0"/>
              <a:t> doesn't have a visual user interface, runs in the background for an indefinite period of time</a:t>
            </a:r>
          </a:p>
          <a:p>
            <a:pPr lvl="1">
              <a:buFont typeface="Wingdings" pitchFamily="2" charset="2"/>
              <a:buChar char="q"/>
            </a:pPr>
            <a:r>
              <a:rPr lang="en-US" dirty="0" smtClean="0"/>
              <a:t>Media player’s music playback service</a:t>
            </a:r>
          </a:p>
          <a:p>
            <a:pPr lvl="1">
              <a:buNone/>
            </a:pPr>
            <a:endParaRPr lang="en-US" sz="1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 Components</a:t>
            </a:r>
            <a:br>
              <a:rPr lang="en-US" dirty="0" smtClean="0"/>
            </a:br>
            <a:r>
              <a:rPr lang="en-US" dirty="0" smtClean="0"/>
              <a:t> (Cont.)</a:t>
            </a:r>
            <a:endParaRPr lang="en-US" dirty="0"/>
          </a:p>
        </p:txBody>
      </p:sp>
      <p:sp>
        <p:nvSpPr>
          <p:cNvPr id="3" name="Content Placeholder 2"/>
          <p:cNvSpPr>
            <a:spLocks noGrp="1"/>
          </p:cNvSpPr>
          <p:nvPr>
            <p:ph idx="1"/>
          </p:nvPr>
        </p:nvSpPr>
        <p:spPr/>
        <p:txBody>
          <a:bodyPr>
            <a:normAutofit/>
          </a:bodyPr>
          <a:lstStyle/>
          <a:p>
            <a:r>
              <a:rPr lang="en-US" sz="2000" b="1" i="1" dirty="0" smtClean="0"/>
              <a:t>Broadcast receiver</a:t>
            </a:r>
            <a:r>
              <a:rPr lang="en-US" sz="2000" i="1" dirty="0" smtClean="0"/>
              <a:t>:</a:t>
            </a:r>
            <a:r>
              <a:rPr lang="en-US" sz="2000" dirty="0" smtClean="0"/>
              <a:t> is a component that receives and reacts to broadcast announcements</a:t>
            </a:r>
          </a:p>
          <a:p>
            <a:pPr lvl="1">
              <a:buFont typeface="Wingdings" pitchFamily="2" charset="2"/>
              <a:buChar char="q"/>
            </a:pPr>
            <a:r>
              <a:rPr lang="en-US" sz="2000" dirty="0" smtClean="0"/>
              <a:t>let other applications know that some data has been downloaded to the device and is available for use. </a:t>
            </a:r>
          </a:p>
          <a:p>
            <a:pPr lvl="1">
              <a:buNone/>
            </a:pPr>
            <a:endParaRPr lang="en-US" sz="2000" dirty="0" smtClean="0"/>
          </a:p>
          <a:p>
            <a:r>
              <a:rPr lang="en-US" sz="2000" b="1" i="1" dirty="0" smtClean="0"/>
              <a:t>Content provider</a:t>
            </a:r>
            <a:r>
              <a:rPr lang="en-US" sz="2000" b="1" dirty="0" smtClean="0"/>
              <a:t> : </a:t>
            </a:r>
          </a:p>
          <a:p>
            <a:pPr lvl="1">
              <a:buFont typeface="Wingdings" pitchFamily="2" charset="2"/>
              <a:buChar char="q"/>
            </a:pPr>
            <a:r>
              <a:rPr lang="en-US" sz="2000" dirty="0" smtClean="0"/>
              <a:t>Makes a specific set of the application's data available to other applications</a:t>
            </a:r>
          </a:p>
          <a:p>
            <a:pPr lvl="1">
              <a:buFont typeface="Wingdings" pitchFamily="2" charset="2"/>
              <a:buChar char="q"/>
            </a:pPr>
            <a:r>
              <a:rPr lang="en-US" sz="2000" dirty="0" smtClean="0"/>
              <a:t>Enables other applications to retrieve and store data of the type it controls</a:t>
            </a:r>
          </a:p>
          <a:p>
            <a:pPr lvl="1">
              <a:buNone/>
            </a:pPr>
            <a:endParaRPr lang="en-US" sz="2000" dirty="0" smtClean="0"/>
          </a:p>
          <a:p>
            <a:pPr lvl="1">
              <a:buNone/>
            </a:pPr>
            <a:r>
              <a:rPr lang="en-US" sz="2000" dirty="0" smtClean="0">
                <a:hlinkClick r:id="rId2"/>
              </a:rPr>
              <a:t>http://developer.android.com/guide/topics/fundamentals.html</a:t>
            </a:r>
            <a:endParaRPr lang="en-US" sz="2000" dirty="0" smtClean="0"/>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Life Cycle</a:t>
            </a:r>
            <a:endParaRPr lang="en-US" dirty="0"/>
          </a:p>
        </p:txBody>
      </p:sp>
      <p:pic>
        <p:nvPicPr>
          <p:cNvPr id="5" name="Content Placeholder 4" descr="activity_lifecycle.png"/>
          <p:cNvPicPr>
            <a:picLocks noGrp="1" noChangeAspect="1"/>
          </p:cNvPicPr>
          <p:nvPr>
            <p:ph idx="1"/>
          </p:nvPr>
        </p:nvPicPr>
        <p:blipFill>
          <a:blip r:embed="rId3" cstate="print"/>
          <a:stretch>
            <a:fillRect/>
          </a:stretch>
        </p:blipFill>
        <p:spPr>
          <a:xfrm>
            <a:off x="2889691" y="1935163"/>
            <a:ext cx="3364617" cy="4389437"/>
          </a:xfrm>
        </p:spPr>
      </p:pic>
      <p:sp>
        <p:nvSpPr>
          <p:cNvPr id="6" name="Rectangle 5"/>
          <p:cNvSpPr/>
          <p:nvPr/>
        </p:nvSpPr>
        <p:spPr>
          <a:xfrm>
            <a:off x="1447800" y="6324601"/>
            <a:ext cx="7162800" cy="646331"/>
          </a:xfrm>
          <a:prstGeom prst="rect">
            <a:avLst/>
          </a:prstGeom>
        </p:spPr>
        <p:txBody>
          <a:bodyPr wrap="square">
            <a:spAutoFit/>
          </a:bodyPr>
          <a:lstStyle/>
          <a:p>
            <a:r>
              <a:rPr lang="en-US" dirty="0" smtClean="0">
                <a:hlinkClick r:id="rId4"/>
              </a:rPr>
              <a:t>http://developer.android.com/guide/topics/fundamentals.html</a:t>
            </a:r>
            <a:endParaRPr lang="en-US" dirty="0" smtClean="0"/>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143000"/>
          </a:xfrm>
        </p:spPr>
        <p:txBody>
          <a:bodyPr>
            <a:normAutofit/>
          </a:bodyPr>
          <a:lstStyle/>
          <a:p>
            <a:r>
              <a:rPr lang="en-US" dirty="0" smtClean="0"/>
              <a:t>	Android Features</a:t>
            </a:r>
            <a:br>
              <a:rPr lang="en-US" dirty="0" smtClean="0"/>
            </a:br>
            <a:r>
              <a:rPr lang="en-US" dirty="0" smtClean="0"/>
              <a:t>Part 1</a:t>
            </a:r>
            <a:endParaRPr lang="en-US" dirty="0"/>
          </a:p>
        </p:txBody>
      </p:sp>
      <p:sp>
        <p:nvSpPr>
          <p:cNvPr id="3" name="Content Placeholder 2"/>
          <p:cNvSpPr>
            <a:spLocks noGrp="1"/>
          </p:cNvSpPr>
          <p:nvPr>
            <p:ph idx="1"/>
          </p:nvPr>
        </p:nvSpPr>
        <p:spPr/>
        <p:txBody>
          <a:bodyPr>
            <a:normAutofit fontScale="55000" lnSpcReduction="20000"/>
          </a:bodyPr>
          <a:lstStyle/>
          <a:p>
            <a:r>
              <a:rPr lang="en-US" sz="3300" b="1" dirty="0" smtClean="0"/>
              <a:t>Application framework</a:t>
            </a:r>
            <a:r>
              <a:rPr lang="en-US" sz="3300" dirty="0" smtClean="0"/>
              <a:t> enabling reuse and replacement of components </a:t>
            </a:r>
          </a:p>
          <a:p>
            <a:endParaRPr lang="en-US" sz="3300" dirty="0" smtClean="0"/>
          </a:p>
          <a:p>
            <a:r>
              <a:rPr lang="en-US" sz="3300" b="1" dirty="0" err="1" smtClean="0"/>
              <a:t>Dalvik</a:t>
            </a:r>
            <a:r>
              <a:rPr lang="en-US" sz="3300" b="1" dirty="0" smtClean="0"/>
              <a:t> virtual machine</a:t>
            </a:r>
            <a:r>
              <a:rPr lang="en-US" sz="3300" dirty="0" smtClean="0"/>
              <a:t> optimized for mobile devices </a:t>
            </a:r>
          </a:p>
          <a:p>
            <a:endParaRPr lang="en-US" sz="3300" dirty="0" smtClean="0"/>
          </a:p>
          <a:p>
            <a:r>
              <a:rPr lang="en-US" sz="3300" b="1" dirty="0" smtClean="0"/>
              <a:t>Integrated browser</a:t>
            </a:r>
            <a:r>
              <a:rPr lang="en-US" sz="3300" dirty="0" smtClean="0"/>
              <a:t> based on the open source </a:t>
            </a:r>
            <a:r>
              <a:rPr lang="en-US" sz="3300" dirty="0" err="1" smtClean="0">
                <a:hlinkClick r:id="rId2"/>
              </a:rPr>
              <a:t>WebKit</a:t>
            </a:r>
            <a:r>
              <a:rPr lang="en-US" sz="3300" dirty="0" smtClean="0"/>
              <a:t> engine </a:t>
            </a:r>
          </a:p>
          <a:p>
            <a:endParaRPr lang="en-US" sz="3300" dirty="0" smtClean="0"/>
          </a:p>
          <a:p>
            <a:r>
              <a:rPr lang="en-US" sz="3300" b="1" dirty="0" smtClean="0"/>
              <a:t>Optimized graphics</a:t>
            </a:r>
            <a:r>
              <a:rPr lang="en-US" sz="3300" dirty="0" smtClean="0"/>
              <a:t> powered by </a:t>
            </a:r>
          </a:p>
          <a:p>
            <a:pPr lvl="1">
              <a:buFont typeface="Wingdings" pitchFamily="2" charset="2"/>
              <a:buChar char="q"/>
            </a:pPr>
            <a:r>
              <a:rPr lang="en-US" sz="3300" dirty="0" smtClean="0"/>
              <a:t>Custom 2D graphics library; </a:t>
            </a:r>
          </a:p>
          <a:p>
            <a:pPr lvl="1">
              <a:buFont typeface="Wingdings" pitchFamily="2" charset="2"/>
              <a:buChar char="q"/>
            </a:pPr>
            <a:r>
              <a:rPr lang="en-US" sz="3300" dirty="0" smtClean="0"/>
              <a:t>3D graphics based on the OpenGL ES 1.0 specification (hardware acceleration optional) </a:t>
            </a:r>
          </a:p>
          <a:p>
            <a:pPr lvl="1"/>
            <a:endParaRPr lang="en-US" sz="3300" dirty="0" smtClean="0"/>
          </a:p>
          <a:p>
            <a:r>
              <a:rPr lang="en-US" sz="3300" b="1" dirty="0" err="1" smtClean="0"/>
              <a:t>SQLite</a:t>
            </a:r>
            <a:r>
              <a:rPr lang="en-US" sz="3300" dirty="0" smtClean="0"/>
              <a:t> for structured data storage </a:t>
            </a:r>
            <a:endParaRPr lang="en-US" sz="3300" dirty="0" smtClean="0">
              <a:hlinkClick r:id="rId3"/>
            </a:endParaRPr>
          </a:p>
          <a:p>
            <a:endParaRPr lang="en-US" sz="3300" dirty="0" smtClean="0">
              <a:hlinkClick r:id="rId3"/>
            </a:endParaRPr>
          </a:p>
          <a:p>
            <a:r>
              <a:rPr lang="en-US" sz="3300" dirty="0" smtClean="0">
                <a:hlinkClick r:id="rId3"/>
              </a:rPr>
              <a:t>http://developer.android.com/guide/basics/what-is-android.html</a:t>
            </a:r>
            <a:endParaRPr lang="en-US" sz="3300" dirty="0" smtClean="0"/>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	Android Features </a:t>
            </a:r>
            <a:br>
              <a:rPr lang="en-US" dirty="0" smtClean="0"/>
            </a:br>
            <a:r>
              <a:rPr lang="en-US" dirty="0" smtClean="0"/>
              <a:t>Part 2</a:t>
            </a:r>
            <a:endParaRPr lang="en-US" dirty="0"/>
          </a:p>
        </p:txBody>
      </p:sp>
      <p:sp>
        <p:nvSpPr>
          <p:cNvPr id="3" name="Content Placeholder 2"/>
          <p:cNvSpPr>
            <a:spLocks noGrp="1"/>
          </p:cNvSpPr>
          <p:nvPr>
            <p:ph idx="1"/>
          </p:nvPr>
        </p:nvSpPr>
        <p:spPr/>
        <p:txBody>
          <a:bodyPr>
            <a:normAutofit fontScale="70000" lnSpcReduction="20000"/>
          </a:bodyPr>
          <a:lstStyle/>
          <a:p>
            <a:r>
              <a:rPr lang="en-US" sz="2800" b="1" dirty="0" smtClean="0"/>
              <a:t>Media support</a:t>
            </a:r>
            <a:r>
              <a:rPr lang="en-US" sz="2800" dirty="0" smtClean="0"/>
              <a:t> for common audio, video, and still image formats (MPEG4, H.264, MP3, AAC, AMR, JPG, PNG, GIF) </a:t>
            </a:r>
          </a:p>
          <a:p>
            <a:endParaRPr lang="en-US" sz="2800" dirty="0" smtClean="0"/>
          </a:p>
          <a:p>
            <a:r>
              <a:rPr lang="en-US" sz="2800" b="1" dirty="0" smtClean="0"/>
              <a:t>GSM Telephony</a:t>
            </a:r>
            <a:r>
              <a:rPr lang="en-US" sz="2800" dirty="0" smtClean="0"/>
              <a:t> (hardware dependent) </a:t>
            </a:r>
          </a:p>
          <a:p>
            <a:endParaRPr lang="en-US" sz="2800" dirty="0" smtClean="0"/>
          </a:p>
          <a:p>
            <a:r>
              <a:rPr lang="en-US" sz="2800" b="1" dirty="0" smtClean="0"/>
              <a:t>Bluetooth, EDGE, 3G, and </a:t>
            </a:r>
            <a:r>
              <a:rPr lang="en-US" sz="2800" b="1" dirty="0" err="1" smtClean="0"/>
              <a:t>WiFi</a:t>
            </a:r>
            <a:r>
              <a:rPr lang="en-US" sz="2800" dirty="0" smtClean="0"/>
              <a:t> (hardware dependent) </a:t>
            </a:r>
          </a:p>
          <a:p>
            <a:endParaRPr lang="en-US" sz="2800" dirty="0" smtClean="0"/>
          </a:p>
          <a:p>
            <a:r>
              <a:rPr lang="en-US" sz="2800" b="1" dirty="0" smtClean="0"/>
              <a:t>Camera, GPS, compass, and accelerometer</a:t>
            </a:r>
            <a:r>
              <a:rPr lang="en-US" sz="2800" dirty="0" smtClean="0"/>
              <a:t> (hardware dependent) </a:t>
            </a:r>
          </a:p>
          <a:p>
            <a:endParaRPr lang="en-US" sz="2800" dirty="0" smtClean="0"/>
          </a:p>
          <a:p>
            <a:r>
              <a:rPr lang="en-US" sz="2800" b="1" dirty="0" smtClean="0"/>
              <a:t>Rich development environment</a:t>
            </a:r>
            <a:r>
              <a:rPr lang="en-US" sz="2800" dirty="0" smtClean="0"/>
              <a:t> including a device emulator, tools for debugging, memory and performance profiling, and a plug-in for the Eclipse IDE</a:t>
            </a:r>
          </a:p>
          <a:p>
            <a:endParaRPr lang="en-US" sz="2800" dirty="0" smtClean="0"/>
          </a:p>
          <a:p>
            <a:r>
              <a:rPr lang="en-US" sz="2800" dirty="0" smtClean="0">
                <a:hlinkClick r:id="rId2"/>
              </a:rPr>
              <a:t>http://developer.android.com/guide/basics/what-is-android.html</a:t>
            </a:r>
            <a:endParaRPr lang="en-US" sz="2800" dirty="0" smtClean="0"/>
          </a:p>
          <a:p>
            <a:endParaRPr lang="en-US" sz="2800" dirty="0" smtClean="0"/>
          </a:p>
          <a:p>
            <a:pPr>
              <a:buNone/>
            </a:pPr>
            <a:endParaRPr lang="en-US" sz="2800"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Application Fundamentals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Written in the Java programming language.</a:t>
            </a:r>
          </a:p>
          <a:p>
            <a:r>
              <a:rPr lang="en-US" dirty="0" smtClean="0"/>
              <a:t>Code along with any required data and resource files are compiled into an </a:t>
            </a:r>
            <a:r>
              <a:rPr lang="en-US" i="1" dirty="0" smtClean="0"/>
              <a:t>Android package, </a:t>
            </a:r>
            <a:r>
              <a:rPr lang="en-US" dirty="0" smtClean="0"/>
              <a:t>.</a:t>
            </a:r>
            <a:r>
              <a:rPr lang="en-US" dirty="0" err="1" smtClean="0"/>
              <a:t>apk</a:t>
            </a:r>
            <a:r>
              <a:rPr lang="en-US" dirty="0" smtClean="0"/>
              <a:t> file. </a:t>
            </a:r>
          </a:p>
          <a:p>
            <a:r>
              <a:rPr lang="en-US" dirty="0" smtClean="0"/>
              <a:t>Installed on mobile devices</a:t>
            </a:r>
          </a:p>
          <a:p>
            <a:r>
              <a:rPr lang="en-US" dirty="0" smtClean="0"/>
              <a:t>Runs in its own Linux process</a:t>
            </a:r>
          </a:p>
          <a:p>
            <a:r>
              <a:rPr lang="en-US" dirty="0" smtClean="0"/>
              <a:t>Has its own virtual machine (VM),</a:t>
            </a:r>
          </a:p>
          <a:p>
            <a:r>
              <a:rPr lang="en-US" dirty="0" smtClean="0"/>
              <a:t>Is assigned a unique Linux user ID</a:t>
            </a:r>
          </a:p>
          <a:p>
            <a:pPr lvl="1">
              <a:buFont typeface="Wingdings" pitchFamily="2" charset="2"/>
              <a:buChar char="q"/>
            </a:pPr>
            <a:r>
              <a:rPr lang="en-US" dirty="0" smtClean="0"/>
              <a:t>Permissions are set so that the application's files are visible only to that user and only to the application itself</a:t>
            </a:r>
            <a:endParaRPr lang="en-US" dirty="0" smtClean="0">
              <a:hlinkClick r:id="rId3"/>
            </a:endParaRPr>
          </a:p>
          <a:p>
            <a:endParaRPr lang="en-US" dirty="0" smtClean="0">
              <a:hlinkClick r:id="rId3"/>
            </a:endParaRPr>
          </a:p>
          <a:p>
            <a:r>
              <a:rPr lang="en-US" dirty="0" smtClean="0">
                <a:hlinkClick r:id="rId3"/>
              </a:rPr>
              <a:t>http://developer.android.com/guide/topics/fundamentals.html</a:t>
            </a:r>
            <a:endParaRPr lang="en-US" dirty="0" smtClean="0"/>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	Android Central Feature</a:t>
            </a:r>
            <a:endParaRPr lang="en-US" dirty="0"/>
          </a:p>
        </p:txBody>
      </p:sp>
      <p:sp>
        <p:nvSpPr>
          <p:cNvPr id="3" name="Content Placeholder 2"/>
          <p:cNvSpPr>
            <a:spLocks noGrp="1"/>
          </p:cNvSpPr>
          <p:nvPr>
            <p:ph idx="1"/>
          </p:nvPr>
        </p:nvSpPr>
        <p:spPr/>
        <p:txBody>
          <a:bodyPr>
            <a:noAutofit/>
          </a:bodyPr>
          <a:lstStyle/>
          <a:p>
            <a:r>
              <a:rPr lang="en-US" sz="1800" dirty="0" smtClean="0"/>
              <a:t>Replace and Reuse</a:t>
            </a:r>
          </a:p>
          <a:p>
            <a:pPr lvl="1">
              <a:buFont typeface="Wingdings" pitchFamily="2" charset="2"/>
              <a:buChar char="q"/>
            </a:pPr>
            <a:r>
              <a:rPr lang="en-US" sz="1800" dirty="0" smtClean="0"/>
              <a:t>One application can make use of elements of other applications provided those applications permit it.</a:t>
            </a:r>
          </a:p>
          <a:p>
            <a:pPr lvl="1">
              <a:buFont typeface="Wingdings" pitchFamily="2" charset="2"/>
              <a:buChar char="q"/>
            </a:pPr>
            <a:r>
              <a:rPr lang="en-US" sz="1800" dirty="0" smtClean="0"/>
              <a:t>One application doesn't incorporate the code of the other application or link to it. Rather, it simply starts up that piece of the other application when the need arises. </a:t>
            </a:r>
          </a:p>
          <a:p>
            <a:r>
              <a:rPr lang="en-US" sz="1800" dirty="0" smtClean="0"/>
              <a:t>For this to work, the system must be able to start an application process when any part of it is needed, and instantiate the Java objects for that part. </a:t>
            </a:r>
          </a:p>
          <a:p>
            <a:r>
              <a:rPr lang="en-US" sz="1800" dirty="0" smtClean="0"/>
              <a:t>Unlike applications on most other systems, Android applications don't have a single entry point for everything in the application (no main() function, for example).</a:t>
            </a:r>
          </a:p>
          <a:p>
            <a:r>
              <a:rPr lang="en-US" sz="1800" dirty="0" smtClean="0"/>
              <a:t> Rather, they have essential </a:t>
            </a:r>
            <a:r>
              <a:rPr lang="en-US" sz="1800" i="1" dirty="0" smtClean="0"/>
              <a:t>components</a:t>
            </a:r>
            <a:r>
              <a:rPr lang="en-US" sz="1800" dirty="0" smtClean="0"/>
              <a:t> that the system can instantiate and run as needed. </a:t>
            </a:r>
            <a:endParaRPr lang="en-US" sz="1600" dirty="0" smtClean="0"/>
          </a:p>
          <a:p>
            <a:pPr>
              <a:buNone/>
            </a:pPr>
            <a:r>
              <a:rPr lang="en-US" sz="1600" dirty="0" smtClean="0"/>
              <a:t>	</a:t>
            </a:r>
            <a:r>
              <a:rPr lang="en-US" sz="1600" dirty="0" smtClean="0">
                <a:hlinkClick r:id="rId2"/>
              </a:rPr>
              <a:t>http://developer.android.com/guide/topics/fundamentals.html</a:t>
            </a:r>
            <a:endParaRPr lang="en-US" sz="1600" dirty="0" smtClean="0"/>
          </a:p>
          <a:p>
            <a:pPr>
              <a:buNone/>
            </a:pPr>
            <a:endParaRPr lang="en-US" sz="18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
            </a:r>
            <a:br>
              <a:rPr lang="en-US" dirty="0" smtClean="0"/>
            </a:br>
            <a:r>
              <a:rPr lang="en-US" dirty="0" smtClean="0"/>
              <a:t>Intents</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Is the 5</a:t>
            </a:r>
            <a:r>
              <a:rPr lang="en-US" baseline="30000" dirty="0" smtClean="0"/>
              <a:t>th</a:t>
            </a:r>
            <a:r>
              <a:rPr lang="en-US" dirty="0" smtClean="0"/>
              <a:t> key class</a:t>
            </a:r>
          </a:p>
          <a:p>
            <a:r>
              <a:rPr lang="en-US" dirty="0" smtClean="0"/>
              <a:t>Objects that hold the content of the message</a:t>
            </a:r>
          </a:p>
          <a:p>
            <a:r>
              <a:rPr lang="en-US" dirty="0" smtClean="0"/>
              <a:t>Activities, services, and broadcast receivers — are activated by </a:t>
            </a:r>
            <a:r>
              <a:rPr lang="en-US" i="1" dirty="0" smtClean="0"/>
              <a:t>intents</a:t>
            </a:r>
          </a:p>
          <a:p>
            <a:pPr lvl="1">
              <a:buFont typeface="Wingdings" pitchFamily="2" charset="2"/>
              <a:buChar char="q"/>
            </a:pPr>
            <a:r>
              <a:rPr lang="en-US" dirty="0" smtClean="0"/>
              <a:t>For activities and services, it names the action being requested and specifies the URI of the data to act on, among other things</a:t>
            </a:r>
          </a:p>
          <a:p>
            <a:pPr lvl="2">
              <a:buFont typeface="Wingdings" pitchFamily="2" charset="2"/>
              <a:buChar char="q"/>
            </a:pPr>
            <a:r>
              <a:rPr lang="en-US" dirty="0" smtClean="0"/>
              <a:t>Request for an activity to present an image to the user or let the user edit some text</a:t>
            </a:r>
          </a:p>
          <a:p>
            <a:pPr lvl="1">
              <a:buFont typeface="Wingdings" pitchFamily="2" charset="2"/>
              <a:buChar char="q"/>
            </a:pPr>
            <a:r>
              <a:rPr lang="en-US" dirty="0" smtClean="0"/>
              <a:t>For broadcast receivers, it names the action being announced</a:t>
            </a:r>
          </a:p>
          <a:p>
            <a:pPr lvl="2">
              <a:buFont typeface="Wingdings" pitchFamily="2" charset="2"/>
              <a:buChar char="q"/>
            </a:pPr>
            <a:r>
              <a:rPr lang="en-US" dirty="0" smtClean="0"/>
              <a:t>Announce to interested parties that the camera button has been pressed</a:t>
            </a:r>
          </a:p>
          <a:p>
            <a:pPr lvl="1">
              <a:buNone/>
            </a:pPr>
            <a:endParaRPr lang="en-US" dirty="0" smtClean="0"/>
          </a:p>
          <a:p>
            <a:pPr lvl="1">
              <a:buNone/>
            </a:pPr>
            <a:r>
              <a:rPr lang="en-US" dirty="0" smtClean="0">
                <a:hlinkClick r:id="rId2"/>
              </a:rPr>
              <a:t>http://developer.android.com/guide/topics/fundamentals.html</a:t>
            </a:r>
            <a:endParaRPr lang="en-US" dirty="0" smtClean="0"/>
          </a:p>
          <a:p>
            <a:pPr lvl="1">
              <a:buNone/>
            </a:pP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Manifest file</a:t>
            </a:r>
            <a:endParaRPr lang="en-US" dirty="0"/>
          </a:p>
        </p:txBody>
      </p:sp>
      <p:sp>
        <p:nvSpPr>
          <p:cNvPr id="3" name="Content Placeholder 2"/>
          <p:cNvSpPr>
            <a:spLocks noGrp="1"/>
          </p:cNvSpPr>
          <p:nvPr>
            <p:ph idx="1"/>
          </p:nvPr>
        </p:nvSpPr>
        <p:spPr/>
        <p:txBody>
          <a:bodyPr>
            <a:normAutofit fontScale="77500" lnSpcReduction="20000"/>
          </a:bodyPr>
          <a:lstStyle/>
          <a:p>
            <a:r>
              <a:rPr lang="en-US" sz="3100" dirty="0" smtClean="0"/>
              <a:t>Before Android can start an application component, it must learn that the component exists. </a:t>
            </a:r>
          </a:p>
          <a:p>
            <a:r>
              <a:rPr lang="en-US" sz="3100" dirty="0" smtClean="0"/>
              <a:t>Applications must declare their components in a manifest file</a:t>
            </a:r>
          </a:p>
          <a:p>
            <a:r>
              <a:rPr lang="en-US" sz="3100" dirty="0" smtClean="0"/>
              <a:t>Is a structured XML file, named  AndroidManifest.xml for all applications.</a:t>
            </a:r>
          </a:p>
          <a:p>
            <a:pPr lvl="1"/>
            <a:r>
              <a:rPr lang="en-US" sz="2900" dirty="0" smtClean="0"/>
              <a:t>Declares the application's components</a:t>
            </a:r>
          </a:p>
          <a:p>
            <a:pPr lvl="1"/>
            <a:r>
              <a:rPr lang="en-US" sz="2900" dirty="0" smtClean="0"/>
              <a:t>Names any libraries the application needs to be linked against (besides the default Android library) </a:t>
            </a:r>
          </a:p>
          <a:p>
            <a:pPr lvl="1"/>
            <a:r>
              <a:rPr lang="en-US" sz="2900" dirty="0" smtClean="0"/>
              <a:t>Identifies any permissions the application expects to be granted</a:t>
            </a:r>
          </a:p>
          <a:p>
            <a:endParaRPr lang="en-US" dirty="0" smtClean="0"/>
          </a:p>
          <a:p>
            <a:pPr>
              <a:buNone/>
            </a:pPr>
            <a:r>
              <a:rPr lang="en-US" dirty="0" smtClean="0"/>
              <a:t>	 </a:t>
            </a:r>
            <a:r>
              <a:rPr lang="en-US" dirty="0" smtClean="0">
                <a:hlinkClick r:id="rId2"/>
              </a:rPr>
              <a:t>http://developer.android.com/guide/topics/fundamentals.html</a:t>
            </a:r>
            <a:endParaRPr lang="en-US" dirty="0" smtClean="0"/>
          </a:p>
          <a:p>
            <a:pPr>
              <a:buNone/>
            </a:pPr>
            <a:endParaRPr lang="en-US" dirty="0" smtClean="0"/>
          </a:p>
          <a:p>
            <a:endParaRPr lang="en-US"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lstStyle/>
          <a:p>
            <a:r>
              <a:rPr lang="en-US" dirty="0" smtClean="0"/>
              <a:t>Android application development overview</a:t>
            </a:r>
          </a:p>
          <a:p>
            <a:r>
              <a:rPr lang="en-US" dirty="0" smtClean="0"/>
              <a:t>Getting started</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Manifest File Example</a:t>
            </a:r>
            <a:endParaRPr lang="en-US" dirty="0"/>
          </a:p>
        </p:txBody>
      </p:sp>
      <p:sp>
        <p:nvSpPr>
          <p:cNvPr id="3" name="Content Placeholder 2"/>
          <p:cNvSpPr>
            <a:spLocks noGrp="1"/>
          </p:cNvSpPr>
          <p:nvPr>
            <p:ph idx="1"/>
          </p:nvPr>
        </p:nvSpPr>
        <p:spPr/>
        <p:txBody>
          <a:bodyPr>
            <a:normAutofit fontScale="47500" lnSpcReduction="20000"/>
          </a:bodyPr>
          <a:lstStyle/>
          <a:p>
            <a:r>
              <a:rPr lang="en-US" dirty="0" smtClean="0"/>
              <a:t>&lt;?xml version=</a:t>
            </a:r>
            <a:r>
              <a:rPr lang="en-US" i="1" dirty="0" smtClean="0"/>
              <a:t>"1.0" encoding="utf-8"?&gt;</a:t>
            </a:r>
          </a:p>
          <a:p>
            <a:r>
              <a:rPr lang="en-US" dirty="0" smtClean="0"/>
              <a:t>&lt;manifest </a:t>
            </a:r>
            <a:r>
              <a:rPr lang="en-US" dirty="0" err="1" smtClean="0"/>
              <a:t>xmlns:android</a:t>
            </a:r>
            <a:r>
              <a:rPr lang="en-US" dirty="0" smtClean="0"/>
              <a:t>=</a:t>
            </a:r>
            <a:r>
              <a:rPr lang="en-US" i="1" dirty="0" smtClean="0"/>
              <a:t>"http://schemas.android.com/apk/res/android"</a:t>
            </a:r>
          </a:p>
          <a:p>
            <a:r>
              <a:rPr lang="en-US" dirty="0" smtClean="0"/>
              <a:t>      package=</a:t>
            </a:r>
            <a:r>
              <a:rPr lang="en-US" i="1" dirty="0" smtClean="0"/>
              <a:t>"</a:t>
            </a:r>
            <a:r>
              <a:rPr lang="en-US" i="1" dirty="0" err="1" smtClean="0"/>
              <a:t>com.example.helloandroidtoo</a:t>
            </a:r>
            <a:r>
              <a:rPr lang="en-US" i="1" dirty="0" smtClean="0"/>
              <a:t>"</a:t>
            </a:r>
          </a:p>
          <a:p>
            <a:r>
              <a:rPr lang="en-US" dirty="0" smtClean="0"/>
              <a:t>      </a:t>
            </a:r>
            <a:r>
              <a:rPr lang="en-US" dirty="0" err="1" smtClean="0"/>
              <a:t>android:versionCode</a:t>
            </a:r>
            <a:r>
              <a:rPr lang="en-US" dirty="0" smtClean="0"/>
              <a:t>=</a:t>
            </a:r>
            <a:r>
              <a:rPr lang="en-US" i="1" dirty="0" smtClean="0"/>
              <a:t>"1"</a:t>
            </a:r>
          </a:p>
          <a:p>
            <a:r>
              <a:rPr lang="en-US" dirty="0" smtClean="0"/>
              <a:t>      </a:t>
            </a:r>
            <a:r>
              <a:rPr lang="en-US" dirty="0" err="1" smtClean="0"/>
              <a:t>android:versionName</a:t>
            </a:r>
            <a:r>
              <a:rPr lang="en-US" dirty="0" smtClean="0"/>
              <a:t>=</a:t>
            </a:r>
            <a:r>
              <a:rPr lang="en-US" i="1" dirty="0" smtClean="0"/>
              <a:t>"1.0"&gt;</a:t>
            </a:r>
          </a:p>
          <a:p>
            <a:r>
              <a:rPr lang="en-US" dirty="0" smtClean="0"/>
              <a:t>    &lt;application </a:t>
            </a:r>
            <a:r>
              <a:rPr lang="en-US" dirty="0" err="1" smtClean="0"/>
              <a:t>android:icon</a:t>
            </a:r>
            <a:r>
              <a:rPr lang="en-US" dirty="0" smtClean="0"/>
              <a:t>=</a:t>
            </a:r>
            <a:r>
              <a:rPr lang="en-US" i="1" dirty="0" smtClean="0"/>
              <a:t>"@</a:t>
            </a:r>
            <a:r>
              <a:rPr lang="en-US" i="1" dirty="0" err="1" smtClean="0"/>
              <a:t>drawable</a:t>
            </a:r>
            <a:r>
              <a:rPr lang="en-US" i="1" dirty="0" smtClean="0"/>
              <a:t>/icon" </a:t>
            </a:r>
            <a:r>
              <a:rPr lang="en-US" i="1" dirty="0" err="1" smtClean="0"/>
              <a:t>android:label</a:t>
            </a:r>
            <a:r>
              <a:rPr lang="en-US" i="1" dirty="0" smtClean="0"/>
              <a:t>="@string/</a:t>
            </a:r>
            <a:r>
              <a:rPr lang="en-US" i="1" dirty="0" err="1" smtClean="0"/>
              <a:t>app_name</a:t>
            </a:r>
            <a:r>
              <a:rPr lang="en-US" i="1" dirty="0" smtClean="0"/>
              <a:t>" </a:t>
            </a:r>
            <a:r>
              <a:rPr lang="en-US" i="1" dirty="0" err="1" smtClean="0"/>
              <a:t>android:debuggable</a:t>
            </a:r>
            <a:r>
              <a:rPr lang="en-US" i="1" dirty="0" smtClean="0"/>
              <a:t>="true"&gt;</a:t>
            </a:r>
          </a:p>
          <a:p>
            <a:r>
              <a:rPr lang="en-US" dirty="0" smtClean="0"/>
              <a:t>        &lt;activity </a:t>
            </a:r>
            <a:r>
              <a:rPr lang="en-US" dirty="0" err="1" smtClean="0"/>
              <a:t>android:name</a:t>
            </a:r>
            <a:r>
              <a:rPr lang="en-US" dirty="0" smtClean="0"/>
              <a:t>=</a:t>
            </a:r>
            <a:r>
              <a:rPr lang="en-US" i="1" dirty="0" smtClean="0"/>
              <a:t>".</a:t>
            </a:r>
            <a:r>
              <a:rPr lang="en-US" i="1" dirty="0" err="1" smtClean="0"/>
              <a:t>HelloAndroid</a:t>
            </a:r>
            <a:r>
              <a:rPr lang="en-US" i="1" dirty="0" smtClean="0"/>
              <a:t>"</a:t>
            </a:r>
          </a:p>
          <a:p>
            <a:r>
              <a:rPr lang="en-US" dirty="0" smtClean="0"/>
              <a:t>                  </a:t>
            </a:r>
            <a:r>
              <a:rPr lang="en-US" dirty="0" err="1" smtClean="0"/>
              <a:t>android:label</a:t>
            </a:r>
            <a:r>
              <a:rPr lang="en-US" dirty="0" smtClean="0"/>
              <a:t>=</a:t>
            </a:r>
            <a:r>
              <a:rPr lang="en-US" i="1" dirty="0" smtClean="0"/>
              <a:t>"@string/</a:t>
            </a:r>
            <a:r>
              <a:rPr lang="en-US" i="1" dirty="0" err="1" smtClean="0"/>
              <a:t>app_name</a:t>
            </a:r>
            <a:r>
              <a:rPr lang="en-US" i="1" dirty="0" smtClean="0"/>
              <a:t>"&gt;</a:t>
            </a:r>
          </a:p>
          <a:p>
            <a:r>
              <a:rPr lang="en-US" dirty="0" smtClean="0"/>
              <a:t>            &lt;intent-filter&gt;</a:t>
            </a:r>
          </a:p>
          <a:p>
            <a:r>
              <a:rPr lang="en-US" dirty="0" smtClean="0"/>
              <a:t>                &lt;action </a:t>
            </a:r>
            <a:r>
              <a:rPr lang="en-US" dirty="0" err="1" smtClean="0"/>
              <a:t>android:name</a:t>
            </a:r>
            <a:r>
              <a:rPr lang="en-US" dirty="0" smtClean="0"/>
              <a:t>=</a:t>
            </a:r>
            <a:r>
              <a:rPr lang="en-US" i="1" dirty="0" smtClean="0"/>
              <a:t>"</a:t>
            </a:r>
            <a:r>
              <a:rPr lang="en-US" i="1" dirty="0" err="1" smtClean="0"/>
              <a:t>android.intent.action.MAIN</a:t>
            </a:r>
            <a:r>
              <a:rPr lang="en-US" i="1" dirty="0" smtClean="0"/>
              <a:t>" /&gt;</a:t>
            </a:r>
          </a:p>
          <a:p>
            <a:r>
              <a:rPr lang="en-US" dirty="0" smtClean="0"/>
              <a:t>                &lt;category </a:t>
            </a:r>
            <a:r>
              <a:rPr lang="en-US" dirty="0" err="1" smtClean="0"/>
              <a:t>android:name</a:t>
            </a:r>
            <a:r>
              <a:rPr lang="en-US" dirty="0" smtClean="0"/>
              <a:t>=</a:t>
            </a:r>
            <a:r>
              <a:rPr lang="en-US" i="1" dirty="0" smtClean="0"/>
              <a:t>"</a:t>
            </a:r>
            <a:r>
              <a:rPr lang="en-US" i="1" dirty="0" err="1" smtClean="0"/>
              <a:t>android.intent.category.LAUNCHER</a:t>
            </a:r>
            <a:r>
              <a:rPr lang="en-US" i="1" dirty="0" smtClean="0"/>
              <a:t>" /&gt;</a:t>
            </a:r>
          </a:p>
          <a:p>
            <a:r>
              <a:rPr lang="en-US" dirty="0" smtClean="0"/>
              <a:t>            &lt;/intent-filter&gt;</a:t>
            </a:r>
          </a:p>
          <a:p>
            <a:r>
              <a:rPr lang="en-US" dirty="0" smtClean="0"/>
              <a:t>        &lt;/activity&gt;</a:t>
            </a:r>
          </a:p>
          <a:p>
            <a:r>
              <a:rPr lang="en-US" dirty="0" smtClean="0"/>
              <a:t>        </a:t>
            </a:r>
            <a:r>
              <a:rPr lang="en-US" dirty="0" err="1" smtClean="0"/>
              <a:t>android:debuggable</a:t>
            </a:r>
            <a:r>
              <a:rPr lang="en-US" dirty="0" smtClean="0"/>
              <a:t>="true" </a:t>
            </a:r>
          </a:p>
          <a:p>
            <a:endParaRPr lang="en-US" dirty="0" smtClean="0"/>
          </a:p>
          <a:p>
            <a:r>
              <a:rPr lang="en-US" dirty="0" smtClean="0"/>
              <a:t>    &lt;/application&gt;</a:t>
            </a:r>
          </a:p>
          <a:p>
            <a:r>
              <a:rPr lang="en-US" dirty="0" smtClean="0"/>
              <a:t>    &lt;uses-</a:t>
            </a:r>
            <a:r>
              <a:rPr lang="en-US" dirty="0" err="1" smtClean="0"/>
              <a:t>sdk</a:t>
            </a:r>
            <a:r>
              <a:rPr lang="en-US" dirty="0" smtClean="0"/>
              <a:t> </a:t>
            </a:r>
            <a:r>
              <a:rPr lang="en-US" dirty="0" err="1" smtClean="0"/>
              <a:t>android:minSdkVersion</a:t>
            </a:r>
            <a:r>
              <a:rPr lang="en-US" dirty="0" smtClean="0"/>
              <a:t>=</a:t>
            </a:r>
            <a:r>
              <a:rPr lang="en-US" i="1" dirty="0" smtClean="0"/>
              <a:t>"8" /&gt;</a:t>
            </a:r>
          </a:p>
          <a:p>
            <a:endParaRPr lang="en-US" dirty="0" smtClean="0"/>
          </a:p>
          <a:p>
            <a:r>
              <a:rPr lang="en-US" dirty="0" smtClean="0"/>
              <a:t>&lt;/manifest&gt; </a:t>
            </a:r>
          </a:p>
          <a:p>
            <a:pPr>
              <a:buNone/>
            </a:pPr>
            <a:r>
              <a:rPr lang="en-US" dirty="0" smtClean="0"/>
              <a:t>	</a:t>
            </a:r>
            <a:r>
              <a:rPr lang="en-US" dirty="0" smtClean="0">
                <a:hlinkClick r:id="rId2"/>
              </a:rPr>
              <a:t>http://developer.android.com/guide/topics/fundamentals.html</a:t>
            </a: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
            </a:r>
            <a:br>
              <a:rPr lang="en-US" b="1" dirty="0" smtClean="0"/>
            </a:br>
            <a:r>
              <a:rPr lang="en-US" b="1" dirty="0" smtClean="0"/>
              <a:t>Supported Operating Systems</a:t>
            </a:r>
            <a:endParaRPr lang="en-US" dirty="0"/>
          </a:p>
        </p:txBody>
      </p:sp>
      <p:sp>
        <p:nvSpPr>
          <p:cNvPr id="3" name="Content Placeholder 2"/>
          <p:cNvSpPr>
            <a:spLocks noGrp="1"/>
          </p:cNvSpPr>
          <p:nvPr>
            <p:ph idx="1"/>
          </p:nvPr>
        </p:nvSpPr>
        <p:spPr/>
        <p:txBody>
          <a:bodyPr>
            <a:normAutofit/>
          </a:bodyPr>
          <a:lstStyle/>
          <a:p>
            <a:pPr lvl="1">
              <a:buFont typeface="Wingdings" pitchFamily="2" charset="2"/>
              <a:buChar char="q"/>
            </a:pPr>
            <a:r>
              <a:rPr lang="en-US" dirty="0" smtClean="0"/>
              <a:t>Windows XP (32-bit), Vista (32- or 64-bit), or Windows 7 (32- or 64-bit) </a:t>
            </a:r>
          </a:p>
          <a:p>
            <a:pPr lvl="1">
              <a:buFont typeface="Wingdings" pitchFamily="2" charset="2"/>
              <a:buChar char="q"/>
            </a:pPr>
            <a:r>
              <a:rPr lang="en-US" dirty="0" smtClean="0"/>
              <a:t>Mac OS X 10.5.8 or later (x86 only) </a:t>
            </a:r>
          </a:p>
          <a:p>
            <a:pPr lvl="1">
              <a:buFont typeface="Wingdings" pitchFamily="2" charset="2"/>
              <a:buChar char="q"/>
            </a:pPr>
            <a:r>
              <a:rPr lang="en-US" dirty="0" smtClean="0"/>
              <a:t>Linux (tested on </a:t>
            </a:r>
            <a:r>
              <a:rPr lang="en-US" dirty="0" err="1" smtClean="0"/>
              <a:t>Ubuntu</a:t>
            </a:r>
            <a:r>
              <a:rPr lang="en-US" dirty="0" smtClean="0"/>
              <a:t> Linux, Lucid Lynx) </a:t>
            </a:r>
          </a:p>
          <a:p>
            <a:pPr lvl="2">
              <a:buFont typeface="Wingdings" pitchFamily="2" charset="2"/>
              <a:buChar char="Ø"/>
            </a:pPr>
            <a:r>
              <a:rPr lang="en-US" dirty="0" smtClean="0"/>
              <a:t>GNU C Library (</a:t>
            </a:r>
            <a:r>
              <a:rPr lang="en-US" dirty="0" err="1" smtClean="0"/>
              <a:t>glibc</a:t>
            </a:r>
            <a:r>
              <a:rPr lang="en-US" dirty="0" smtClean="0"/>
              <a:t>) 2.7 or later is required. </a:t>
            </a:r>
          </a:p>
          <a:p>
            <a:pPr lvl="2">
              <a:buFont typeface="Wingdings" pitchFamily="2" charset="2"/>
              <a:buChar char="Ø"/>
            </a:pPr>
            <a:r>
              <a:rPr lang="en-US" dirty="0" smtClean="0"/>
              <a:t>On </a:t>
            </a:r>
            <a:r>
              <a:rPr lang="en-US" dirty="0" err="1" smtClean="0"/>
              <a:t>Ubuntu</a:t>
            </a:r>
            <a:r>
              <a:rPr lang="en-US" dirty="0" smtClean="0"/>
              <a:t> Linux, version 8.04 or later is required. </a:t>
            </a:r>
          </a:p>
          <a:p>
            <a:pPr lvl="2">
              <a:buFont typeface="Wingdings" pitchFamily="2" charset="2"/>
              <a:buChar char="Ø"/>
            </a:pPr>
            <a:r>
              <a:rPr lang="en-US" dirty="0" smtClean="0"/>
              <a:t>64-bit distributions must be capable of running 32-bit applications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Supported Development Environments</a:t>
            </a:r>
            <a:endParaRPr lang="en-US" dirty="0"/>
          </a:p>
        </p:txBody>
      </p:sp>
      <p:sp>
        <p:nvSpPr>
          <p:cNvPr id="3" name="Content Placeholder 2"/>
          <p:cNvSpPr>
            <a:spLocks noGrp="1"/>
          </p:cNvSpPr>
          <p:nvPr>
            <p:ph idx="1"/>
          </p:nvPr>
        </p:nvSpPr>
        <p:spPr/>
        <p:txBody>
          <a:bodyPr>
            <a:normAutofit fontScale="85000" lnSpcReduction="20000"/>
          </a:bodyPr>
          <a:lstStyle/>
          <a:p>
            <a:r>
              <a:rPr lang="en-US" b="1" i="1" dirty="0" smtClean="0"/>
              <a:t>Recommended: Eclipse</a:t>
            </a:r>
          </a:p>
          <a:p>
            <a:pPr lvl="1">
              <a:buFont typeface="Wingdings" pitchFamily="2" charset="2"/>
              <a:buChar char="q"/>
            </a:pPr>
            <a:r>
              <a:rPr lang="en-US" b="1" i="1" dirty="0" smtClean="0"/>
              <a:t>Eclipse IDE</a:t>
            </a:r>
            <a:r>
              <a:rPr lang="en-US" dirty="0" smtClean="0"/>
              <a:t> 3.4 (Ganymede) or greater </a:t>
            </a:r>
          </a:p>
          <a:p>
            <a:pPr lvl="2">
              <a:buFont typeface="Wingdings" pitchFamily="2" charset="2"/>
              <a:buChar char="Ø"/>
            </a:pPr>
            <a:r>
              <a:rPr lang="en-US" dirty="0" smtClean="0"/>
              <a:t>Eclipse IDE for Java Developers </a:t>
            </a:r>
          </a:p>
          <a:p>
            <a:pPr lvl="2">
              <a:buFont typeface="Wingdings" pitchFamily="2" charset="2"/>
              <a:buChar char="Ø"/>
            </a:pPr>
            <a:r>
              <a:rPr lang="en-US" dirty="0" smtClean="0"/>
              <a:t>Eclipse Classic (versions 3.5.1 and higher) </a:t>
            </a:r>
          </a:p>
          <a:p>
            <a:pPr lvl="2">
              <a:buFont typeface="Wingdings" pitchFamily="2" charset="2"/>
              <a:buChar char="Ø"/>
            </a:pPr>
            <a:r>
              <a:rPr lang="en-US" dirty="0" smtClean="0"/>
              <a:t>Eclipse IDE for Java EE Developers </a:t>
            </a:r>
            <a:endParaRPr lang="en-US" b="1" dirty="0" smtClean="0"/>
          </a:p>
          <a:p>
            <a:pPr lvl="1">
              <a:buFont typeface="Wingdings" pitchFamily="2" charset="2"/>
              <a:buChar char="q"/>
            </a:pPr>
            <a:r>
              <a:rPr lang="en-US" dirty="0" smtClean="0"/>
              <a:t>Eclipse </a:t>
            </a:r>
            <a:r>
              <a:rPr lang="en-US" dirty="0" smtClean="0">
                <a:hlinkClick r:id="rId2"/>
              </a:rPr>
              <a:t>JDT</a:t>
            </a:r>
            <a:r>
              <a:rPr lang="en-US" dirty="0" smtClean="0"/>
              <a:t> plug-in (included in most Eclipse IDE packages)</a:t>
            </a:r>
          </a:p>
          <a:p>
            <a:pPr lvl="1">
              <a:buFont typeface="Wingdings" pitchFamily="2" charset="2"/>
              <a:buChar char="q"/>
            </a:pPr>
            <a:r>
              <a:rPr lang="en-US" dirty="0" smtClean="0">
                <a:hlinkClick r:id="rId3"/>
              </a:rPr>
              <a:t>JDK 5 or JDK 6</a:t>
            </a:r>
            <a:r>
              <a:rPr lang="en-US" dirty="0" smtClean="0"/>
              <a:t> (JRE alone is not sufficient) </a:t>
            </a:r>
          </a:p>
          <a:p>
            <a:pPr lvl="1">
              <a:buFont typeface="Wingdings" pitchFamily="2" charset="2"/>
              <a:buChar char="q"/>
            </a:pPr>
            <a:r>
              <a:rPr lang="en-US" dirty="0" smtClean="0">
                <a:hlinkClick r:id="rId4" action="ppaction://hlinkfile"/>
              </a:rPr>
              <a:t>Android Development Tools plug-in</a:t>
            </a:r>
            <a:r>
              <a:rPr lang="en-US" dirty="0" smtClean="0"/>
              <a:t> (recommended) </a:t>
            </a:r>
          </a:p>
          <a:p>
            <a:pPr lvl="1">
              <a:buNone/>
            </a:pPr>
            <a:endParaRPr lang="en-US" dirty="0" smtClean="0"/>
          </a:p>
          <a:p>
            <a:r>
              <a:rPr lang="en-US" b="1" i="1" dirty="0" smtClean="0"/>
              <a:t>Other development environments or IDEs</a:t>
            </a:r>
            <a:endParaRPr lang="en-US" b="1" dirty="0" smtClean="0"/>
          </a:p>
          <a:p>
            <a:pPr lvl="1">
              <a:buFont typeface="Wingdings" pitchFamily="2" charset="2"/>
              <a:buChar char="q"/>
            </a:pPr>
            <a:r>
              <a:rPr lang="en-US" dirty="0" smtClean="0">
                <a:hlinkClick r:id="rId3"/>
              </a:rPr>
              <a:t>JDK 5 or JDK 6</a:t>
            </a:r>
            <a:r>
              <a:rPr lang="en-US" dirty="0" smtClean="0"/>
              <a:t> (JRE alone is not sufficient) </a:t>
            </a:r>
          </a:p>
          <a:p>
            <a:pPr lvl="1">
              <a:buFont typeface="Wingdings" pitchFamily="2" charset="2"/>
              <a:buChar char="q"/>
            </a:pPr>
            <a:r>
              <a:rPr lang="en-US" dirty="0" smtClean="0">
                <a:hlinkClick r:id="rId5"/>
              </a:rPr>
              <a:t>Apache Ant</a:t>
            </a:r>
            <a:r>
              <a:rPr lang="en-US" dirty="0" smtClean="0"/>
              <a:t> 1.8 or later </a:t>
            </a:r>
          </a:p>
          <a:p>
            <a:pPr lvl="1">
              <a:buFont typeface="Wingdings" pitchFamily="2" charset="2"/>
              <a:buChar char="q"/>
            </a:pPr>
            <a:endParaRPr lang="en-US" dirty="0" smtClean="0"/>
          </a:p>
          <a:p>
            <a:r>
              <a:rPr lang="en-US" b="1" dirty="0" smtClean="0"/>
              <a:t>Not</a:t>
            </a:r>
            <a:r>
              <a:rPr lang="en-US" dirty="0" smtClean="0"/>
              <a:t> compatible with Gnu Compiler for Java (</a:t>
            </a:r>
            <a:r>
              <a:rPr lang="en-US" dirty="0" err="1" smtClean="0"/>
              <a:t>gcj</a:t>
            </a:r>
            <a:r>
              <a:rPr lang="en-US" dirty="0" smtClean="0"/>
              <a:t>)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Set up Development</a:t>
            </a:r>
            <a:br>
              <a:rPr lang="en-US" dirty="0" smtClean="0"/>
            </a:br>
            <a:r>
              <a:rPr lang="en-US" dirty="0" smtClean="0"/>
              <a:t> Environment</a:t>
            </a:r>
            <a:endParaRPr lang="en-US" dirty="0"/>
          </a:p>
        </p:txBody>
      </p:sp>
      <p:sp>
        <p:nvSpPr>
          <p:cNvPr id="17411" name="Content Placeholder 2"/>
          <p:cNvSpPr>
            <a:spLocks noGrp="1"/>
          </p:cNvSpPr>
          <p:nvPr>
            <p:ph idx="1"/>
          </p:nvPr>
        </p:nvSpPr>
        <p:spPr/>
        <p:txBody>
          <a:bodyPr>
            <a:normAutofit/>
          </a:bodyPr>
          <a:lstStyle/>
          <a:p>
            <a:r>
              <a:rPr lang="en-US" dirty="0" smtClean="0"/>
              <a:t>Review system requirements</a:t>
            </a:r>
          </a:p>
          <a:p>
            <a:r>
              <a:rPr lang="en-US" dirty="0" smtClean="0"/>
              <a:t>Installing Java SDK</a:t>
            </a:r>
          </a:p>
          <a:p>
            <a:r>
              <a:rPr lang="en-US" dirty="0" smtClean="0"/>
              <a:t>Download Eclipse IDE</a:t>
            </a:r>
          </a:p>
          <a:p>
            <a:r>
              <a:rPr lang="en-US" dirty="0" smtClean="0"/>
              <a:t>Install Android SDK</a:t>
            </a:r>
          </a:p>
          <a:p>
            <a:r>
              <a:rPr lang="en-US" dirty="0" smtClean="0"/>
              <a:t>Installing ADT plug-in for Eclipse</a:t>
            </a:r>
          </a:p>
          <a:p>
            <a:r>
              <a:rPr lang="en-US" dirty="0" smtClean="0"/>
              <a:t>Adding Platforms and Components</a:t>
            </a:r>
          </a:p>
          <a:p>
            <a:pPr>
              <a:buNone/>
            </a:pPr>
            <a:endParaRPr lang="en-US" sz="2800" dirty="0" smtClean="0">
              <a:hlinkClick r:id="rId3"/>
            </a:endParaRPr>
          </a:p>
          <a:p>
            <a:pPr>
              <a:buNone/>
            </a:pPr>
            <a:r>
              <a:rPr lang="en-US" sz="2800" dirty="0" smtClean="0">
                <a:hlinkClick r:id="rId3"/>
              </a:rPr>
              <a:t>http://developer.android.com/sdk/installing.html</a:t>
            </a:r>
            <a:endParaRPr lang="en-US" sz="2800" dirty="0" smtClean="0"/>
          </a:p>
          <a:p>
            <a:endParaRPr lang="en-US" dirty="0" smtClean="0"/>
          </a:p>
          <a:p>
            <a:endParaRPr lang="en-US"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Installing Java SDK</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Website: </a:t>
            </a:r>
            <a:r>
              <a:rPr lang="en-US" dirty="0" smtClean="0">
                <a:hlinkClick r:id="rId2"/>
              </a:rPr>
              <a:t>http://www.oracle.com/technetwork/java/javase/downloads/index.html</a:t>
            </a:r>
            <a:endParaRPr lang="en-US" dirty="0" smtClean="0"/>
          </a:p>
          <a:p>
            <a:r>
              <a:rPr lang="en-US" dirty="0" smtClean="0"/>
              <a:t>Takes about 5 minutes</a:t>
            </a:r>
          </a:p>
          <a:p>
            <a:r>
              <a:rPr lang="en-US" dirty="0" smtClean="0"/>
              <a:t>Latest version: 1.6.23</a:t>
            </a:r>
          </a:p>
          <a:p>
            <a:r>
              <a:rPr lang="en-US" dirty="0" smtClean="0"/>
              <a:t>Select the standard edition</a:t>
            </a:r>
          </a:p>
          <a:p>
            <a:r>
              <a:rPr lang="en-US" dirty="0" smtClean="0"/>
              <a:t>Select platform </a:t>
            </a:r>
          </a:p>
          <a:p>
            <a:r>
              <a:rPr lang="en-US" dirty="0" smtClean="0"/>
              <a:t>Check license agreement</a:t>
            </a:r>
          </a:p>
          <a:p>
            <a:r>
              <a:rPr lang="en-US" dirty="0" smtClean="0"/>
              <a:t>Select  file in the “Available Files”</a:t>
            </a:r>
          </a:p>
          <a:p>
            <a:r>
              <a:rPr lang="en-US" dirty="0" smtClean="0"/>
              <a:t>Select “Run” to start installing</a:t>
            </a:r>
          </a:p>
          <a:p>
            <a:r>
              <a:rPr lang="en-US" dirty="0" smtClean="0"/>
              <a:t>Accept all default settings unless you want to customize.</a:t>
            </a:r>
          </a:p>
          <a:p>
            <a:r>
              <a:rPr lang="en-US" dirty="0" smtClean="0"/>
              <a:t>Don’t need immediate registration</a:t>
            </a:r>
          </a:p>
          <a:p>
            <a:r>
              <a:rPr lang="en-US" dirty="0" smtClean="0"/>
              <a:t>Java SDK will be installed on C drive by default</a:t>
            </a:r>
          </a:p>
          <a:p>
            <a:pPr lvl="1">
              <a:buFont typeface="Wingdings" pitchFamily="2" charset="2"/>
              <a:buChar char="q"/>
            </a:pPr>
            <a:r>
              <a:rPr lang="en-US" dirty="0" smtClean="0"/>
              <a:t>For example: C:\Program Files\Java\jdk1.6.0_23</a:t>
            </a:r>
          </a:p>
          <a:p>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Java SDK Directory</a:t>
            </a:r>
            <a:endParaRPr lang="en-US" dirty="0"/>
          </a:p>
        </p:txBody>
      </p:sp>
      <p:pic>
        <p:nvPicPr>
          <p:cNvPr id="4" name="Content Placeholder 3" descr="ScreenHunter_03 Jan. 31 21.30.gif"/>
          <p:cNvPicPr>
            <a:picLocks noGrp="1" noChangeAspect="1"/>
          </p:cNvPicPr>
          <p:nvPr>
            <p:ph idx="1"/>
          </p:nvPr>
        </p:nvPicPr>
        <p:blipFill>
          <a:blip r:embed="rId2" cstate="print"/>
          <a:stretch>
            <a:fillRect/>
          </a:stretch>
        </p:blipFill>
        <p:spPr>
          <a:xfrm>
            <a:off x="961152" y="1935163"/>
            <a:ext cx="7221696" cy="4389437"/>
          </a:xfr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Download Eclipse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hlinkClick r:id="rId2"/>
              </a:rPr>
              <a:t>http://www.eclipse.org/downloads/</a:t>
            </a:r>
            <a:endParaRPr lang="en-US" dirty="0" smtClean="0"/>
          </a:p>
          <a:p>
            <a:r>
              <a:rPr lang="en-US" dirty="0" smtClean="0"/>
              <a:t>Takes about 3 Minutes</a:t>
            </a:r>
          </a:p>
          <a:p>
            <a:r>
              <a:rPr lang="en-US" dirty="0" smtClean="0"/>
              <a:t>Select package</a:t>
            </a:r>
          </a:p>
          <a:p>
            <a:r>
              <a:rPr lang="en-US" dirty="0" smtClean="0"/>
              <a:t>Select zip file for your OS</a:t>
            </a:r>
          </a:p>
          <a:p>
            <a:r>
              <a:rPr lang="en-US" dirty="0" smtClean="0"/>
              <a:t>Click on “Download”</a:t>
            </a:r>
          </a:p>
          <a:p>
            <a:r>
              <a:rPr lang="en-US" dirty="0" smtClean="0"/>
              <a:t>On “File Download” dialog, select “Save” to save the .zip file</a:t>
            </a:r>
          </a:p>
          <a:p>
            <a:r>
              <a:rPr lang="en-US" dirty="0" smtClean="0"/>
              <a:t>After zip file is completely downloaded, unzip it.</a:t>
            </a:r>
          </a:p>
          <a:p>
            <a:r>
              <a:rPr lang="en-US" dirty="0" smtClean="0"/>
              <a:t>Eclipse application is located under “eclipse” folder</a:t>
            </a:r>
          </a:p>
          <a:p>
            <a:pPr lvl="1"/>
            <a:r>
              <a:rPr lang="en-US" dirty="0" smtClean="0"/>
              <a:t>For example: C:\Users\chau\Desktop\eclipse-SDK-3.6.1-win32\eclipse\</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Eclipse Directory</a:t>
            </a:r>
            <a:endParaRPr lang="en-US" dirty="0"/>
          </a:p>
        </p:txBody>
      </p:sp>
      <p:pic>
        <p:nvPicPr>
          <p:cNvPr id="4" name="Content Placeholder 3" descr="ScreenHunter_02 Jan. 31 21.29.gif"/>
          <p:cNvPicPr>
            <a:picLocks noGrp="1" noChangeAspect="1"/>
          </p:cNvPicPr>
          <p:nvPr>
            <p:ph idx="1"/>
          </p:nvPr>
        </p:nvPicPr>
        <p:blipFill>
          <a:blip r:embed="rId2" cstate="print"/>
          <a:stretch>
            <a:fillRect/>
          </a:stretch>
        </p:blipFill>
        <p:spPr>
          <a:xfrm>
            <a:off x="381000" y="2133600"/>
            <a:ext cx="8305800" cy="4191000"/>
          </a:xfr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Notes on Eclipse Tutorial</a:t>
            </a:r>
            <a:endParaRPr lang="en-US" dirty="0"/>
          </a:p>
        </p:txBody>
      </p:sp>
      <p:sp>
        <p:nvSpPr>
          <p:cNvPr id="3" name="Content Placeholder 2"/>
          <p:cNvSpPr>
            <a:spLocks noGrp="1"/>
          </p:cNvSpPr>
          <p:nvPr>
            <p:ph idx="1"/>
          </p:nvPr>
        </p:nvSpPr>
        <p:spPr/>
        <p:txBody>
          <a:bodyPr/>
          <a:lstStyle/>
          <a:p>
            <a:r>
              <a:rPr lang="en-US" dirty="0" smtClean="0"/>
              <a:t>Instructions written based on older version</a:t>
            </a:r>
          </a:p>
          <a:p>
            <a:r>
              <a:rPr lang="en-US" dirty="0" smtClean="0"/>
              <a:t>Missing steps</a:t>
            </a:r>
          </a:p>
          <a:p>
            <a:pPr lvl="1"/>
            <a:r>
              <a:rPr lang="en-US" dirty="0" err="1" smtClean="0"/>
              <a:t>HelloWorld</a:t>
            </a:r>
            <a:r>
              <a:rPr lang="en-US" dirty="0" smtClean="0"/>
              <a:t> tutorial: check on “Create public static main ….”</a:t>
            </a:r>
          </a:p>
          <a:p>
            <a:pPr lvl="1"/>
            <a:r>
              <a:rPr lang="en-US" dirty="0" smtClean="0"/>
              <a:t>First time “Run as </a:t>
            </a:r>
            <a:r>
              <a:rPr lang="en-US" dirty="0" smtClean="0">
                <a:sym typeface="Wingdings" pitchFamily="2" charset="2"/>
              </a:rPr>
              <a:t></a:t>
            </a:r>
            <a:r>
              <a:rPr lang="en-US" dirty="0" smtClean="0"/>
              <a:t> Java  application” is not available</a:t>
            </a:r>
          </a:p>
          <a:p>
            <a:endParaRPr lang="en-US" dirty="0" smtClean="0"/>
          </a:p>
          <a:p>
            <a:r>
              <a:rPr lang="en-US" dirty="0" smtClean="0"/>
              <a:t>Other note: by default, Eclipse project is configured to “Build Automatically” (Project-&gt;Build Automatically)</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Install Android SDK</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Website: </a:t>
            </a:r>
            <a:r>
              <a:rPr lang="en-US" dirty="0" smtClean="0">
                <a:hlinkClick r:id="rId2"/>
              </a:rPr>
              <a:t>http://developer.android.com/sdk/index.html</a:t>
            </a:r>
            <a:endParaRPr lang="en-US" dirty="0" smtClean="0"/>
          </a:p>
          <a:p>
            <a:r>
              <a:rPr lang="en-US" dirty="0" smtClean="0"/>
              <a:t>Takes 10-15 minutes</a:t>
            </a:r>
          </a:p>
          <a:p>
            <a:r>
              <a:rPr lang="en-US" dirty="0" smtClean="0"/>
              <a:t>Installer will verify if Java has been installed and stop installing if Java SDK is missing</a:t>
            </a:r>
          </a:p>
          <a:p>
            <a:r>
              <a:rPr lang="en-US" dirty="0" smtClean="0"/>
              <a:t>Accept most defaults</a:t>
            </a:r>
          </a:p>
          <a:p>
            <a:r>
              <a:rPr lang="en-US" dirty="0" smtClean="0"/>
              <a:t>Accept license agreement</a:t>
            </a:r>
          </a:p>
          <a:p>
            <a:r>
              <a:rPr lang="en-US" dirty="0" smtClean="0"/>
              <a:t>Optionally, install additional packages when Android SDK and Android Virtual Device (AVD) Manager dialog open.</a:t>
            </a:r>
            <a:endParaRPr lang="en-US" dirty="0"/>
          </a:p>
          <a:p>
            <a:pPr lvl="1">
              <a:buFont typeface="Wingdings" pitchFamily="2" charset="2"/>
              <a:buChar char="q"/>
            </a:pPr>
            <a:r>
              <a:rPr lang="en-US" dirty="0" smtClean="0"/>
              <a:t> Select “Available Packages” and select package (s) to install</a:t>
            </a:r>
          </a:p>
          <a:p>
            <a:pPr>
              <a:buFont typeface="Georgia" pitchFamily="18" charset="0"/>
              <a:buChar char="●"/>
            </a:pPr>
            <a:r>
              <a:rPr lang="en-US" dirty="0" smtClean="0">
                <a:hlinkClick r:id="rId3" action="ppaction://hlinkpres?slideindex=1&amp;slidetitle="/>
              </a:rPr>
              <a:t>AndroidSDKInstallation.pptx</a:t>
            </a:r>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smtClean="0"/>
              <a:t>Background information</a:t>
            </a:r>
          </a:p>
          <a:p>
            <a:r>
              <a:rPr lang="en-US" dirty="0" smtClean="0"/>
              <a:t>Creating development environment</a:t>
            </a:r>
          </a:p>
          <a:p>
            <a:r>
              <a:rPr lang="en-US" dirty="0" smtClean="0"/>
              <a:t>“Hello, Android” tutorial/demo</a:t>
            </a:r>
          </a:p>
          <a:p>
            <a:r>
              <a:rPr lang="en-US" dirty="0" smtClean="0"/>
              <a:t>Install/Debug application on Android phone device</a:t>
            </a:r>
          </a:p>
          <a:p>
            <a:r>
              <a:rPr lang="en-US" dirty="0" smtClean="0"/>
              <a:t>“Sensors” API sample demo</a:t>
            </a:r>
          </a:p>
          <a:p>
            <a:pPr>
              <a:buNone/>
            </a:pP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Install ADT </a:t>
            </a:r>
            <a:r>
              <a:rPr lang="en-US" dirty="0" err="1" smtClean="0"/>
              <a:t>Plugin</a:t>
            </a:r>
            <a:r>
              <a:rPr lang="en-US" dirty="0" smtClean="0"/>
              <a:t/>
            </a:r>
            <a:br>
              <a:rPr lang="en-US" dirty="0" smtClean="0"/>
            </a:br>
            <a:r>
              <a:rPr lang="en-US" dirty="0" smtClean="0"/>
              <a:t>For Eclipse</a:t>
            </a:r>
            <a:endParaRPr lang="en-US" dirty="0"/>
          </a:p>
        </p:txBody>
      </p:sp>
      <p:sp>
        <p:nvSpPr>
          <p:cNvPr id="3" name="Content Placeholder 2"/>
          <p:cNvSpPr>
            <a:spLocks noGrp="1"/>
          </p:cNvSpPr>
          <p:nvPr>
            <p:ph idx="1"/>
          </p:nvPr>
        </p:nvSpPr>
        <p:spPr/>
        <p:txBody>
          <a:bodyPr/>
          <a:lstStyle/>
          <a:p>
            <a:r>
              <a:rPr lang="en-US" dirty="0" smtClean="0"/>
              <a:t>Go to </a:t>
            </a:r>
            <a:r>
              <a:rPr lang="en-US" dirty="0" smtClean="0">
                <a:hlinkClick r:id="rId2"/>
              </a:rPr>
              <a:t>Android SDK Installing </a:t>
            </a:r>
            <a:r>
              <a:rPr lang="en-US" dirty="0" smtClean="0"/>
              <a:t>website for instructions.</a:t>
            </a:r>
          </a:p>
          <a:p>
            <a:r>
              <a:rPr lang="en-US" dirty="0" smtClean="0"/>
              <a:t>2 main steps.</a:t>
            </a:r>
          </a:p>
          <a:p>
            <a:pPr lvl="1"/>
            <a:r>
              <a:rPr lang="en-US" dirty="0" smtClean="0"/>
              <a:t>Use Eclipse to download</a:t>
            </a:r>
          </a:p>
          <a:p>
            <a:pPr lvl="2">
              <a:buFont typeface="Wingdings" pitchFamily="2" charset="2"/>
              <a:buChar char="q"/>
            </a:pPr>
            <a:r>
              <a:rPr lang="en-US" dirty="0" smtClean="0">
                <a:hlinkClick r:id="rId3" action="ppaction://hlinkpres?slideindex=1&amp;slidetitle="/>
              </a:rPr>
              <a:t>Download ADT Plugin.pptx</a:t>
            </a:r>
            <a:endParaRPr lang="en-US" dirty="0" smtClean="0"/>
          </a:p>
          <a:p>
            <a:pPr lvl="1"/>
            <a:r>
              <a:rPr lang="en-US" dirty="0" smtClean="0"/>
              <a:t>Configure</a:t>
            </a:r>
          </a:p>
          <a:p>
            <a:pPr lvl="2">
              <a:buFont typeface="Wingdings" pitchFamily="2" charset="2"/>
              <a:buChar char="q"/>
            </a:pPr>
            <a:r>
              <a:rPr lang="en-US" dirty="0" smtClean="0">
                <a:hlinkClick r:id="rId4" action="ppaction://hlinkpres?slideindex=1&amp;slidetitle="/>
              </a:rPr>
              <a:t>Configure ADT Plugin.pptx</a:t>
            </a:r>
            <a:endParaRPr lang="en-US" dirty="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Android Emulator</a:t>
            </a:r>
            <a:endParaRPr lang="en-US" dirty="0"/>
          </a:p>
        </p:txBody>
      </p:sp>
      <p:sp>
        <p:nvSpPr>
          <p:cNvPr id="3" name="Content Placeholder 2"/>
          <p:cNvSpPr>
            <a:spLocks noGrp="1"/>
          </p:cNvSpPr>
          <p:nvPr>
            <p:ph idx="1"/>
          </p:nvPr>
        </p:nvSpPr>
        <p:spPr/>
        <p:txBody>
          <a:bodyPr>
            <a:normAutofit fontScale="92500" lnSpcReduction="10000"/>
          </a:bodyPr>
          <a:lstStyle/>
          <a:p>
            <a:r>
              <a:rPr lang="en-US" sz="2000" dirty="0" smtClean="0"/>
              <a:t>Virtual mobile device that runs on computer.</a:t>
            </a:r>
          </a:p>
          <a:p>
            <a:r>
              <a:rPr lang="en-US" sz="2000" dirty="0" smtClean="0"/>
              <a:t> Can be used to prototype, develop, and test Android applications without using a physical device.</a:t>
            </a:r>
          </a:p>
          <a:p>
            <a:r>
              <a:rPr lang="en-US" sz="2000" dirty="0" smtClean="0">
                <a:hlinkClick r:id="rId2"/>
              </a:rPr>
              <a:t>http://developer.android.com/guide/developing/tools/emulator.html</a:t>
            </a:r>
            <a:endParaRPr lang="en-US" sz="2000" dirty="0" smtClean="0"/>
          </a:p>
          <a:p>
            <a:endParaRPr lang="en-US" sz="2000" dirty="0" smtClean="0">
              <a:hlinkClick r:id="rId2"/>
            </a:endParaRPr>
          </a:p>
          <a:p>
            <a:endParaRPr lang="en-US" sz="2000" dirty="0" smtClean="0">
              <a:hlinkClick r:id="rId2"/>
            </a:endParaRPr>
          </a:p>
          <a:p>
            <a:endParaRPr lang="en-US" sz="2000" dirty="0" smtClean="0">
              <a:hlinkClick r:id="rId2"/>
            </a:endParaRPr>
          </a:p>
          <a:p>
            <a:endParaRPr lang="en-US" sz="2000" dirty="0" smtClean="0">
              <a:hlinkClick r:id="rId2"/>
            </a:endParaRPr>
          </a:p>
          <a:p>
            <a:endParaRPr lang="en-US" sz="2000" dirty="0" smtClean="0">
              <a:hlinkClick r:id="rId2"/>
            </a:endParaRPr>
          </a:p>
          <a:p>
            <a:endParaRPr lang="en-US" sz="2000" dirty="0" smtClean="0"/>
          </a:p>
          <a:p>
            <a:endParaRPr lang="en-US" sz="2000" dirty="0" smtClean="0"/>
          </a:p>
          <a:p>
            <a:endParaRPr lang="en-US" sz="2000" dirty="0" smtClean="0"/>
          </a:p>
          <a:p>
            <a:pPr>
              <a:buNone/>
            </a:pPr>
            <a:r>
              <a:rPr lang="en-US" sz="2000" dirty="0" smtClean="0">
                <a:hlinkClick r:id="rId2"/>
              </a:rPr>
              <a:t> </a:t>
            </a:r>
            <a:endParaRPr lang="en-US" dirty="0" smtClean="0">
              <a:hlinkClick r:id="rId2"/>
            </a:endParaRPr>
          </a:p>
          <a:p>
            <a:endParaRPr lang="en-US" dirty="0"/>
          </a:p>
        </p:txBody>
      </p:sp>
      <p:pic>
        <p:nvPicPr>
          <p:cNvPr id="4" name="Picture 3" descr="ScreenHunter_73 Jan. 22 19.01.gif"/>
          <p:cNvPicPr>
            <a:picLocks noChangeAspect="1"/>
          </p:cNvPicPr>
          <p:nvPr/>
        </p:nvPicPr>
        <p:blipFill>
          <a:blip r:embed="rId3" cstate="print"/>
          <a:stretch>
            <a:fillRect/>
          </a:stretch>
        </p:blipFill>
        <p:spPr>
          <a:xfrm>
            <a:off x="838200" y="3429000"/>
            <a:ext cx="7543800" cy="3048000"/>
          </a:xfrm>
          <a:prstGeom prst="rect">
            <a:avLst/>
          </a:prstGeo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Create Android </a:t>
            </a:r>
            <a:br>
              <a:rPr lang="en-US" dirty="0" smtClean="0"/>
            </a:br>
            <a:r>
              <a:rPr lang="en-US" dirty="0" smtClean="0"/>
              <a:t> Virtual Device (AVD)</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An Android Virtual Device (AVD) is a device configuration for the emulator that allows you to model real world devices. </a:t>
            </a:r>
          </a:p>
          <a:p>
            <a:r>
              <a:rPr lang="en-US" dirty="0" smtClean="0"/>
              <a:t>In order to run an instance of the emulator, you must create an AVD.</a:t>
            </a:r>
          </a:p>
          <a:p>
            <a:r>
              <a:rPr lang="en-US" dirty="0" smtClean="0"/>
              <a:t>On Eclipse, select Window -&gt; Android SDK and AVD Manager</a:t>
            </a:r>
          </a:p>
          <a:p>
            <a:r>
              <a:rPr lang="en-US" dirty="0" smtClean="0"/>
              <a:t>Click </a:t>
            </a:r>
            <a:r>
              <a:rPr lang="en-US" b="1" dirty="0" smtClean="0"/>
              <a:t>New</a:t>
            </a:r>
            <a:r>
              <a:rPr lang="en-US" dirty="0" smtClean="0"/>
              <a:t> to create a new AVD. </a:t>
            </a:r>
          </a:p>
          <a:p>
            <a:r>
              <a:rPr lang="en-US" dirty="0" smtClean="0"/>
              <a:t>Fill in the details for the AVD. Give it a name, a platform target, an SD card size (512), and a skin (HVGA is default).</a:t>
            </a:r>
          </a:p>
          <a:p>
            <a:r>
              <a:rPr lang="en-US" dirty="0" smtClean="0"/>
              <a:t>Click </a:t>
            </a:r>
            <a:r>
              <a:rPr lang="en-US" b="1" dirty="0" smtClean="0"/>
              <a:t>Create AVD</a:t>
            </a:r>
            <a:r>
              <a:rPr lang="en-US" dirty="0" smtClean="0"/>
              <a:t>. </a:t>
            </a:r>
          </a:p>
          <a:p>
            <a:r>
              <a:rPr lang="en-US" dirty="0" smtClean="0"/>
              <a:t>Launch an emulator with the AVD by clicking </a:t>
            </a:r>
            <a:r>
              <a:rPr lang="en-US" b="1" dirty="0" smtClean="0"/>
              <a:t>Start</a:t>
            </a:r>
            <a:endParaRPr lang="en-US" dirty="0" smtClean="0"/>
          </a:p>
          <a:p>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	Hello Android Tutorial</a:t>
            </a:r>
            <a:br>
              <a:rPr lang="en-US" dirty="0" smtClean="0"/>
            </a:br>
            <a:r>
              <a:rPr lang="en-US" dirty="0" smtClean="0"/>
              <a:t>Step 1</a:t>
            </a:r>
            <a:endParaRPr lang="en-US" dirty="0"/>
          </a:p>
        </p:txBody>
      </p:sp>
      <p:sp>
        <p:nvSpPr>
          <p:cNvPr id="3" name="Content Placeholder 2"/>
          <p:cNvSpPr>
            <a:spLocks noGrp="1"/>
          </p:cNvSpPr>
          <p:nvPr>
            <p:ph idx="1"/>
          </p:nvPr>
        </p:nvSpPr>
        <p:spPr/>
        <p:txBody>
          <a:bodyPr>
            <a:normAutofit/>
          </a:bodyPr>
          <a:lstStyle/>
          <a:p>
            <a:pPr marL="514350" indent="-514350">
              <a:buSzPct val="105000"/>
              <a:buNone/>
            </a:pPr>
            <a:r>
              <a:rPr lang="en-US" sz="2900" b="1" i="1" dirty="0" smtClean="0"/>
              <a:t>Create New Android Project</a:t>
            </a:r>
            <a:r>
              <a:rPr lang="en-US" sz="2900" i="1" dirty="0" smtClean="0"/>
              <a:t> </a:t>
            </a:r>
          </a:p>
          <a:p>
            <a:pPr lvl="1">
              <a:buFont typeface="Wingdings" pitchFamily="2" charset="2"/>
              <a:buChar char="q"/>
            </a:pPr>
            <a:r>
              <a:rPr lang="en-US" sz="2900" dirty="0" smtClean="0"/>
              <a:t>From Eclipse IDE: Select File -&gt; New -&gt; Project to open “New File” dialog </a:t>
            </a:r>
          </a:p>
          <a:p>
            <a:pPr lvl="1">
              <a:buFont typeface="Wingdings" pitchFamily="2" charset="2"/>
              <a:buChar char="q"/>
            </a:pPr>
            <a:r>
              <a:rPr lang="en-US" sz="2900" dirty="0" smtClean="0"/>
              <a:t> On “New File” dialog: expand “Android” folder, then select “Android Project”, then click  on “Next” button</a:t>
            </a:r>
          </a:p>
          <a:p>
            <a:pPr marL="514350" indent="-514350">
              <a:buNone/>
            </a:pPr>
            <a:endParaRPr lang="en-US" dirty="0" smtClean="0">
              <a:hlinkClick r:id="rId2"/>
            </a:endParaRPr>
          </a:p>
          <a:p>
            <a:pPr lvl="1">
              <a:buFont typeface="Wingdings" pitchFamily="2" charset="2"/>
              <a:buChar char="q"/>
            </a:pPr>
            <a:r>
              <a:rPr lang="en-US" dirty="0" smtClean="0">
                <a:hlinkClick r:id="rId2"/>
              </a:rPr>
              <a:t>http://developer.android.com/guide/tutorials/hello-world.html</a:t>
            </a:r>
            <a:endParaRPr lang="en-US" dirty="0" smtClean="0"/>
          </a:p>
          <a:p>
            <a:pPr lvl="1">
              <a:buFont typeface="Wingdings" pitchFamily="2" charset="2"/>
              <a:buChar char="q"/>
            </a:pPr>
            <a:endParaRPr lang="en-US" dirty="0" smtClean="0"/>
          </a:p>
          <a:p>
            <a:endParaRPr lang="en-US" dirty="0"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Create Project</a:t>
            </a:r>
            <a:endParaRPr lang="en-US" dirty="0"/>
          </a:p>
        </p:txBody>
      </p:sp>
      <p:pic>
        <p:nvPicPr>
          <p:cNvPr id="4" name="Content Placeholder 3" descr="ScreenHunter_04 Jan. 31 21.38.gif"/>
          <p:cNvPicPr>
            <a:picLocks noGrp="1" noChangeAspect="1"/>
          </p:cNvPicPr>
          <p:nvPr>
            <p:ph idx="1"/>
          </p:nvPr>
        </p:nvPicPr>
        <p:blipFill>
          <a:blip r:embed="rId2" cstate="print"/>
          <a:stretch>
            <a:fillRect/>
          </a:stretch>
        </p:blipFill>
        <p:spPr>
          <a:xfrm>
            <a:off x="961152" y="1935163"/>
            <a:ext cx="7221696" cy="4389437"/>
          </a:xfr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Hunter_05 Jan. 31 21.44.gif"/>
          <p:cNvPicPr>
            <a:picLocks noChangeAspect="1"/>
          </p:cNvPicPr>
          <p:nvPr/>
        </p:nvPicPr>
        <p:blipFill>
          <a:blip r:embed="rId2" cstate="print"/>
          <a:stretch>
            <a:fillRect/>
          </a:stretch>
        </p:blipFill>
        <p:spPr>
          <a:xfrm>
            <a:off x="2133600" y="2057400"/>
            <a:ext cx="5000625" cy="4457700"/>
          </a:xfrm>
          <a:prstGeom prst="rect">
            <a:avLst/>
          </a:prstGeom>
        </p:spPr>
      </p:pic>
      <p:sp>
        <p:nvSpPr>
          <p:cNvPr id="7" name="Title 6"/>
          <p:cNvSpPr>
            <a:spLocks noGrp="1"/>
          </p:cNvSpPr>
          <p:nvPr>
            <p:ph type="title"/>
          </p:nvPr>
        </p:nvSpPr>
        <p:spPr/>
        <p:txBody>
          <a:bodyPr/>
          <a:lstStyle/>
          <a:p>
            <a:r>
              <a:rPr lang="en-US" dirty="0" smtClean="0"/>
              <a:t>Select Android Project</a:t>
            </a:r>
            <a:endParaRPr lang="en-US" dirty="0"/>
          </a:p>
        </p:txBody>
      </p:sp>
      <p:sp>
        <p:nvSpPr>
          <p:cNvPr id="8" name="Content Placeholder 7"/>
          <p:cNvSpPr>
            <a:spLocks noGrp="1"/>
          </p:cNvSpPr>
          <p:nvPr>
            <p:ph idx="1"/>
          </p:nvPr>
        </p:nvSpPr>
        <p:spPr/>
        <p:txBody>
          <a:bodyPr/>
          <a:lstStyle/>
          <a:p>
            <a:pPr>
              <a:buNone/>
            </a:pP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	Hello Android Tutorial</a:t>
            </a:r>
            <a:br>
              <a:rPr lang="en-US" dirty="0" smtClean="0"/>
            </a:br>
            <a:r>
              <a:rPr lang="en-US" dirty="0" smtClean="0"/>
              <a:t>Step 2</a:t>
            </a:r>
            <a:endParaRPr lang="en-US" dirty="0"/>
          </a:p>
        </p:txBody>
      </p:sp>
      <p:sp>
        <p:nvSpPr>
          <p:cNvPr id="3" name="Content Placeholder 2"/>
          <p:cNvSpPr>
            <a:spLocks noGrp="1"/>
          </p:cNvSpPr>
          <p:nvPr>
            <p:ph idx="1"/>
          </p:nvPr>
        </p:nvSpPr>
        <p:spPr/>
        <p:txBody>
          <a:bodyPr>
            <a:normAutofit fontScale="85000" lnSpcReduction="20000"/>
          </a:bodyPr>
          <a:lstStyle/>
          <a:p>
            <a:pPr marL="514350" indent="-514350">
              <a:buNone/>
            </a:pPr>
            <a:r>
              <a:rPr lang="en-US" sz="2900" b="1" dirty="0" smtClean="0"/>
              <a:t>  </a:t>
            </a:r>
            <a:r>
              <a:rPr lang="en-US" sz="2900" b="1" i="1" dirty="0" smtClean="0"/>
              <a:t>Specify project properties</a:t>
            </a:r>
          </a:p>
          <a:p>
            <a:pPr lvl="1">
              <a:buFont typeface="Wingdings" pitchFamily="2" charset="2"/>
              <a:buChar char="q"/>
            </a:pPr>
            <a:r>
              <a:rPr lang="en-US" sz="2900" dirty="0" smtClean="0"/>
              <a:t> Project name: </a:t>
            </a:r>
            <a:r>
              <a:rPr lang="en-US" sz="2900" dirty="0" err="1" smtClean="0"/>
              <a:t>HelloAndroid</a:t>
            </a:r>
            <a:endParaRPr lang="en-US" sz="2900" dirty="0" smtClean="0"/>
          </a:p>
          <a:p>
            <a:pPr lvl="1">
              <a:buFont typeface="Wingdings" pitchFamily="2" charset="2"/>
              <a:buChar char="q"/>
            </a:pPr>
            <a:r>
              <a:rPr lang="en-US" sz="2900" dirty="0" smtClean="0"/>
              <a:t>Build target: 2.2</a:t>
            </a:r>
          </a:p>
          <a:p>
            <a:pPr lvl="2">
              <a:buFont typeface="Wingdings" pitchFamily="2" charset="2"/>
              <a:buChar char="q"/>
            </a:pPr>
            <a:r>
              <a:rPr lang="en-US" sz="2600" dirty="0" smtClean="0"/>
              <a:t>Might need to create the target first (See Create AVD)</a:t>
            </a:r>
          </a:p>
          <a:p>
            <a:pPr lvl="1">
              <a:buFont typeface="Wingdings" pitchFamily="2" charset="2"/>
              <a:buChar char="q"/>
            </a:pPr>
            <a:r>
              <a:rPr lang="en-US" sz="2900" dirty="0" smtClean="0"/>
              <a:t>Application name: Hello, Android</a:t>
            </a:r>
          </a:p>
          <a:p>
            <a:pPr lvl="1">
              <a:buFont typeface="Wingdings" pitchFamily="2" charset="2"/>
              <a:buChar char="q"/>
            </a:pPr>
            <a:r>
              <a:rPr lang="en-US" sz="2900" dirty="0" smtClean="0"/>
              <a:t>Package name: </a:t>
            </a:r>
            <a:r>
              <a:rPr lang="en-US" sz="2900" dirty="0" err="1" smtClean="0"/>
              <a:t>com.example.HelloAndroid</a:t>
            </a:r>
            <a:endParaRPr lang="en-US" sz="2900" dirty="0" smtClean="0"/>
          </a:p>
          <a:p>
            <a:pPr lvl="1">
              <a:buFont typeface="Wingdings" pitchFamily="2" charset="2"/>
              <a:buChar char="q"/>
            </a:pPr>
            <a:r>
              <a:rPr lang="en-US" sz="2900" dirty="0" smtClean="0"/>
              <a:t>Select “Create Activity”  with “</a:t>
            </a:r>
            <a:r>
              <a:rPr lang="en-US" sz="2900" dirty="0" err="1" smtClean="0"/>
              <a:t>HelloAndroid</a:t>
            </a:r>
            <a:r>
              <a:rPr lang="en-US" sz="2900" dirty="0" smtClean="0"/>
              <a:t>” as name</a:t>
            </a:r>
          </a:p>
          <a:p>
            <a:pPr lvl="1">
              <a:buFont typeface="Wingdings" pitchFamily="2" charset="2"/>
              <a:buChar char="q"/>
            </a:pPr>
            <a:r>
              <a:rPr lang="en-US" sz="2900" dirty="0" smtClean="0"/>
              <a:t>Min SDK Version: 8</a:t>
            </a:r>
          </a:p>
          <a:p>
            <a:pPr lvl="1">
              <a:buFont typeface="Wingdings" pitchFamily="2" charset="2"/>
              <a:buChar char="q"/>
            </a:pPr>
            <a:r>
              <a:rPr lang="en-US" sz="2900" dirty="0" smtClean="0"/>
              <a:t>Click on “Finish” button.</a:t>
            </a:r>
            <a:endParaRPr lang="en-US" dirty="0" smtClean="0">
              <a:hlinkClick r:id="rId2"/>
            </a:endParaRPr>
          </a:p>
          <a:p>
            <a:pPr lvl="1">
              <a:buFont typeface="Wingdings" pitchFamily="2" charset="2"/>
              <a:buChar char="q"/>
            </a:pPr>
            <a:endParaRPr lang="en-US" dirty="0" smtClean="0">
              <a:hlinkClick r:id="rId2"/>
            </a:endParaRPr>
          </a:p>
          <a:p>
            <a:pPr lvl="1">
              <a:buFont typeface="Wingdings" pitchFamily="2" charset="2"/>
              <a:buChar char="q"/>
            </a:pPr>
            <a:r>
              <a:rPr lang="en-US" dirty="0" smtClean="0">
                <a:hlinkClick r:id="rId2"/>
              </a:rPr>
              <a:t>http://developer.android.com/guide/tutorials/hello-world.html</a:t>
            </a:r>
            <a:endParaRPr lang="en-US" dirty="0" smtClean="0"/>
          </a:p>
          <a:p>
            <a:pPr lvl="1">
              <a:buFont typeface="Wingdings" pitchFamily="2" charset="2"/>
              <a:buChar char="q"/>
            </a:pPr>
            <a:endParaRPr lang="en-US" dirty="0" smtClean="0"/>
          </a:p>
          <a:p>
            <a:endParaRPr lang="en-US" dirty="0"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creenHunter_06 Jan. 31 22.50.gif"/>
          <p:cNvPicPr>
            <a:picLocks noGrp="1" noChangeAspect="1"/>
          </p:cNvPicPr>
          <p:nvPr>
            <p:ph idx="4294967295"/>
          </p:nvPr>
        </p:nvPicPr>
        <p:blipFill>
          <a:blip r:embed="rId2" cstate="print"/>
          <a:stretch>
            <a:fillRect/>
          </a:stretch>
        </p:blipFill>
        <p:spPr>
          <a:xfrm>
            <a:off x="2438400" y="990600"/>
            <a:ext cx="4811713" cy="5562600"/>
          </a:xfr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Hello Android Tutorial</a:t>
            </a:r>
            <a:br>
              <a:rPr lang="en-US" dirty="0" smtClean="0"/>
            </a:br>
            <a:r>
              <a:rPr lang="en-US" dirty="0" smtClean="0"/>
              <a:t>Step 3</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b="1" i="1" dirty="0" smtClean="0"/>
              <a:t>Edit/Add code in the “</a:t>
            </a:r>
            <a:r>
              <a:rPr lang="en-US" b="1" i="1" dirty="0" err="1" smtClean="0"/>
              <a:t>onCreate</a:t>
            </a:r>
            <a:r>
              <a:rPr lang="en-US" b="1" i="1" dirty="0" smtClean="0"/>
              <a:t>” method</a:t>
            </a:r>
          </a:p>
          <a:p>
            <a:pPr lvl="1">
              <a:buFont typeface="Wingdings" pitchFamily="2" charset="2"/>
              <a:buChar char="q"/>
            </a:pPr>
            <a:r>
              <a:rPr lang="en-US" dirty="0" smtClean="0"/>
              <a:t>Comment out the following line   //</a:t>
            </a:r>
            <a:r>
              <a:rPr lang="en-US" dirty="0" err="1" smtClean="0"/>
              <a:t>setContentView</a:t>
            </a:r>
            <a:r>
              <a:rPr lang="en-US" dirty="0" smtClean="0"/>
              <a:t>(</a:t>
            </a:r>
            <a:r>
              <a:rPr lang="en-US" dirty="0" err="1" smtClean="0"/>
              <a:t>R.layout.main</a:t>
            </a:r>
            <a:r>
              <a:rPr lang="en-US" dirty="0" smtClean="0"/>
              <a:t>);</a:t>
            </a:r>
          </a:p>
          <a:p>
            <a:pPr lvl="1">
              <a:buFont typeface="Wingdings" pitchFamily="2" charset="2"/>
              <a:buChar char="q"/>
            </a:pPr>
            <a:r>
              <a:rPr lang="en-US" dirty="0" smtClean="0"/>
              <a:t>Add the following lines</a:t>
            </a:r>
          </a:p>
          <a:p>
            <a:pPr lvl="1">
              <a:buNone/>
            </a:pPr>
            <a:r>
              <a:rPr lang="en-US" dirty="0" smtClean="0"/>
              <a:t>		</a:t>
            </a:r>
            <a:r>
              <a:rPr lang="en-US" dirty="0" err="1" smtClean="0"/>
              <a:t>TextView</a:t>
            </a:r>
            <a:r>
              <a:rPr lang="en-US" dirty="0" smtClean="0"/>
              <a:t> </a:t>
            </a:r>
            <a:r>
              <a:rPr lang="en-US" dirty="0" err="1" smtClean="0"/>
              <a:t>tv</a:t>
            </a:r>
            <a:r>
              <a:rPr lang="en-US" dirty="0" smtClean="0"/>
              <a:t> = </a:t>
            </a:r>
            <a:r>
              <a:rPr lang="en-US" b="1" dirty="0" smtClean="0"/>
              <a:t>new </a:t>
            </a:r>
            <a:r>
              <a:rPr lang="en-US" b="1" dirty="0" err="1" smtClean="0"/>
              <a:t>TextView</a:t>
            </a:r>
            <a:r>
              <a:rPr lang="en-US" b="1" dirty="0" smtClean="0"/>
              <a:t>(this);       </a:t>
            </a:r>
          </a:p>
          <a:p>
            <a:pPr>
              <a:buNone/>
            </a:pPr>
            <a:r>
              <a:rPr lang="en-US" dirty="0" smtClean="0"/>
              <a:t>		</a:t>
            </a:r>
            <a:r>
              <a:rPr lang="en-US" dirty="0" err="1" smtClean="0"/>
              <a:t>tv.setText</a:t>
            </a:r>
            <a:r>
              <a:rPr lang="en-US" dirty="0" smtClean="0"/>
              <a:t>("Hello, Android!!!\</a:t>
            </a:r>
            <a:r>
              <a:rPr lang="en-US" dirty="0" err="1" smtClean="0"/>
              <a:t>nWhat's</a:t>
            </a:r>
            <a:r>
              <a:rPr lang="en-US" dirty="0" smtClean="0"/>
              <a:t> up urban?");      </a:t>
            </a:r>
          </a:p>
          <a:p>
            <a:pPr>
              <a:buNone/>
            </a:pPr>
            <a:r>
              <a:rPr lang="en-US" dirty="0" smtClean="0"/>
              <a:t>             </a:t>
            </a:r>
            <a:r>
              <a:rPr lang="en-US" dirty="0" err="1" smtClean="0"/>
              <a:t>setContentView</a:t>
            </a:r>
            <a:r>
              <a:rPr lang="en-US" dirty="0" smtClean="0"/>
              <a:t>(</a:t>
            </a:r>
            <a:r>
              <a:rPr lang="en-US" dirty="0" err="1" smtClean="0"/>
              <a:t>tv</a:t>
            </a:r>
            <a:r>
              <a:rPr lang="en-US" dirty="0" smtClean="0"/>
              <a:t>);</a:t>
            </a:r>
          </a:p>
          <a:p>
            <a:pPr lvl="1"/>
            <a:r>
              <a:rPr lang="en-US" dirty="0" smtClean="0"/>
              <a:t>Save the file , then Build the project if needed</a:t>
            </a:r>
          </a:p>
          <a:p>
            <a:pPr>
              <a:buNone/>
            </a:pPr>
            <a:endParaRPr lang="en-US" dirty="0" smtClean="0"/>
          </a:p>
          <a:p>
            <a:pPr>
              <a:buNone/>
            </a:pPr>
            <a:r>
              <a:rPr lang="en-US" dirty="0" smtClean="0"/>
              <a:t>*** Might need to import 2 new packages by clicking on the red cross on the left hand side of that line</a:t>
            </a:r>
          </a:p>
          <a:p>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Hunter_07 Jan. 31 23.06.gif"/>
          <p:cNvPicPr>
            <a:picLocks noChangeAspect="1"/>
          </p:cNvPicPr>
          <p:nvPr/>
        </p:nvPicPr>
        <p:blipFill>
          <a:blip r:embed="rId2" cstate="print"/>
          <a:stretch>
            <a:fillRect/>
          </a:stretch>
        </p:blipFill>
        <p:spPr>
          <a:xfrm>
            <a:off x="1524000" y="1905000"/>
            <a:ext cx="7010400" cy="4495799"/>
          </a:xfrm>
          <a:prstGeom prst="rect">
            <a:avLst/>
          </a:prstGeom>
        </p:spPr>
      </p:pic>
      <p:sp>
        <p:nvSpPr>
          <p:cNvPr id="5" name="TextBox 4"/>
          <p:cNvSpPr txBox="1"/>
          <p:nvPr/>
        </p:nvSpPr>
        <p:spPr>
          <a:xfrm>
            <a:off x="6172200" y="3657600"/>
            <a:ext cx="2209800" cy="369332"/>
          </a:xfrm>
          <a:prstGeom prst="rect">
            <a:avLst/>
          </a:prstGeom>
          <a:noFill/>
          <a:ln>
            <a:solidFill>
              <a:srgbClr val="FF0000"/>
            </a:solidFill>
          </a:ln>
        </p:spPr>
        <p:txBody>
          <a:bodyPr wrap="square" rtlCol="0">
            <a:spAutoFit/>
          </a:bodyPr>
          <a:lstStyle/>
          <a:p>
            <a:r>
              <a:rPr lang="en-US" dirty="0" smtClean="0">
                <a:solidFill>
                  <a:srgbClr val="FF0000"/>
                </a:solidFill>
              </a:rPr>
              <a:t>Newly added code</a:t>
            </a:r>
            <a:endParaRPr lang="en-US" dirty="0">
              <a:solidFill>
                <a:srgbClr val="FF0000"/>
              </a:solidFill>
            </a:endParaRPr>
          </a:p>
        </p:txBody>
      </p:sp>
      <p:cxnSp>
        <p:nvCxnSpPr>
          <p:cNvPr id="7" name="Straight Arrow Connector 6"/>
          <p:cNvCxnSpPr>
            <a:stCxn id="5" idx="1"/>
          </p:cNvCxnSpPr>
          <p:nvPr/>
        </p:nvCxnSpPr>
        <p:spPr>
          <a:xfrm rot="10800000">
            <a:off x="5181600" y="3809998"/>
            <a:ext cx="990600" cy="3226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0" y="3745468"/>
            <a:ext cx="1524000" cy="369332"/>
          </a:xfrm>
          <a:prstGeom prst="rect">
            <a:avLst/>
          </a:prstGeom>
          <a:noFill/>
          <a:ln>
            <a:solidFill>
              <a:srgbClr val="FF0000"/>
            </a:solidFill>
          </a:ln>
        </p:spPr>
        <p:txBody>
          <a:bodyPr wrap="square" rtlCol="0">
            <a:spAutoFit/>
          </a:bodyPr>
          <a:lstStyle/>
          <a:p>
            <a:r>
              <a:rPr lang="en-US" dirty="0" smtClean="0">
                <a:solidFill>
                  <a:srgbClr val="FF0000"/>
                </a:solidFill>
              </a:rPr>
              <a:t>Project Files</a:t>
            </a:r>
            <a:endParaRPr lang="en-US" dirty="0">
              <a:solidFill>
                <a:srgbClr val="FF0000"/>
              </a:solidFill>
            </a:endParaRPr>
          </a:p>
        </p:txBody>
      </p:sp>
      <p:cxnSp>
        <p:nvCxnSpPr>
          <p:cNvPr id="10" name="Straight Arrow Connector 9"/>
          <p:cNvCxnSpPr/>
          <p:nvPr/>
        </p:nvCxnSpPr>
        <p:spPr>
          <a:xfrm rot="5400000" flipH="1" flipV="1">
            <a:off x="1295400" y="3124200"/>
            <a:ext cx="838200" cy="6858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1371600" y="3886200"/>
            <a:ext cx="685800" cy="533400"/>
          </a:xfrm>
          <a:prstGeom prst="straightConnector1">
            <a:avLst/>
          </a:prstGeom>
          <a:ln>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1371600" y="3657600"/>
            <a:ext cx="533400" cy="228600"/>
          </a:xfrm>
          <a:prstGeom prst="straightConnector1">
            <a:avLst/>
          </a:prstGeom>
          <a:ln>
            <a:solidFill>
              <a:schemeClr val="accent3"/>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rot="16200000" flipH="1">
            <a:off x="1219200" y="4038600"/>
            <a:ext cx="838200" cy="533400"/>
          </a:xfrm>
          <a:prstGeom prst="straightConnector1">
            <a:avLst/>
          </a:prstGeom>
          <a:ln>
            <a:solidFill>
              <a:schemeClr val="accent4">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8" name="Title 27"/>
          <p:cNvSpPr>
            <a:spLocks noGrp="1"/>
          </p:cNvSpPr>
          <p:nvPr>
            <p:ph type="title"/>
          </p:nvPr>
        </p:nvSpPr>
        <p:spPr/>
        <p:txBody>
          <a:bodyPr/>
          <a:lstStyle/>
          <a:p>
            <a:r>
              <a:rPr lang="en-US" dirty="0" smtClean="0"/>
              <a:t>Project Files</a:t>
            </a:r>
            <a:endParaRPr lang="en-US" dirty="0"/>
          </a:p>
        </p:txBody>
      </p:sp>
      <p:sp>
        <p:nvSpPr>
          <p:cNvPr id="29" name="Content Placeholder 28"/>
          <p:cNvSpPr>
            <a:spLocks noGrp="1"/>
          </p:cNvSpPr>
          <p:nvPr>
            <p:ph idx="1"/>
          </p:nvPr>
        </p:nvSpPr>
        <p:spPr/>
        <p:txBody>
          <a:bodyPr/>
          <a:lstStyle/>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Android?</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hlinkClick r:id="rId2"/>
              </a:rPr>
              <a:t>Android</a:t>
            </a:r>
            <a:r>
              <a:rPr lang="en-US" dirty="0" smtClean="0"/>
              <a:t> is a software stack for mobile devices that includes an operating system, middleware, and key applications. </a:t>
            </a:r>
          </a:p>
          <a:p>
            <a:pPr>
              <a:buNone/>
            </a:pPr>
            <a:endParaRPr lang="en-US" dirty="0" smtClean="0"/>
          </a:p>
          <a:p>
            <a:r>
              <a:rPr lang="en-US" dirty="0" smtClean="0">
                <a:hlinkClick r:id="rId3"/>
              </a:rPr>
              <a:t>Android Software Development Kit (SDK)</a:t>
            </a:r>
            <a:endParaRPr lang="en-US" dirty="0" smtClean="0"/>
          </a:p>
          <a:p>
            <a:pPr lvl="1">
              <a:buFont typeface="Wingdings" pitchFamily="2" charset="2"/>
              <a:buChar char="q"/>
            </a:pPr>
            <a:r>
              <a:rPr lang="en-US" dirty="0" smtClean="0"/>
              <a:t>Provides the tools and APIs necessary to begin developing applications on the Android platform using the Java programming language.</a:t>
            </a:r>
          </a:p>
          <a:p>
            <a:pPr lvl="1">
              <a:buNone/>
            </a:pPr>
            <a:endParaRPr lang="en-US" dirty="0" smtClean="0"/>
          </a:p>
          <a:p>
            <a:pPr lvl="1">
              <a:buFont typeface="Wingdings" pitchFamily="2" charset="2"/>
              <a:buChar char="q"/>
            </a:pPr>
            <a:r>
              <a:rPr lang="en-US" dirty="0" smtClean="0"/>
              <a:t>Includes a debugger, libraries, a handset emulator (based on </a:t>
            </a:r>
            <a:r>
              <a:rPr lang="en-US" dirty="0" smtClean="0">
                <a:hlinkClick r:id="rId4" action="ppaction://hlinkfile" tooltip="QEMU"/>
              </a:rPr>
              <a:t>QEMU</a:t>
            </a:r>
            <a:r>
              <a:rPr lang="en-US" dirty="0" smtClean="0"/>
              <a:t>), documentation, sample code, and tutorials</a:t>
            </a:r>
          </a:p>
          <a:p>
            <a:endParaRPr lang="en-US" dirty="0" smtClean="0"/>
          </a:p>
          <a:p>
            <a:r>
              <a:rPr lang="en-US" dirty="0" smtClean="0">
                <a:hlinkClick r:id="rId5"/>
              </a:rPr>
              <a:t>Android Market </a:t>
            </a:r>
            <a:r>
              <a:rPr lang="en-US" dirty="0" smtClean="0"/>
              <a:t>is an online software store developed by Google for Android devices</a:t>
            </a:r>
          </a:p>
          <a:p>
            <a:pPr lvl="1">
              <a:buFont typeface="Wingdings" pitchFamily="2" charset="2"/>
              <a:buChar char="q"/>
            </a:pPr>
            <a:r>
              <a:rPr lang="en-US" dirty="0" smtClean="0"/>
              <a:t>An application program ("app") called "Market" is preinstalled on most Android devices and allows users to browse and download apps published by third-party developers, hosted on Android Market</a:t>
            </a:r>
          </a:p>
          <a:p>
            <a:pPr lvl="1">
              <a:buNone/>
            </a:pPr>
            <a:endParaRPr lang="en-US" dirty="0" smtClean="0"/>
          </a:p>
          <a:p>
            <a:pPr lvl="1">
              <a:buFont typeface="Wingdings" pitchFamily="2" charset="2"/>
              <a:buChar char="q"/>
            </a:pPr>
            <a:r>
              <a:rPr lang="en-US" dirty="0" smtClean="0"/>
              <a:t>As of December 2010, the Android Market had over 200,000 applications</a:t>
            </a:r>
          </a:p>
          <a:p>
            <a:pPr lvl="1">
              <a:buNone/>
            </a:pPr>
            <a:endParaRPr lang="en-US" dirty="0" smtClean="0"/>
          </a:p>
          <a:p>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Hello Android Tutorial</a:t>
            </a:r>
            <a:br>
              <a:rPr lang="en-US" dirty="0" smtClean="0"/>
            </a:br>
            <a:r>
              <a:rPr lang="en-US" dirty="0" smtClean="0"/>
              <a:t>Step 4</a:t>
            </a:r>
            <a:endParaRPr lang="en-US" dirty="0"/>
          </a:p>
        </p:txBody>
      </p:sp>
      <p:sp>
        <p:nvSpPr>
          <p:cNvPr id="3" name="Content Placeholder 2"/>
          <p:cNvSpPr>
            <a:spLocks noGrp="1"/>
          </p:cNvSpPr>
          <p:nvPr>
            <p:ph idx="1"/>
          </p:nvPr>
        </p:nvSpPr>
        <p:spPr/>
        <p:txBody>
          <a:bodyPr>
            <a:normAutofit fontScale="70000" lnSpcReduction="20000"/>
          </a:bodyPr>
          <a:lstStyle/>
          <a:p>
            <a:pPr>
              <a:buNone/>
            </a:pPr>
            <a:r>
              <a:rPr lang="en-US" b="1" dirty="0" smtClean="0"/>
              <a:t>Run application using emulator</a:t>
            </a:r>
          </a:p>
          <a:p>
            <a:pPr>
              <a:buFont typeface="Wingdings" pitchFamily="2" charset="2"/>
              <a:buChar char="q"/>
            </a:pPr>
            <a:r>
              <a:rPr lang="en-US" dirty="0" smtClean="0"/>
              <a:t> Click “Run As” to open “Run As” dialog</a:t>
            </a:r>
          </a:p>
          <a:p>
            <a:pPr>
              <a:buFont typeface="Wingdings" pitchFamily="2" charset="2"/>
              <a:buChar char="q"/>
            </a:pPr>
            <a:r>
              <a:rPr lang="en-US" dirty="0" smtClean="0"/>
              <a:t>Might need to create an Android Virtual device.</a:t>
            </a:r>
          </a:p>
          <a:p>
            <a:pPr>
              <a:buFont typeface="Wingdings" pitchFamily="2" charset="2"/>
              <a:buChar char="q"/>
            </a:pPr>
            <a:r>
              <a:rPr lang="en-US" dirty="0" smtClean="0"/>
              <a:t>Select “Android Application</a:t>
            </a:r>
          </a:p>
          <a:p>
            <a:pPr>
              <a:buFont typeface="Wingdings" pitchFamily="2" charset="2"/>
              <a:buChar char="q"/>
            </a:pPr>
            <a:r>
              <a:rPr lang="en-US" dirty="0" smtClean="0"/>
              <a:t>Click on “OK”</a:t>
            </a:r>
          </a:p>
          <a:p>
            <a:pPr>
              <a:buFont typeface="Wingdings" pitchFamily="2" charset="2"/>
              <a:buChar char="q"/>
            </a:pPr>
            <a:r>
              <a:rPr lang="en-US" dirty="0" smtClean="0"/>
              <a:t>2 command prompts pop up and go away</a:t>
            </a:r>
          </a:p>
          <a:p>
            <a:pPr>
              <a:buFont typeface="Wingdings" pitchFamily="2" charset="2"/>
              <a:buChar char="q"/>
            </a:pPr>
            <a:r>
              <a:rPr lang="en-US" dirty="0" smtClean="0"/>
              <a:t>Emulator  pop ups, then go through a few stages and displays.</a:t>
            </a:r>
          </a:p>
          <a:p>
            <a:pPr>
              <a:buFont typeface="Wingdings" pitchFamily="2" charset="2"/>
              <a:buChar char="q"/>
            </a:pPr>
            <a:r>
              <a:rPr lang="en-US" dirty="0" smtClean="0"/>
              <a:t>Wait for a few minutes for Activity Manager to complete launching the activity. Console displays message below.</a:t>
            </a:r>
          </a:p>
          <a:p>
            <a:pPr lvl="1"/>
            <a:r>
              <a:rPr lang="en-US" dirty="0" smtClean="0"/>
              <a:t> “Activity Manager: Starting: Intent { act=an ….}”, click on “Menu” to see the “Hello World Message”</a:t>
            </a:r>
          </a:p>
          <a:p>
            <a:pPr>
              <a:buFont typeface="Wingdings" pitchFamily="2" charset="2"/>
              <a:buChar char="q"/>
            </a:pPr>
            <a:r>
              <a:rPr lang="en-US" dirty="0" smtClean="0"/>
              <a:t>After Emulator “locked” screen appear.</a:t>
            </a:r>
          </a:p>
          <a:p>
            <a:pPr lvl="1"/>
            <a:r>
              <a:rPr lang="en-US" dirty="0" smtClean="0"/>
              <a:t>Click on “Menu” button, “Hello Android” message will display.</a:t>
            </a:r>
          </a:p>
          <a:p>
            <a:pPr lvl="1"/>
            <a:r>
              <a:rPr lang="en-US" dirty="0" smtClean="0"/>
              <a:t>Click “Home” button on emulator</a:t>
            </a:r>
          </a:p>
          <a:p>
            <a:pPr lvl="1"/>
            <a:r>
              <a:rPr lang="en-US" dirty="0" smtClean="0"/>
              <a:t>Click on “…” on screen, “Hello, Android” application icon display on screen.</a:t>
            </a:r>
          </a:p>
          <a:p>
            <a:pPr lvl="1"/>
            <a:r>
              <a:rPr lang="en-US" dirty="0" smtClean="0"/>
              <a:t>Double click on app icon to display the app message</a:t>
            </a:r>
          </a:p>
          <a:p>
            <a:endParaRPr lang="en-US" dirty="0" smtClean="0"/>
          </a:p>
          <a:p>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endParaRPr lang="en-US" dirty="0"/>
          </a:p>
        </p:txBody>
      </p:sp>
      <p:pic>
        <p:nvPicPr>
          <p:cNvPr id="4" name="Picture 3" descr="ScreenHunter_08 Jan. 31 23.15.gif"/>
          <p:cNvPicPr>
            <a:picLocks noChangeAspect="1"/>
          </p:cNvPicPr>
          <p:nvPr/>
        </p:nvPicPr>
        <p:blipFill>
          <a:blip r:embed="rId2" cstate="print"/>
          <a:stretch>
            <a:fillRect/>
          </a:stretch>
        </p:blipFill>
        <p:spPr>
          <a:xfrm>
            <a:off x="3276600" y="1981200"/>
            <a:ext cx="3048000" cy="4398398"/>
          </a:xfrm>
          <a:prstGeom prst="rect">
            <a:avLst/>
          </a:prstGeom>
        </p:spPr>
      </p:pic>
      <p:sp>
        <p:nvSpPr>
          <p:cNvPr id="5" name="Title 4"/>
          <p:cNvSpPr>
            <a:spLocks noGrp="1"/>
          </p:cNvSpPr>
          <p:nvPr>
            <p:ph type="title"/>
          </p:nvPr>
        </p:nvSpPr>
        <p:spPr>
          <a:xfrm>
            <a:off x="533400" y="685800"/>
            <a:ext cx="8229600" cy="1143000"/>
          </a:xfrm>
        </p:spPr>
        <p:txBody>
          <a:bodyPr/>
          <a:lstStyle/>
          <a:p>
            <a:r>
              <a:rPr lang="en-US" dirty="0" smtClean="0"/>
              <a:t>“Run As” Dialog</a:t>
            </a:r>
            <a:endParaRPr lang="en-US" dirty="0"/>
          </a:p>
        </p:txBody>
      </p:sp>
      <p:sp>
        <p:nvSpPr>
          <p:cNvPr id="7" name="Rectangle 6"/>
          <p:cNvSpPr/>
          <p:nvPr/>
        </p:nvSpPr>
        <p:spPr>
          <a:xfrm>
            <a:off x="3581400" y="2590800"/>
            <a:ext cx="1524000" cy="3048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endParaRPr lang="en-US" dirty="0"/>
          </a:p>
        </p:txBody>
      </p:sp>
      <p:pic>
        <p:nvPicPr>
          <p:cNvPr id="2" name="Picture 1" descr="ScreenHunter_09 Jan. 31 23.28.gif"/>
          <p:cNvPicPr>
            <a:picLocks noChangeAspect="1"/>
          </p:cNvPicPr>
          <p:nvPr/>
        </p:nvPicPr>
        <p:blipFill>
          <a:blip r:embed="rId2" cstate="print"/>
          <a:stretch>
            <a:fillRect/>
          </a:stretch>
        </p:blipFill>
        <p:spPr>
          <a:xfrm>
            <a:off x="1371600" y="1981200"/>
            <a:ext cx="6934200" cy="4536768"/>
          </a:xfrm>
          <a:prstGeom prst="rect">
            <a:avLst/>
          </a:prstGeom>
        </p:spPr>
      </p:pic>
      <p:sp>
        <p:nvSpPr>
          <p:cNvPr id="3" name="Title 2"/>
          <p:cNvSpPr>
            <a:spLocks noGrp="1"/>
          </p:cNvSpPr>
          <p:nvPr>
            <p:ph type="title"/>
          </p:nvPr>
        </p:nvSpPr>
        <p:spPr/>
        <p:txBody>
          <a:bodyPr/>
          <a:lstStyle/>
          <a:p>
            <a:r>
              <a:rPr lang="en-US" dirty="0" smtClean="0"/>
              <a:t>Emulator Initializing</a:t>
            </a:r>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endParaRPr lang="en-US" dirty="0"/>
          </a:p>
        </p:txBody>
      </p:sp>
      <p:pic>
        <p:nvPicPr>
          <p:cNvPr id="2" name="Picture 1" descr="ScreenHunter_14 Jan. 31 23.33.gif"/>
          <p:cNvPicPr>
            <a:picLocks noChangeAspect="1"/>
          </p:cNvPicPr>
          <p:nvPr/>
        </p:nvPicPr>
        <p:blipFill>
          <a:blip r:embed="rId2" cstate="print"/>
          <a:stretch>
            <a:fillRect/>
          </a:stretch>
        </p:blipFill>
        <p:spPr>
          <a:xfrm>
            <a:off x="1219200" y="1981200"/>
            <a:ext cx="7239000" cy="4419600"/>
          </a:xfrm>
          <a:prstGeom prst="rect">
            <a:avLst/>
          </a:prstGeom>
        </p:spPr>
      </p:pic>
      <p:sp>
        <p:nvSpPr>
          <p:cNvPr id="3" name="TextBox 2"/>
          <p:cNvSpPr txBox="1"/>
          <p:nvPr/>
        </p:nvSpPr>
        <p:spPr>
          <a:xfrm>
            <a:off x="2743200" y="5638800"/>
            <a:ext cx="5562600" cy="369332"/>
          </a:xfrm>
          <a:prstGeom prst="rect">
            <a:avLst/>
          </a:prstGeom>
          <a:noFill/>
          <a:ln>
            <a:solidFill>
              <a:srgbClr val="FF0000"/>
            </a:solidFill>
          </a:ln>
        </p:spPr>
        <p:txBody>
          <a:bodyPr wrap="square" rtlCol="0">
            <a:spAutoFit/>
          </a:bodyPr>
          <a:lstStyle/>
          <a:p>
            <a:endParaRPr lang="en-US" dirty="0"/>
          </a:p>
        </p:txBody>
      </p:sp>
      <p:sp>
        <p:nvSpPr>
          <p:cNvPr id="4" name="Title 3"/>
          <p:cNvSpPr>
            <a:spLocks noGrp="1"/>
          </p:cNvSpPr>
          <p:nvPr>
            <p:ph type="title"/>
          </p:nvPr>
        </p:nvSpPr>
        <p:spPr/>
        <p:txBody>
          <a:bodyPr/>
          <a:lstStyle/>
          <a:p>
            <a:r>
              <a:rPr lang="en-US" dirty="0" smtClean="0"/>
              <a:t>Console Messages</a:t>
            </a:r>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Emulator Startup Screen</a:t>
            </a:r>
            <a:endParaRPr lang="en-US" dirty="0"/>
          </a:p>
        </p:txBody>
      </p:sp>
      <p:pic>
        <p:nvPicPr>
          <p:cNvPr id="4" name="Content Placeholder 3" descr="ScreenHunter_10 Jan. 31 23.29.gif"/>
          <p:cNvPicPr>
            <a:picLocks noGrp="1" noChangeAspect="1"/>
          </p:cNvPicPr>
          <p:nvPr>
            <p:ph idx="1"/>
          </p:nvPr>
        </p:nvPicPr>
        <p:blipFill>
          <a:blip r:embed="rId2" cstate="print"/>
          <a:stretch>
            <a:fillRect/>
          </a:stretch>
        </p:blipFill>
        <p:spPr>
          <a:xfrm>
            <a:off x="1448445" y="1935163"/>
            <a:ext cx="6247109" cy="4389437"/>
          </a:xfrm>
        </p:spPr>
      </p:pic>
      <p:sp>
        <p:nvSpPr>
          <p:cNvPr id="5" name="Rectangle 4"/>
          <p:cNvSpPr/>
          <p:nvPr/>
        </p:nvSpPr>
        <p:spPr>
          <a:xfrm>
            <a:off x="5638800" y="3810000"/>
            <a:ext cx="38100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endParaRPr lang="en-US" dirty="0"/>
          </a:p>
        </p:txBody>
      </p:sp>
      <p:pic>
        <p:nvPicPr>
          <p:cNvPr id="2" name="Picture 1" descr="ScreenHunter_11 Jan. 31 23.30.gif"/>
          <p:cNvPicPr>
            <a:picLocks noChangeAspect="1"/>
          </p:cNvPicPr>
          <p:nvPr/>
        </p:nvPicPr>
        <p:blipFill>
          <a:blip r:embed="rId2" cstate="print"/>
          <a:stretch>
            <a:fillRect/>
          </a:stretch>
        </p:blipFill>
        <p:spPr>
          <a:xfrm>
            <a:off x="1143001" y="2057400"/>
            <a:ext cx="7467600" cy="4265192"/>
          </a:xfrm>
          <a:prstGeom prst="rect">
            <a:avLst/>
          </a:prstGeom>
        </p:spPr>
      </p:pic>
      <p:sp>
        <p:nvSpPr>
          <p:cNvPr id="3" name="Title 2"/>
          <p:cNvSpPr>
            <a:spLocks noGrp="1"/>
          </p:cNvSpPr>
          <p:nvPr>
            <p:ph type="title"/>
          </p:nvPr>
        </p:nvSpPr>
        <p:spPr/>
        <p:txBody>
          <a:bodyPr/>
          <a:lstStyle/>
          <a:p>
            <a:r>
              <a:rPr lang="en-US" dirty="0" smtClean="0"/>
              <a:t>Hello Android Running</a:t>
            </a:r>
            <a:endParaRPr lang="en-US" dirty="0"/>
          </a:p>
        </p:txBody>
      </p:sp>
      <p:sp>
        <p:nvSpPr>
          <p:cNvPr id="5" name="Rectangle 4"/>
          <p:cNvSpPr/>
          <p:nvPr/>
        </p:nvSpPr>
        <p:spPr>
          <a:xfrm>
            <a:off x="5638800" y="3886200"/>
            <a:ext cx="457200" cy="457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Emulator Home</a:t>
            </a:r>
            <a:endParaRPr lang="en-US" dirty="0"/>
          </a:p>
        </p:txBody>
      </p:sp>
      <p:sp>
        <p:nvSpPr>
          <p:cNvPr id="3" name="Content Placeholder 2"/>
          <p:cNvSpPr>
            <a:spLocks noGrp="1"/>
          </p:cNvSpPr>
          <p:nvPr>
            <p:ph idx="1"/>
          </p:nvPr>
        </p:nvSpPr>
        <p:spPr/>
        <p:txBody>
          <a:bodyPr/>
          <a:lstStyle/>
          <a:p>
            <a:endParaRPr lang="en-US" dirty="0" smtClean="0"/>
          </a:p>
          <a:p>
            <a:endParaRPr lang="en-US" dirty="0"/>
          </a:p>
        </p:txBody>
      </p:sp>
      <p:pic>
        <p:nvPicPr>
          <p:cNvPr id="4" name="Picture 3" descr="ScreenHunter_12 Jan. 31 23.30.gif"/>
          <p:cNvPicPr>
            <a:picLocks noChangeAspect="1"/>
          </p:cNvPicPr>
          <p:nvPr/>
        </p:nvPicPr>
        <p:blipFill>
          <a:blip r:embed="rId2" cstate="print"/>
          <a:stretch>
            <a:fillRect/>
          </a:stretch>
        </p:blipFill>
        <p:spPr>
          <a:xfrm>
            <a:off x="1643878" y="1905000"/>
            <a:ext cx="6738122" cy="4419600"/>
          </a:xfrm>
          <a:prstGeom prst="rect">
            <a:avLst/>
          </a:prstGeom>
        </p:spPr>
      </p:pic>
      <p:sp>
        <p:nvSpPr>
          <p:cNvPr id="6" name="Rectangle 5"/>
          <p:cNvSpPr/>
          <p:nvPr/>
        </p:nvSpPr>
        <p:spPr>
          <a:xfrm>
            <a:off x="2971800" y="5638800"/>
            <a:ext cx="685800" cy="5334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Hunter_13 Jan. 31 23.30.gif"/>
          <p:cNvPicPr>
            <a:picLocks noChangeAspect="1"/>
          </p:cNvPicPr>
          <p:nvPr/>
        </p:nvPicPr>
        <p:blipFill>
          <a:blip r:embed="rId2" cstate="print"/>
          <a:stretch>
            <a:fillRect/>
          </a:stretch>
        </p:blipFill>
        <p:spPr>
          <a:xfrm>
            <a:off x="1600200" y="1905000"/>
            <a:ext cx="6767512" cy="4190999"/>
          </a:xfrm>
          <a:prstGeom prst="rect">
            <a:avLst/>
          </a:prstGeom>
        </p:spPr>
      </p:pic>
      <p:sp>
        <p:nvSpPr>
          <p:cNvPr id="4" name="Rectangle 3"/>
          <p:cNvSpPr/>
          <p:nvPr/>
        </p:nvSpPr>
        <p:spPr>
          <a:xfrm>
            <a:off x="1905000" y="4648200"/>
            <a:ext cx="762000" cy="9144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p:cNvSpPr>
            <a:spLocks noGrp="1"/>
          </p:cNvSpPr>
          <p:nvPr>
            <p:ph type="title"/>
          </p:nvPr>
        </p:nvSpPr>
        <p:spPr/>
        <p:txBody>
          <a:bodyPr/>
          <a:lstStyle/>
          <a:p>
            <a:r>
              <a:rPr lang="en-US" dirty="0" smtClean="0"/>
              <a:t>Applications Screen</a:t>
            </a:r>
            <a:endParaRPr lang="en-US" dirty="0"/>
          </a:p>
        </p:txBody>
      </p:sp>
      <p:sp>
        <p:nvSpPr>
          <p:cNvPr id="6" name="Content Placeholder 5"/>
          <p:cNvSpPr>
            <a:spLocks noGrp="1"/>
          </p:cNvSpPr>
          <p:nvPr>
            <p:ph idx="1"/>
          </p:nvPr>
        </p:nvSpPr>
        <p:spPr/>
        <p:txBody>
          <a:bodyPr/>
          <a:lstStyle/>
          <a:p>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Run On Device</a:t>
            </a:r>
            <a:endParaRPr lang="en-US" dirty="0"/>
          </a:p>
        </p:txBody>
      </p:sp>
      <p:sp>
        <p:nvSpPr>
          <p:cNvPr id="3" name="Content Placeholder 2"/>
          <p:cNvSpPr>
            <a:spLocks noGrp="1"/>
          </p:cNvSpPr>
          <p:nvPr>
            <p:ph idx="1"/>
          </p:nvPr>
        </p:nvSpPr>
        <p:spPr/>
        <p:txBody>
          <a:bodyPr/>
          <a:lstStyle/>
          <a:p>
            <a:r>
              <a:rPr lang="en-US" dirty="0" smtClean="0"/>
              <a:t>Must set up device, Android environment, and driver first (see next slide)</a:t>
            </a:r>
          </a:p>
          <a:p>
            <a:r>
              <a:rPr lang="en-US" dirty="0" smtClean="0"/>
              <a:t>Connect USB cable from phone to PC</a:t>
            </a:r>
          </a:p>
          <a:p>
            <a:r>
              <a:rPr lang="en-US" dirty="0" smtClean="0"/>
              <a:t>Run</a:t>
            </a:r>
          </a:p>
          <a:p>
            <a:pPr lvl="1"/>
            <a:r>
              <a:rPr lang="en-US" dirty="0" smtClean="0"/>
              <a:t>Eclipse automatically install the application, .</a:t>
            </a:r>
            <a:r>
              <a:rPr lang="en-US" dirty="0" err="1" smtClean="0"/>
              <a:t>apk</a:t>
            </a:r>
            <a:r>
              <a:rPr lang="en-US" dirty="0" smtClean="0"/>
              <a:t> file, and run it</a:t>
            </a:r>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Developing on a Device</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Declare your application as "debug-able" in your Android Manifest.</a:t>
            </a:r>
          </a:p>
          <a:p>
            <a:r>
              <a:rPr lang="en-US" dirty="0" smtClean="0"/>
              <a:t>Turn on "USB Debugging" on your device. </a:t>
            </a:r>
          </a:p>
          <a:p>
            <a:r>
              <a:rPr lang="en-US" dirty="0" smtClean="0"/>
              <a:t>Install USB driver</a:t>
            </a:r>
          </a:p>
          <a:p>
            <a:pPr lvl="1"/>
            <a:r>
              <a:rPr lang="en-US" dirty="0" smtClean="0"/>
              <a:t>If using Android Developer Phone (ADP): Nexus One, or Nexus S,  install </a:t>
            </a:r>
            <a:r>
              <a:rPr lang="en-US" dirty="0" smtClean="0">
                <a:hlinkClick r:id="rId2" action="ppaction://hlinkfile"/>
              </a:rPr>
              <a:t>Google Windows USB Driver</a:t>
            </a:r>
            <a:endParaRPr lang="en-US" dirty="0" smtClean="0"/>
          </a:p>
          <a:p>
            <a:pPr lvl="1"/>
            <a:r>
              <a:rPr lang="en-US" dirty="0" smtClean="0"/>
              <a:t>Otherwise, find a link to the appropriate OEM driver in the </a:t>
            </a:r>
            <a:r>
              <a:rPr lang="en-US" dirty="0" smtClean="0">
                <a:hlinkClick r:id="rId3" action="ppaction://hlinkfile"/>
              </a:rPr>
              <a:t>OEM USB Drivers</a:t>
            </a:r>
            <a:r>
              <a:rPr lang="en-US" dirty="0" smtClean="0"/>
              <a:t> document</a:t>
            </a:r>
          </a:p>
          <a:p>
            <a:r>
              <a:rPr lang="en-US" dirty="0" smtClean="0"/>
              <a:t>Install </a:t>
            </a:r>
            <a:r>
              <a:rPr lang="en-US" dirty="0" smtClean="0">
                <a:hlinkClick r:id="rId4"/>
              </a:rPr>
              <a:t>HTC Sync</a:t>
            </a:r>
            <a:endParaRPr lang="en-US" dirty="0" smtClean="0"/>
          </a:p>
          <a:p>
            <a:pPr lvl="1">
              <a:buFont typeface="Wingdings" pitchFamily="2" charset="2"/>
              <a:buChar char="q"/>
            </a:pPr>
            <a:r>
              <a:rPr lang="en-US" dirty="0" smtClean="0"/>
              <a:t>Make sure generic/incomparable driver has been removed</a:t>
            </a:r>
          </a:p>
          <a:p>
            <a:pPr lvl="1">
              <a:buFont typeface="Wingdings" pitchFamily="2" charset="2"/>
              <a:buChar char="q"/>
            </a:pPr>
            <a:r>
              <a:rPr lang="en-US" dirty="0" smtClean="0"/>
              <a:t>Take about 5 minutes</a:t>
            </a:r>
          </a:p>
          <a:p>
            <a:pPr lvl="1">
              <a:buFont typeface="Wingdings" pitchFamily="2" charset="2"/>
              <a:buChar char="q"/>
            </a:pPr>
            <a:r>
              <a:rPr lang="en-US" dirty="0" smtClean="0"/>
              <a:t>Choose “Complete” Set up type.</a:t>
            </a:r>
          </a:p>
          <a:p>
            <a:pPr lvl="1">
              <a:buFont typeface="Wingdings" pitchFamily="2" charset="2"/>
              <a:buChar char="q"/>
            </a:pPr>
            <a:r>
              <a:rPr lang="en-US" dirty="0" smtClean="0">
                <a:hlinkClick r:id="rId5" action="ppaction://hlinkpres?slideindex=1&amp;slidetitle="/>
              </a:rPr>
              <a:t>Install HTC Sync.pptx</a:t>
            </a:r>
            <a:endParaRPr lang="en-US" dirty="0" smtClean="0"/>
          </a:p>
          <a:p>
            <a:pPr>
              <a:buFont typeface="Georgia" pitchFamily="18" charset="0"/>
              <a:buChar char="●"/>
            </a:pPr>
            <a:r>
              <a:rPr lang="en-US" dirty="0" smtClean="0"/>
              <a:t>Connect phone as “Disk Drive”,  not “Charge Only” or “USB Tethering”</a:t>
            </a:r>
          </a:p>
          <a:p>
            <a:r>
              <a:rPr lang="en-US" dirty="0" smtClean="0">
                <a:hlinkClick r:id="rId6"/>
              </a:rPr>
              <a:t>http://developer.android.com/guide/developing/device.html</a:t>
            </a:r>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History</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Android mobile operating system initially developed by Android Inc, based in Palo Alto, CA.</a:t>
            </a:r>
          </a:p>
          <a:p>
            <a:r>
              <a:rPr lang="en-US" dirty="0" smtClean="0"/>
              <a:t>Android's co-founders</a:t>
            </a:r>
          </a:p>
          <a:p>
            <a:pPr lvl="1">
              <a:buFont typeface="Wingdings" pitchFamily="2" charset="2"/>
              <a:buChar char="q"/>
            </a:pPr>
            <a:r>
              <a:rPr lang="en-US" dirty="0" smtClean="0"/>
              <a:t>Andy Rubin (co-founder of Danger),</a:t>
            </a:r>
            <a:endParaRPr lang="en-US" baseline="30000" dirty="0" smtClean="0"/>
          </a:p>
          <a:p>
            <a:pPr lvl="1">
              <a:buFont typeface="Wingdings" pitchFamily="2" charset="2"/>
              <a:buChar char="q"/>
            </a:pPr>
            <a:r>
              <a:rPr lang="en-US" dirty="0" smtClean="0"/>
              <a:t>Rich Miner (co-founder of Wildfire Communications, Inc.)</a:t>
            </a:r>
          </a:p>
          <a:p>
            <a:pPr lvl="1">
              <a:buFont typeface="Wingdings" pitchFamily="2" charset="2"/>
              <a:buChar char="q"/>
            </a:pPr>
            <a:r>
              <a:rPr lang="en-US" dirty="0" smtClean="0"/>
              <a:t>Nick Sears (once VP at T-Mobile)</a:t>
            </a:r>
          </a:p>
          <a:p>
            <a:pPr lvl="1">
              <a:buFont typeface="Wingdings" pitchFamily="2" charset="2"/>
              <a:buChar char="q"/>
            </a:pPr>
            <a:r>
              <a:rPr lang="en-US" dirty="0" smtClean="0"/>
              <a:t>Chris White (headed design and interface development at WebTV)</a:t>
            </a:r>
          </a:p>
          <a:p>
            <a:r>
              <a:rPr lang="en-US" dirty="0" smtClean="0"/>
              <a:t>Android was bought by Google in 2005. </a:t>
            </a:r>
          </a:p>
          <a:p>
            <a:pPr lvl="1">
              <a:buFont typeface="Wingdings" pitchFamily="2" charset="2"/>
              <a:buChar char="q"/>
            </a:pPr>
            <a:r>
              <a:rPr lang="en-US" dirty="0" smtClean="0"/>
              <a:t>Its co-founders went to work for Google</a:t>
            </a:r>
          </a:p>
          <a:p>
            <a:r>
              <a:rPr lang="en-US" dirty="0" smtClean="0"/>
              <a:t>Google and other members of the </a:t>
            </a:r>
            <a:r>
              <a:rPr lang="en-US" dirty="0" smtClean="0">
                <a:hlinkClick r:id="rId2" action="ppaction://hlinkfile" tooltip="Open Handset Alliance"/>
              </a:rPr>
              <a:t>Open Handset Alliance</a:t>
            </a:r>
            <a:r>
              <a:rPr lang="en-US" dirty="0" smtClean="0"/>
              <a:t> collaborated on Android's development and release</a:t>
            </a:r>
          </a:p>
          <a:p>
            <a:r>
              <a:rPr lang="en-US" dirty="0" smtClean="0"/>
              <a:t>Android has been available under a free software / open source license since October ,2008</a:t>
            </a:r>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Install APK File </a:t>
            </a:r>
            <a:br>
              <a:rPr lang="en-US" dirty="0" smtClean="0"/>
            </a:br>
            <a:r>
              <a:rPr lang="en-US" dirty="0" smtClean="0"/>
              <a:t>via Android Market</a:t>
            </a:r>
            <a:endParaRPr lang="en-US" dirty="0"/>
          </a:p>
        </p:txBody>
      </p:sp>
      <p:sp>
        <p:nvSpPr>
          <p:cNvPr id="3" name="Content Placeholder 2"/>
          <p:cNvSpPr>
            <a:spLocks noGrp="1"/>
          </p:cNvSpPr>
          <p:nvPr>
            <p:ph idx="1"/>
          </p:nvPr>
        </p:nvSpPr>
        <p:spPr/>
        <p:txBody>
          <a:bodyPr>
            <a:normAutofit/>
          </a:bodyPr>
          <a:lstStyle/>
          <a:p>
            <a:r>
              <a:rPr lang="en-US" dirty="0" smtClean="0"/>
              <a:t>Copy the APK file to your Android’s memory card and insert the card into your phone.</a:t>
            </a:r>
          </a:p>
          <a:p>
            <a:r>
              <a:rPr lang="en-US" dirty="0" smtClean="0"/>
              <a:t>Download and install the Apps Installer  application from the Android Market</a:t>
            </a:r>
          </a:p>
          <a:p>
            <a:r>
              <a:rPr lang="en-US" dirty="0" smtClean="0"/>
              <a:t>Once installed, run Apps Installer , browse to the APK file on the memory card.</a:t>
            </a:r>
          </a:p>
          <a:p>
            <a:r>
              <a:rPr lang="en-US" dirty="0" smtClean="0"/>
              <a:t>Click and install your APK file.</a:t>
            </a:r>
          </a:p>
          <a:p>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Install APK File </a:t>
            </a:r>
            <a:br>
              <a:rPr lang="en-US" dirty="0" smtClean="0"/>
            </a:br>
            <a:r>
              <a:rPr lang="en-US" dirty="0" smtClean="0"/>
              <a:t>Using Android SDK</a:t>
            </a:r>
            <a:endParaRPr lang="en-US" dirty="0"/>
          </a:p>
        </p:txBody>
      </p:sp>
      <p:sp>
        <p:nvSpPr>
          <p:cNvPr id="3" name="Content Placeholder 2"/>
          <p:cNvSpPr>
            <a:spLocks noGrp="1"/>
          </p:cNvSpPr>
          <p:nvPr>
            <p:ph idx="1"/>
          </p:nvPr>
        </p:nvSpPr>
        <p:spPr/>
        <p:txBody>
          <a:bodyPr/>
          <a:lstStyle/>
          <a:p>
            <a:r>
              <a:rPr lang="en-US" dirty="0" smtClean="0"/>
              <a:t>Android Debug Bridge is a tool that allows manage the state of an emulator instance or Android-powered device</a:t>
            </a:r>
          </a:p>
          <a:p>
            <a:r>
              <a:rPr lang="en-US" dirty="0" smtClean="0"/>
              <a:t>Install appropriate driver</a:t>
            </a:r>
          </a:p>
          <a:p>
            <a:r>
              <a:rPr lang="en-US" dirty="0" smtClean="0"/>
              <a:t>Connect phone to PC via USB data cable</a:t>
            </a:r>
          </a:p>
          <a:p>
            <a:r>
              <a:rPr lang="en-US" dirty="0" smtClean="0"/>
              <a:t>Run command line from SDK's platform-tools/ directory : </a:t>
            </a:r>
          </a:p>
          <a:p>
            <a:pPr lvl="1"/>
            <a:r>
              <a:rPr lang="en-US" dirty="0" err="1" smtClean="0"/>
              <a:t>adb</a:t>
            </a:r>
            <a:r>
              <a:rPr lang="en-US" dirty="0" smtClean="0"/>
              <a:t> -d install C:\Users\chau\workspace\HelloFormStuffs\bin\HelloFormStuffs.apk</a:t>
            </a:r>
          </a:p>
          <a:p>
            <a:pPr lvl="1"/>
            <a:endParaRPr lang="en-US" dirty="0" smtClean="0"/>
          </a:p>
          <a:p>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Install APK File Result</a:t>
            </a:r>
            <a:endParaRPr lang="en-US" b="0" dirty="0"/>
          </a:p>
        </p:txBody>
      </p:sp>
      <p:pic>
        <p:nvPicPr>
          <p:cNvPr id="4" name="Content Placeholder 3" descr="ScreenHunter_02 Jan. 31 00.20.gif"/>
          <p:cNvPicPr>
            <a:picLocks noGrp="1" noChangeAspect="1"/>
          </p:cNvPicPr>
          <p:nvPr>
            <p:ph idx="1"/>
          </p:nvPr>
        </p:nvPicPr>
        <p:blipFill>
          <a:blip r:embed="rId3" cstate="print"/>
          <a:stretch>
            <a:fillRect/>
          </a:stretch>
        </p:blipFill>
        <p:spPr>
          <a:xfrm>
            <a:off x="228600" y="1905000"/>
            <a:ext cx="8763000" cy="4724400"/>
          </a:xfrm>
          <a:prstGeom prst="rect">
            <a:avLst/>
          </a:prstGeom>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Create Project From Existing Source</a:t>
            </a:r>
            <a:endParaRPr lang="en-US" dirty="0"/>
          </a:p>
        </p:txBody>
      </p:sp>
      <p:sp>
        <p:nvSpPr>
          <p:cNvPr id="3" name="Content Placeholder 2"/>
          <p:cNvSpPr>
            <a:spLocks noGrp="1"/>
          </p:cNvSpPr>
          <p:nvPr>
            <p:ph idx="1"/>
          </p:nvPr>
        </p:nvSpPr>
        <p:spPr/>
        <p:txBody>
          <a:bodyPr/>
          <a:lstStyle/>
          <a:p>
            <a:r>
              <a:rPr lang="en-US" dirty="0" smtClean="0"/>
              <a:t>For example: platform </a:t>
            </a:r>
            <a:r>
              <a:rPr lang="en-US" dirty="0" err="1" smtClean="0"/>
              <a:t>ApiDemos</a:t>
            </a:r>
            <a:r>
              <a:rPr lang="en-US" dirty="0" smtClean="0"/>
              <a:t> </a:t>
            </a:r>
          </a:p>
          <a:p>
            <a:r>
              <a:rPr lang="en-US" dirty="0" smtClean="0"/>
              <a:t>Create a new project from existing source</a:t>
            </a:r>
          </a:p>
          <a:p>
            <a:r>
              <a:rPr lang="en-US" dirty="0" smtClean="0"/>
              <a:t>Browse to and select </a:t>
            </a:r>
            <a:r>
              <a:rPr lang="en-US" dirty="0" err="1" smtClean="0"/>
              <a:t>ApiDemos</a:t>
            </a:r>
            <a:r>
              <a:rPr lang="en-US" dirty="0" smtClean="0"/>
              <a:t> folder</a:t>
            </a:r>
          </a:p>
          <a:p>
            <a:r>
              <a:rPr lang="en-US" dirty="0" smtClean="0"/>
              <a:t>Select Build Target</a:t>
            </a:r>
          </a:p>
          <a:p>
            <a:r>
              <a:rPr lang="en-US" dirty="0" smtClean="0"/>
              <a:t>Click on “Finish”</a:t>
            </a:r>
          </a:p>
          <a:p>
            <a:endParaRPr lang="en-US"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Create </a:t>
            </a:r>
            <a:r>
              <a:rPr lang="en-US" dirty="0" err="1" smtClean="0"/>
              <a:t>ApiDemos</a:t>
            </a:r>
            <a:r>
              <a:rPr lang="en-US" dirty="0" smtClean="0"/>
              <a:t> Project </a:t>
            </a:r>
            <a:endParaRPr lang="en-US" dirty="0"/>
          </a:p>
        </p:txBody>
      </p:sp>
      <p:pic>
        <p:nvPicPr>
          <p:cNvPr id="4" name="Content Placeholder 3" descr="ScreenHunter_15 Feb. 01 00.10.gif"/>
          <p:cNvPicPr>
            <a:picLocks noGrp="1" noChangeAspect="1"/>
          </p:cNvPicPr>
          <p:nvPr>
            <p:ph idx="1"/>
          </p:nvPr>
        </p:nvPicPr>
        <p:blipFill>
          <a:blip r:embed="rId2" cstate="print"/>
          <a:stretch>
            <a:fillRect/>
          </a:stretch>
        </p:blipFill>
        <p:spPr>
          <a:xfrm>
            <a:off x="3048000" y="2133600"/>
            <a:ext cx="2992798" cy="4389437"/>
          </a:xfrm>
          <a:prstGeom prst="rect">
            <a:avLst/>
          </a:prstGeom>
        </p:spPr>
      </p:pic>
      <p:sp>
        <p:nvSpPr>
          <p:cNvPr id="5" name="Rectangle 4"/>
          <p:cNvSpPr/>
          <p:nvPr/>
        </p:nvSpPr>
        <p:spPr>
          <a:xfrm>
            <a:off x="3124200" y="3200400"/>
            <a:ext cx="2819400" cy="3048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3124200" y="2590800"/>
            <a:ext cx="2743200" cy="381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124200" y="4953000"/>
            <a:ext cx="2667000" cy="228600"/>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	Android Phone Sensors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Accelerometer</a:t>
            </a:r>
          </a:p>
          <a:p>
            <a:pPr lvl="1">
              <a:buFont typeface="Wingdings" pitchFamily="2" charset="2"/>
              <a:buChar char="q"/>
            </a:pPr>
            <a:r>
              <a:rPr lang="en-US" dirty="0" smtClean="0"/>
              <a:t>Senses changes in orientation allowing the device to know when it is tilted on its side</a:t>
            </a:r>
          </a:p>
          <a:p>
            <a:r>
              <a:rPr lang="en-US" dirty="0" smtClean="0"/>
              <a:t>Proximity sensor</a:t>
            </a:r>
          </a:p>
          <a:p>
            <a:pPr lvl="1">
              <a:buFont typeface="Wingdings" pitchFamily="2" charset="2"/>
              <a:buChar char="q"/>
            </a:pPr>
            <a:r>
              <a:rPr lang="en-US" dirty="0" smtClean="0"/>
              <a:t>Deactivates the display and touch screen when the device is brought near the face during a call</a:t>
            </a:r>
          </a:p>
          <a:p>
            <a:r>
              <a:rPr lang="en-US" dirty="0" smtClean="0"/>
              <a:t>Ambient light sensor</a:t>
            </a:r>
          </a:p>
          <a:p>
            <a:pPr lvl="1">
              <a:buFont typeface="Wingdings" pitchFamily="2" charset="2"/>
              <a:buChar char="q"/>
            </a:pPr>
            <a:r>
              <a:rPr lang="en-US" dirty="0" smtClean="0"/>
              <a:t>Adjusts the display brightness which in turn saves battery power</a:t>
            </a:r>
          </a:p>
          <a:p>
            <a:r>
              <a:rPr lang="en-US" dirty="0" smtClean="0"/>
              <a:t>E-compass</a:t>
            </a:r>
          </a:p>
          <a:p>
            <a:pPr lvl="1">
              <a:buFont typeface="Wingdings" pitchFamily="2" charset="2"/>
              <a:buChar char="q"/>
            </a:pPr>
            <a:r>
              <a:rPr lang="en-US" dirty="0" smtClean="0"/>
              <a:t>Provides orientation with respect to Earth's magnetic field</a:t>
            </a:r>
          </a:p>
          <a:p>
            <a:r>
              <a:rPr lang="en-US" dirty="0" smtClean="0"/>
              <a:t>Camera</a:t>
            </a:r>
          </a:p>
          <a:p>
            <a:r>
              <a:rPr lang="en-US" dirty="0" smtClean="0"/>
              <a:t>GPS</a:t>
            </a:r>
          </a:p>
          <a:p>
            <a:r>
              <a:rPr lang="en-US" dirty="0" smtClean="0"/>
              <a:t>Microphone</a:t>
            </a:r>
          </a:p>
          <a:p>
            <a:pPr>
              <a:buNone/>
            </a:pPr>
            <a:endParaRPr lang="en-US"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
            </a:r>
            <a:br>
              <a:rPr lang="en-US" dirty="0" smtClean="0"/>
            </a:br>
            <a:r>
              <a:rPr lang="en-US" dirty="0" smtClean="0"/>
              <a:t>	Sensing Related Packages</a:t>
            </a:r>
            <a:endParaRPr lang="en-US" dirty="0"/>
          </a:p>
        </p:txBody>
      </p:sp>
      <p:sp>
        <p:nvSpPr>
          <p:cNvPr id="3" name="Content Placeholder 2"/>
          <p:cNvSpPr>
            <a:spLocks noGrp="1"/>
          </p:cNvSpPr>
          <p:nvPr>
            <p:ph idx="1"/>
          </p:nvPr>
        </p:nvSpPr>
        <p:spPr/>
        <p:txBody>
          <a:bodyPr>
            <a:normAutofit/>
          </a:bodyPr>
          <a:lstStyle/>
          <a:p>
            <a:r>
              <a:rPr lang="en-US" dirty="0" smtClean="0"/>
              <a:t>Media</a:t>
            </a:r>
            <a:endParaRPr lang="en-US" dirty="0" smtClean="0">
              <a:hlinkClick r:id="rId2"/>
            </a:endParaRPr>
          </a:p>
          <a:p>
            <a:pPr lvl="1"/>
            <a:r>
              <a:rPr lang="en-US" dirty="0" smtClean="0">
                <a:hlinkClick r:id="rId2"/>
              </a:rPr>
              <a:t>http://developer.android.com/reference/android/media/package-summary.html</a:t>
            </a:r>
            <a:endParaRPr lang="en-US" dirty="0" smtClean="0"/>
          </a:p>
          <a:p>
            <a:r>
              <a:rPr lang="en-US" dirty="0" smtClean="0"/>
              <a:t>Location</a:t>
            </a:r>
            <a:endParaRPr lang="en-US" dirty="0" smtClean="0">
              <a:hlinkClick r:id="rId3"/>
            </a:endParaRPr>
          </a:p>
          <a:p>
            <a:pPr lvl="1"/>
            <a:r>
              <a:rPr lang="en-US" dirty="0" smtClean="0">
                <a:hlinkClick r:id="rId3"/>
              </a:rPr>
              <a:t>http://developer.android.com/reference/android/location/package-summary.html</a:t>
            </a:r>
            <a:endParaRPr lang="en-US" dirty="0" smtClean="0"/>
          </a:p>
          <a:p>
            <a:r>
              <a:rPr lang="en-US" dirty="0" smtClean="0"/>
              <a:t>Hardware</a:t>
            </a:r>
            <a:endParaRPr lang="en-US" dirty="0" smtClean="0">
              <a:hlinkClick r:id="rId4"/>
            </a:endParaRPr>
          </a:p>
          <a:p>
            <a:pPr lvl="1"/>
            <a:r>
              <a:rPr lang="en-US" dirty="0" smtClean="0">
                <a:hlinkClick r:id="rId4"/>
              </a:rPr>
              <a:t>http://developer.android.com/reference/android/hardware/Sensor.html</a:t>
            </a:r>
            <a:endParaRPr lang="en-US" dirty="0" smtClean="0"/>
          </a:p>
          <a:p>
            <a:endParaRPr lang="en-US" dirty="0" smtClean="0">
              <a:hlinkClick r:id="rId5"/>
            </a:endParaRPr>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Sensor API Demo</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Package: </a:t>
            </a:r>
            <a:r>
              <a:rPr lang="en-US" dirty="0" err="1" smtClean="0"/>
              <a:t>com.example.android.apis.os</a:t>
            </a:r>
            <a:r>
              <a:rPr lang="en-US" dirty="0" smtClean="0"/>
              <a:t>;</a:t>
            </a:r>
          </a:p>
          <a:p>
            <a:r>
              <a:rPr lang="en-US" dirty="0" smtClean="0"/>
              <a:t>Displays the values of the acceleration sensor graphically.</a:t>
            </a:r>
          </a:p>
          <a:p>
            <a:r>
              <a:rPr lang="en-US" dirty="0" smtClean="0"/>
              <a:t>Get sensor manager</a:t>
            </a:r>
          </a:p>
          <a:p>
            <a:pPr lvl="1">
              <a:buFont typeface="Wingdings" pitchFamily="2" charset="2"/>
              <a:buChar char="q"/>
            </a:pPr>
            <a:r>
              <a:rPr lang="en-US" dirty="0" err="1" smtClean="0"/>
              <a:t>mSensorManager</a:t>
            </a:r>
            <a:r>
              <a:rPr lang="en-US" dirty="0" smtClean="0"/>
              <a:t> = (</a:t>
            </a:r>
            <a:r>
              <a:rPr lang="en-US" dirty="0" err="1" smtClean="0"/>
              <a:t>SensorManager</a:t>
            </a:r>
            <a:r>
              <a:rPr lang="en-US" dirty="0" smtClean="0"/>
              <a:t>) </a:t>
            </a:r>
            <a:r>
              <a:rPr lang="en-US" dirty="0" err="1" smtClean="0"/>
              <a:t>getSystemService</a:t>
            </a:r>
            <a:r>
              <a:rPr lang="en-US" dirty="0" smtClean="0"/>
              <a:t>(</a:t>
            </a:r>
            <a:r>
              <a:rPr lang="en-US" i="1" dirty="0" smtClean="0"/>
              <a:t>SENSOR_SERVICE);</a:t>
            </a:r>
          </a:p>
          <a:p>
            <a:pPr lvl="1"/>
            <a:endParaRPr lang="en-US" i="1" dirty="0" smtClean="0"/>
          </a:p>
          <a:p>
            <a:r>
              <a:rPr lang="en-US" i="1" dirty="0" smtClean="0"/>
              <a:t>Register listener for 4 sensor types</a:t>
            </a:r>
          </a:p>
          <a:p>
            <a:pPr lvl="1">
              <a:buFont typeface="Wingdings" pitchFamily="2" charset="2"/>
              <a:buChar char="q"/>
            </a:pPr>
            <a:r>
              <a:rPr lang="en-US" dirty="0" err="1" smtClean="0"/>
              <a:t>mSensorManager.registerListener</a:t>
            </a:r>
            <a:r>
              <a:rPr lang="en-US" dirty="0" smtClean="0"/>
              <a:t>(</a:t>
            </a:r>
            <a:r>
              <a:rPr lang="en-US" dirty="0" err="1" smtClean="0"/>
              <a:t>mGraphView</a:t>
            </a:r>
            <a:r>
              <a:rPr lang="en-US" dirty="0" smtClean="0"/>
              <a:t>, </a:t>
            </a:r>
          </a:p>
          <a:p>
            <a:pPr>
              <a:buNone/>
            </a:pPr>
            <a:r>
              <a:rPr lang="en-US" sz="2800" dirty="0" smtClean="0"/>
              <a:t>              </a:t>
            </a:r>
            <a:r>
              <a:rPr lang="en-US" sz="2800" dirty="0" err="1" smtClean="0"/>
              <a:t>SensorManager.</a:t>
            </a:r>
            <a:r>
              <a:rPr lang="en-US" sz="2800" i="1" dirty="0" err="1" smtClean="0"/>
              <a:t>SENSOR_ACCELEROMETER</a:t>
            </a:r>
            <a:r>
              <a:rPr lang="en-US" sz="2800" i="1" dirty="0" smtClean="0"/>
              <a:t> | </a:t>
            </a:r>
          </a:p>
          <a:p>
            <a:pPr>
              <a:buNone/>
            </a:pPr>
            <a:r>
              <a:rPr lang="en-US" sz="2800" dirty="0" smtClean="0"/>
              <a:t>		</a:t>
            </a:r>
            <a:r>
              <a:rPr lang="en-US" sz="2800" dirty="0" err="1" smtClean="0"/>
              <a:t>SensorManager.</a:t>
            </a:r>
            <a:r>
              <a:rPr lang="en-US" sz="2800" i="1" dirty="0" err="1" smtClean="0"/>
              <a:t>SENSOR_MAGNETIC_FIELD</a:t>
            </a:r>
            <a:r>
              <a:rPr lang="en-US" sz="2800" i="1" dirty="0" smtClean="0"/>
              <a:t> | 	    	</a:t>
            </a:r>
            <a:r>
              <a:rPr lang="en-US" sz="2800" dirty="0" err="1" smtClean="0"/>
              <a:t>SensorManager.</a:t>
            </a:r>
            <a:r>
              <a:rPr lang="en-US" sz="2800" i="1" dirty="0" err="1" smtClean="0"/>
              <a:t>SENSOR_ORIENTATION</a:t>
            </a:r>
            <a:r>
              <a:rPr lang="en-US" sz="2800" i="1" dirty="0" smtClean="0"/>
              <a:t>,</a:t>
            </a:r>
          </a:p>
          <a:p>
            <a:pPr>
              <a:buNone/>
            </a:pPr>
            <a:r>
              <a:rPr lang="en-US" sz="2800" dirty="0" smtClean="0"/>
              <a:t>              </a:t>
            </a:r>
            <a:r>
              <a:rPr lang="en-US" sz="2800" dirty="0" err="1" smtClean="0"/>
              <a:t>SensorManager.</a:t>
            </a:r>
            <a:r>
              <a:rPr lang="en-US" sz="2800" i="1" dirty="0" err="1" smtClean="0"/>
              <a:t>SENSOR_DELAY_FASTEST</a:t>
            </a:r>
            <a:r>
              <a:rPr lang="en-US" sz="2800" i="1" dirty="0" smtClean="0"/>
              <a:t>);</a:t>
            </a:r>
          </a:p>
          <a:p>
            <a:pPr>
              <a:buNone/>
            </a:pPr>
            <a:endParaRPr lang="en-US" sz="2800" i="1" dirty="0" smtClean="0"/>
          </a:p>
          <a:p>
            <a:r>
              <a:rPr lang="en-US" sz="2800" dirty="0" smtClean="0"/>
              <a:t> Override </a:t>
            </a:r>
            <a:r>
              <a:rPr lang="en-US" sz="2400" dirty="0" err="1" smtClean="0"/>
              <a:t>onSensorChanged</a:t>
            </a:r>
            <a:r>
              <a:rPr lang="en-US" sz="2400" dirty="0" smtClean="0"/>
              <a:t>(…) to display the changed value</a:t>
            </a:r>
            <a:r>
              <a:rPr lang="en-US" sz="2800" dirty="0" smtClean="0"/>
              <a:t>  </a:t>
            </a:r>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Questions/Answers</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a:t>
            </a:r>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Meet Android </a:t>
            </a:r>
            <a:br>
              <a:rPr lang="en-US" dirty="0" smtClean="0"/>
            </a:br>
            <a:r>
              <a:rPr lang="en-US" dirty="0" smtClean="0"/>
              <a:t>Co-Founders</a:t>
            </a:r>
            <a:endParaRPr lang="en-US" dirty="0"/>
          </a:p>
        </p:txBody>
      </p:sp>
      <p:sp>
        <p:nvSpPr>
          <p:cNvPr id="3" name="Content Placeholder 2"/>
          <p:cNvSpPr>
            <a:spLocks noGrp="1"/>
          </p:cNvSpPr>
          <p:nvPr>
            <p:ph idx="1"/>
          </p:nvPr>
        </p:nvSpPr>
        <p:spPr/>
        <p:txBody>
          <a:bodyPr/>
          <a:lstStyle/>
          <a:p>
            <a:r>
              <a:rPr lang="en-US" dirty="0" smtClean="0"/>
              <a:t>Rick Miner        Andy Rubin       Nick Sears    </a:t>
            </a:r>
          </a:p>
          <a:p>
            <a:r>
              <a:rPr lang="en-US" dirty="0" smtClean="0"/>
              <a:t>            </a:t>
            </a:r>
          </a:p>
          <a:p>
            <a:endParaRPr lang="en-US" dirty="0" smtClean="0"/>
          </a:p>
          <a:p>
            <a:endParaRPr lang="en-US" dirty="0"/>
          </a:p>
        </p:txBody>
      </p:sp>
      <p:pic>
        <p:nvPicPr>
          <p:cNvPr id="10" name="Picture 9" descr="RichMiner.jpg"/>
          <p:cNvPicPr>
            <a:picLocks noChangeAspect="1"/>
          </p:cNvPicPr>
          <p:nvPr/>
        </p:nvPicPr>
        <p:blipFill>
          <a:blip r:embed="rId2" cstate="print"/>
          <a:stretch>
            <a:fillRect/>
          </a:stretch>
        </p:blipFill>
        <p:spPr>
          <a:xfrm>
            <a:off x="609600" y="2590800"/>
            <a:ext cx="2057400" cy="2057400"/>
          </a:xfrm>
          <a:prstGeom prst="rect">
            <a:avLst/>
          </a:prstGeom>
        </p:spPr>
      </p:pic>
      <p:pic>
        <p:nvPicPr>
          <p:cNvPr id="11" name="Picture 10" descr="andy_rubin.jpg"/>
          <p:cNvPicPr>
            <a:picLocks noChangeAspect="1"/>
          </p:cNvPicPr>
          <p:nvPr/>
        </p:nvPicPr>
        <p:blipFill>
          <a:blip r:embed="rId3" cstate="print"/>
          <a:stretch>
            <a:fillRect/>
          </a:stretch>
        </p:blipFill>
        <p:spPr>
          <a:xfrm>
            <a:off x="3048000" y="2590800"/>
            <a:ext cx="2033558" cy="2057400"/>
          </a:xfrm>
          <a:prstGeom prst="rect">
            <a:avLst/>
          </a:prstGeom>
        </p:spPr>
      </p:pic>
      <p:pic>
        <p:nvPicPr>
          <p:cNvPr id="12" name="Picture 11" descr="NickSears.jpg"/>
          <p:cNvPicPr>
            <a:picLocks noChangeAspect="1"/>
          </p:cNvPicPr>
          <p:nvPr/>
        </p:nvPicPr>
        <p:blipFill>
          <a:blip r:embed="rId4" cstate="print"/>
          <a:stretch>
            <a:fillRect/>
          </a:stretch>
        </p:blipFill>
        <p:spPr>
          <a:xfrm>
            <a:off x="5334000" y="2590800"/>
            <a:ext cx="2898383" cy="2057400"/>
          </a:xfrm>
          <a:prstGeom prst="rect">
            <a:avLst/>
          </a:prstGeom>
        </p:spPr>
      </p:pic>
      <p:sp>
        <p:nvSpPr>
          <p:cNvPr id="13" name="TextBox 12"/>
          <p:cNvSpPr txBox="1"/>
          <p:nvPr/>
        </p:nvSpPr>
        <p:spPr>
          <a:xfrm>
            <a:off x="685800" y="5181600"/>
            <a:ext cx="3733800" cy="369332"/>
          </a:xfrm>
          <a:prstGeom prst="rect">
            <a:avLst/>
          </a:prstGeom>
          <a:noFill/>
        </p:spPr>
        <p:txBody>
          <a:bodyPr wrap="square" rtlCol="0">
            <a:spAutoFit/>
          </a:bodyPr>
          <a:lstStyle/>
          <a:p>
            <a:r>
              <a:rPr lang="en-US" dirty="0" smtClean="0"/>
              <a:t>Chris White picture not yet found</a:t>
            </a:r>
            <a:endParaRPr lang="en-US"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Hardware Package Summary</a:t>
            </a:r>
            <a:endParaRPr lang="en-US" dirty="0"/>
          </a:p>
        </p:txBody>
      </p:sp>
      <p:pic>
        <p:nvPicPr>
          <p:cNvPr id="4" name="Content Placeholder 3" descr="ScreenHunter_16 Feb. 01 00.19.gif"/>
          <p:cNvPicPr>
            <a:picLocks noGrp="1" noChangeAspect="1"/>
          </p:cNvPicPr>
          <p:nvPr>
            <p:ph idx="1"/>
          </p:nvPr>
        </p:nvPicPr>
        <p:blipFill>
          <a:blip r:embed="rId2" cstate="print"/>
          <a:stretch>
            <a:fillRect/>
          </a:stretch>
        </p:blipFill>
        <p:spPr>
          <a:xfrm>
            <a:off x="961152" y="1935163"/>
            <a:ext cx="7221696" cy="4389437"/>
          </a:xfrm>
        </p:spPr>
      </p:pic>
      <p:sp>
        <p:nvSpPr>
          <p:cNvPr id="5" name="Rectangle 4"/>
          <p:cNvSpPr/>
          <p:nvPr/>
        </p:nvSpPr>
        <p:spPr>
          <a:xfrm flipV="1">
            <a:off x="990600" y="4267200"/>
            <a:ext cx="838200" cy="19811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990600" y="5181600"/>
            <a:ext cx="838200" cy="152400"/>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	Android SDK Disk Storage</a:t>
            </a:r>
            <a:endParaRPr lang="en-US" dirty="0"/>
          </a:p>
        </p:txBody>
      </p:sp>
      <p:pic>
        <p:nvPicPr>
          <p:cNvPr id="4" name="Content Placeholder 3" descr="ScreenHunter_02 Jan. 30 18.12.gif"/>
          <p:cNvPicPr>
            <a:picLocks noGrp="1" noChangeAspect="1"/>
          </p:cNvPicPr>
          <p:nvPr>
            <p:ph idx="1"/>
          </p:nvPr>
        </p:nvPicPr>
        <p:blipFill>
          <a:blip r:embed="rId2" cstate="print"/>
          <a:stretch>
            <a:fillRect/>
          </a:stretch>
        </p:blipFill>
        <p:spPr>
          <a:xfrm>
            <a:off x="341171" y="2209800"/>
            <a:ext cx="8421829" cy="4114800"/>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Operating System Overview</a:t>
            </a:r>
            <a:endParaRPr lang="en-US" dirty="0"/>
          </a:p>
        </p:txBody>
      </p:sp>
      <p:sp>
        <p:nvSpPr>
          <p:cNvPr id="3" name="Content Placeholder 2"/>
          <p:cNvSpPr>
            <a:spLocks noGrp="1"/>
          </p:cNvSpPr>
          <p:nvPr>
            <p:ph idx="1"/>
          </p:nvPr>
        </p:nvSpPr>
        <p:spPr/>
        <p:txBody>
          <a:bodyPr/>
          <a:lstStyle/>
          <a:p>
            <a:r>
              <a:rPr lang="en-US" dirty="0" smtClean="0"/>
              <a:t>Powered by the Linux kernel</a:t>
            </a:r>
          </a:p>
          <a:p>
            <a:r>
              <a:rPr lang="en-US" dirty="0" smtClean="0"/>
              <a:t>Consists of 12 million lines of code including:</a:t>
            </a:r>
          </a:p>
          <a:p>
            <a:pPr lvl="1">
              <a:buFont typeface="Wingdings" pitchFamily="2" charset="2"/>
              <a:buChar char="q"/>
            </a:pPr>
            <a:r>
              <a:rPr lang="en-US" dirty="0" smtClean="0"/>
              <a:t>3 million lines of XML</a:t>
            </a:r>
            <a:endParaRPr lang="en-US" dirty="0"/>
          </a:p>
          <a:p>
            <a:pPr lvl="1">
              <a:buFont typeface="Wingdings" pitchFamily="2" charset="2"/>
              <a:buChar char="q"/>
            </a:pPr>
            <a:r>
              <a:rPr lang="en-US" dirty="0" smtClean="0"/>
              <a:t>2.8 million lines of C</a:t>
            </a:r>
            <a:endParaRPr lang="en-US" dirty="0"/>
          </a:p>
          <a:p>
            <a:pPr lvl="1">
              <a:buFont typeface="Wingdings" pitchFamily="2" charset="2"/>
              <a:buChar char="q"/>
            </a:pPr>
            <a:r>
              <a:rPr lang="en-US" dirty="0" smtClean="0"/>
              <a:t>2.1 million lines of Java</a:t>
            </a:r>
            <a:endParaRPr lang="en-US" dirty="0"/>
          </a:p>
          <a:p>
            <a:pPr lvl="1">
              <a:buFont typeface="Wingdings" pitchFamily="2" charset="2"/>
              <a:buChar char="q"/>
            </a:pPr>
            <a:r>
              <a:rPr lang="en-US" dirty="0" smtClean="0"/>
              <a:t>1.75 million lines of C++</a:t>
            </a:r>
          </a:p>
          <a:p>
            <a:pPr lvl="1">
              <a:buNone/>
            </a:pPr>
            <a:endParaRPr lang="en-US" dirty="0" smtClean="0"/>
          </a:p>
          <a:p>
            <a:pPr lvl="1">
              <a:buNone/>
            </a:pPr>
            <a:r>
              <a:rPr lang="en-US" sz="2000" dirty="0" smtClean="0">
                <a:hlinkClick r:id="rId3"/>
              </a:rPr>
              <a:t>http://en.wikipedia.org/wiki/Android_(operating_system)</a:t>
            </a:r>
            <a:endParaRPr lang="en-US" sz="2000" dirty="0" smtClean="0"/>
          </a:p>
          <a:p>
            <a:pPr lvl="1">
              <a:buNone/>
            </a:pP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Current API Distribution</a:t>
            </a:r>
            <a:endParaRPr lang="en-US" dirty="0"/>
          </a:p>
        </p:txBody>
      </p:sp>
      <p:sp>
        <p:nvSpPr>
          <p:cNvPr id="3" name="Content Placeholder 2"/>
          <p:cNvSpPr>
            <a:spLocks noGrp="1"/>
          </p:cNvSpPr>
          <p:nvPr>
            <p:ph idx="1"/>
          </p:nvPr>
        </p:nvSpPr>
        <p:spPr/>
        <p:txBody>
          <a:bodyPr/>
          <a:lstStyle/>
          <a:p>
            <a:r>
              <a:rPr lang="en-US" dirty="0" smtClean="0"/>
              <a:t>Version 1.0 was released on 23rd September 2008</a:t>
            </a:r>
          </a:p>
          <a:p>
            <a:r>
              <a:rPr lang="en-US" dirty="0" smtClean="0"/>
              <a:t>Newest version, 3.0, was release on 26th January 2011.</a:t>
            </a:r>
          </a:p>
          <a:p>
            <a:r>
              <a:rPr lang="en-US" dirty="0" smtClean="0"/>
              <a:t>Distribution as of 01/04/11</a:t>
            </a:r>
          </a:p>
          <a:p>
            <a:endParaRPr lang="en-US" dirty="0" smtClean="0"/>
          </a:p>
        </p:txBody>
      </p:sp>
      <p:pic>
        <p:nvPicPr>
          <p:cNvPr id="5" name="Picture 4" descr="ScreenHunter_77 Jan. 22 22.28.gif"/>
          <p:cNvPicPr>
            <a:picLocks noChangeAspect="1"/>
          </p:cNvPicPr>
          <p:nvPr/>
        </p:nvPicPr>
        <p:blipFill>
          <a:blip r:embed="rId2" cstate="print"/>
          <a:stretch>
            <a:fillRect/>
          </a:stretch>
        </p:blipFill>
        <p:spPr>
          <a:xfrm>
            <a:off x="533400" y="3352800"/>
            <a:ext cx="8229600" cy="2941119"/>
          </a:xfrm>
          <a:prstGeom prst="rect">
            <a:avLst/>
          </a:prstGeom>
        </p:spPr>
      </p:pic>
      <p:sp>
        <p:nvSpPr>
          <p:cNvPr id="6" name="Rectangle 5"/>
          <p:cNvSpPr/>
          <p:nvPr/>
        </p:nvSpPr>
        <p:spPr>
          <a:xfrm>
            <a:off x="4648200" y="4724400"/>
            <a:ext cx="2209800" cy="22860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Android Architecture</a:t>
            </a:r>
            <a:endParaRPr lang="en-US" dirty="0"/>
          </a:p>
        </p:txBody>
      </p:sp>
      <p:sp>
        <p:nvSpPr>
          <p:cNvPr id="3" name="Content Placeholder 2"/>
          <p:cNvSpPr>
            <a:spLocks noGrp="1"/>
          </p:cNvSpPr>
          <p:nvPr>
            <p:ph idx="1"/>
          </p:nvPr>
        </p:nvSpPr>
        <p:spPr/>
        <p:txBody>
          <a:bodyPr/>
          <a:lstStyle/>
          <a:p>
            <a:r>
              <a:rPr lang="en-US" sz="1800" dirty="0" smtClean="0"/>
              <a:t>5 major components: Applications, Application Frameworks, Libraries, Android Runtime,  and Linux Kernel</a:t>
            </a:r>
          </a:p>
          <a:p>
            <a:pPr lvl="1"/>
            <a:endParaRPr lang="en-US" sz="1800" dirty="0" smtClean="0"/>
          </a:p>
          <a:p>
            <a:endParaRPr lang="en-US" dirty="0" smtClean="0"/>
          </a:p>
          <a:p>
            <a:endParaRPr lang="en-US" dirty="0"/>
          </a:p>
        </p:txBody>
      </p:sp>
      <p:pic>
        <p:nvPicPr>
          <p:cNvPr id="4" name="Picture 3" descr="AndroidArchitecture.jpg"/>
          <p:cNvPicPr>
            <a:picLocks noChangeAspect="1"/>
          </p:cNvPicPr>
          <p:nvPr/>
        </p:nvPicPr>
        <p:blipFill>
          <a:blip r:embed="rId2" cstate="print"/>
          <a:stretch>
            <a:fillRect/>
          </a:stretch>
        </p:blipFill>
        <p:spPr>
          <a:xfrm>
            <a:off x="533400" y="2667000"/>
            <a:ext cx="8229600" cy="3852156"/>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1691</TotalTime>
  <Words>2747</Words>
  <Application>Microsoft Office PowerPoint</Application>
  <PresentationFormat>On-screen Show (4:3)</PresentationFormat>
  <Paragraphs>414</Paragraphs>
  <Slides>61</Slides>
  <Notes>8</Notes>
  <HiddenSlides>0</HiddenSlides>
  <MMClips>0</MMClips>
  <ScaleCrop>false</ScaleCrop>
  <HeadingPairs>
    <vt:vector size="4" baseType="variant">
      <vt:variant>
        <vt:lpstr>Theme</vt:lpstr>
      </vt:variant>
      <vt:variant>
        <vt:i4>1</vt:i4>
      </vt:variant>
      <vt:variant>
        <vt:lpstr>Slide Titles</vt:lpstr>
      </vt:variant>
      <vt:variant>
        <vt:i4>61</vt:i4>
      </vt:variant>
    </vt:vector>
  </HeadingPairs>
  <TitlesOfParts>
    <vt:vector size="62" baseType="lpstr">
      <vt:lpstr>Flow</vt:lpstr>
      <vt:lpstr> Android Application Development Tutorial</vt:lpstr>
      <vt:lpstr>Objectives</vt:lpstr>
      <vt:lpstr>Outline</vt:lpstr>
      <vt:lpstr>What is Android?</vt:lpstr>
      <vt:lpstr>History</vt:lpstr>
      <vt:lpstr>Meet Android  Co-Founders</vt:lpstr>
      <vt:lpstr>Operating System Overview</vt:lpstr>
      <vt:lpstr>Current API Distribution</vt:lpstr>
      <vt:lpstr>Android Architecture</vt:lpstr>
      <vt:lpstr>Platform Architecture Videos</vt:lpstr>
      <vt:lpstr> Application Components</vt:lpstr>
      <vt:lpstr>Application Components  (Cont.)</vt:lpstr>
      <vt:lpstr>Activity Life Cycle</vt:lpstr>
      <vt:lpstr> Android Features Part 1</vt:lpstr>
      <vt:lpstr> Android Features  Part 2</vt:lpstr>
      <vt:lpstr>Application Fundamentals</vt:lpstr>
      <vt:lpstr> Android Central Feature</vt:lpstr>
      <vt:lpstr> Intents</vt:lpstr>
      <vt:lpstr>Manifest file</vt:lpstr>
      <vt:lpstr> Manifest File Example</vt:lpstr>
      <vt:lpstr> Supported Operating Systems</vt:lpstr>
      <vt:lpstr>Supported Development Environments</vt:lpstr>
      <vt:lpstr>Set up Development  Environment</vt:lpstr>
      <vt:lpstr>Installing Java SDK</vt:lpstr>
      <vt:lpstr>Java SDK Directory</vt:lpstr>
      <vt:lpstr>Download Eclipse</vt:lpstr>
      <vt:lpstr>Eclipse Directory</vt:lpstr>
      <vt:lpstr>Notes on Eclipse Tutorial</vt:lpstr>
      <vt:lpstr> Install Android SDK</vt:lpstr>
      <vt:lpstr>Install ADT Plugin For Eclipse</vt:lpstr>
      <vt:lpstr>Android Emulator</vt:lpstr>
      <vt:lpstr>Create Android   Virtual Device (AVD)</vt:lpstr>
      <vt:lpstr> Hello Android Tutorial Step 1</vt:lpstr>
      <vt:lpstr>Create Project</vt:lpstr>
      <vt:lpstr>Select Android Project</vt:lpstr>
      <vt:lpstr> Hello Android Tutorial Step 2</vt:lpstr>
      <vt:lpstr>Slide 37</vt:lpstr>
      <vt:lpstr>Hello Android Tutorial Step 3</vt:lpstr>
      <vt:lpstr>Project Files</vt:lpstr>
      <vt:lpstr>Hello Android Tutorial Step 4</vt:lpstr>
      <vt:lpstr>“Run As” Dialog</vt:lpstr>
      <vt:lpstr>Emulator Initializing</vt:lpstr>
      <vt:lpstr>Console Messages</vt:lpstr>
      <vt:lpstr>Emulator Startup Screen</vt:lpstr>
      <vt:lpstr>Hello Android Running</vt:lpstr>
      <vt:lpstr>Emulator Home</vt:lpstr>
      <vt:lpstr>Applications Screen</vt:lpstr>
      <vt:lpstr>Run On Device</vt:lpstr>
      <vt:lpstr>Developing on a Device</vt:lpstr>
      <vt:lpstr>Install APK File  via Android Market</vt:lpstr>
      <vt:lpstr>Install APK File  Using Android SDK</vt:lpstr>
      <vt:lpstr>Install APK File Result</vt:lpstr>
      <vt:lpstr>Create Project From Existing Source</vt:lpstr>
      <vt:lpstr>Create ApiDemos Project </vt:lpstr>
      <vt:lpstr> Android Phone Sensors</vt:lpstr>
      <vt:lpstr>  Sensing Related Packages</vt:lpstr>
      <vt:lpstr>Sensor API Demo</vt:lpstr>
      <vt:lpstr>Questions/Answers</vt:lpstr>
      <vt:lpstr>Additional</vt:lpstr>
      <vt:lpstr>Hardware Package Summary</vt:lpstr>
      <vt:lpstr> Android SDK Disk Storage</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chau</dc:creator>
  <cp:lastModifiedBy>Lotzi Boloni</cp:lastModifiedBy>
  <cp:revision>553</cp:revision>
  <dcterms:created xsi:type="dcterms:W3CDTF">2011-01-21T05:44:59Z</dcterms:created>
  <dcterms:modified xsi:type="dcterms:W3CDTF">2011-02-03T14:30:26Z</dcterms:modified>
</cp:coreProperties>
</file>