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c9a8a2056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c9a8a2056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c896be36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c896be36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c896be36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c896be36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7c896be36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c896be36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c896be36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c896be36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7c896be36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c896be36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7c896be36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c896be36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7c896be36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7c896be36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7c9a8a205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c9a8a205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7c896be36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c896be36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7c896be3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c896be3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7c9a8a205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7c9a8a205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c896be36e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c896be36e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c9a8a2056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c9a8a205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7ca434f09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ca434f09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c896be36e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c896be36e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c9a8a2056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c9a8a205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c896be36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c896be36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hyperlink" Target="https://scorecardstreet.wordpress.com/2015/12/09/is-machine-learning-the-new-epm-blac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playground.tensorflow.org/#activation=tanh&amp;batchSize=10&amp;dataset=gauss&amp;regDataset=reg-plane&amp;learningRate=0.03&amp;regularizationRate=0&amp;noise=0&amp;networkShape=4,2&amp;seed=0.81641&amp;showTestData=false&amp;discretize=true&amp;percTrainData=50&amp;x=true&amp;y=true&amp;xTimesY=false&amp;xSquared=false&amp;ySquared=false&amp;cosX=false&amp;sinX=false&amp;cosY=false&amp;sinY=false&amp;collectStats=false&amp;problem=classification&amp;initZero=false&amp;hideText=false" TargetMode="External"/><Relationship Id="rId4" Type="http://schemas.openxmlformats.org/officeDocument/2006/relationships/image" Target="../media/image14.png"/><Relationship Id="rId5" Type="http://schemas.openxmlformats.org/officeDocument/2006/relationships/hyperlink" Target="https://en.wikipedia.org/wiki/ImageNe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www.youtube.com/watch?v=TmPfTpjtdgg" TargetMode="External"/><Relationship Id="rId4" Type="http://schemas.openxmlformats.org/officeDocument/2006/relationships/image" Target="../media/image12.jpg"/><Relationship Id="rId5" Type="http://schemas.openxmlformats.org/officeDocument/2006/relationships/hyperlink" Target="http://www.youtube.com/watch?v=o6JydEChCYE" TargetMode="External"/><Relationship Id="rId6"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hyperlink" Target="https://mc.ai/machine-learning-1100101b-lets-learn-about-learn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hleS88hSR_E"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An Introduction on Machine Learning and Its Applications in Networking</a:t>
            </a:r>
            <a:endParaRPr/>
          </a:p>
        </p:txBody>
      </p:sp>
      <p:sp>
        <p:nvSpPr>
          <p:cNvPr id="55" name="Google Shape;55;p13"/>
          <p:cNvSpPr txBox="1"/>
          <p:nvPr>
            <p:ph idx="1" type="subTitle"/>
          </p:nvPr>
        </p:nvSpPr>
        <p:spPr>
          <a:xfrm>
            <a:off x="83525" y="3215125"/>
            <a:ext cx="906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Lecturers: Sharare Zehtabian &amp; Siavash Khodadadeh</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Spring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Classification vs regression</a:t>
            </a:r>
            <a:endParaRPr/>
          </a:p>
          <a:p>
            <a:pPr indent="0" lvl="0" marL="0" rtl="0" algn="l">
              <a:spcBef>
                <a:spcPts val="0"/>
              </a:spcBef>
              <a:spcAft>
                <a:spcPts val="0"/>
              </a:spcAft>
              <a:buNone/>
            </a:pPr>
            <a:r>
              <a:t/>
            </a:r>
            <a:endParaRPr/>
          </a:p>
        </p:txBody>
      </p:sp>
      <p:sp>
        <p:nvSpPr>
          <p:cNvPr id="113" name="Google Shape;113;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What can be our labels?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Classification (discrete value)</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Binary classification (e.g. spam or not spam)</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Multi-class classification (e.g. dog or cat or horse or ..) </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Regression (</a:t>
            </a:r>
            <a:r>
              <a:rPr lang="en">
                <a:solidFill>
                  <a:srgbClr val="000000"/>
                </a:solidFill>
              </a:rPr>
              <a:t>continuous</a:t>
            </a:r>
            <a:r>
              <a:rPr lang="en">
                <a:solidFill>
                  <a:srgbClr val="000000"/>
                </a:solidFill>
              </a:rPr>
              <a:t> value e.g. price of a house)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114" name="Google Shape;114;p22"/>
          <p:cNvPicPr preferRelativeResize="0"/>
          <p:nvPr/>
        </p:nvPicPr>
        <p:blipFill>
          <a:blip r:embed="rId3">
            <a:alphaModFix/>
          </a:blip>
          <a:stretch>
            <a:fillRect/>
          </a:stretch>
        </p:blipFill>
        <p:spPr>
          <a:xfrm>
            <a:off x="2059400" y="2614250"/>
            <a:ext cx="4226799" cy="2071101"/>
          </a:xfrm>
          <a:prstGeom prst="rect">
            <a:avLst/>
          </a:prstGeom>
          <a:noFill/>
          <a:ln>
            <a:noFill/>
          </a:ln>
        </p:spPr>
      </p:pic>
      <p:sp>
        <p:nvSpPr>
          <p:cNvPr id="115" name="Google Shape;115;p22"/>
          <p:cNvSpPr txBox="1"/>
          <p:nvPr/>
        </p:nvSpPr>
        <p:spPr>
          <a:xfrm>
            <a:off x="375525" y="4725025"/>
            <a:ext cx="8699700" cy="30000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1600"/>
              </a:spcAft>
              <a:buNone/>
            </a:pPr>
            <a:r>
              <a:rPr lang="en" sz="1100">
                <a:solidFill>
                  <a:schemeClr val="dk2"/>
                </a:solidFill>
              </a:rPr>
              <a:t>ref:</a:t>
            </a:r>
            <a:r>
              <a:rPr lang="en" sz="1100" u="sng">
                <a:solidFill>
                  <a:schemeClr val="accent5"/>
                </a:solidFill>
                <a:hlinkClick r:id="rId4"/>
              </a:rPr>
              <a:t>https://scorecardstreet.wordpress.com/2015/12/09/is-machine-learning-the-new-epm-black/</a:t>
            </a:r>
            <a:endParaRPr sz="11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Classification vs regression (examples)</a:t>
            </a:r>
            <a:endParaRPr/>
          </a:p>
        </p:txBody>
      </p:sp>
      <p:sp>
        <p:nvSpPr>
          <p:cNvPr id="121" name="Google Shape;121;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sz="1800">
                <a:solidFill>
                  <a:srgbClr val="000000"/>
                </a:solidFill>
              </a:rPr>
              <a:t>Classification example:</a:t>
            </a:r>
            <a:endParaRPr sz="18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Handwritten digit recognition</a:t>
            </a:r>
            <a:endParaRPr sz="1400">
              <a:solidFill>
                <a:srgbClr val="000000"/>
              </a:solidFill>
            </a:endParaRPr>
          </a:p>
          <a:p>
            <a:pPr indent="0" lvl="0" marL="0" rtl="0" algn="l">
              <a:spcBef>
                <a:spcPts val="1600"/>
              </a:spcBef>
              <a:spcAft>
                <a:spcPts val="0"/>
              </a:spcAft>
              <a:buNone/>
            </a:pPr>
            <a:r>
              <a:t/>
            </a:r>
            <a:endParaRPr sz="1800">
              <a:solidFill>
                <a:srgbClr val="000000"/>
              </a:solidFill>
            </a:endParaRPr>
          </a:p>
          <a:p>
            <a:pPr indent="0" lvl="0" marL="0" rtl="0" algn="l">
              <a:spcBef>
                <a:spcPts val="1600"/>
              </a:spcBef>
              <a:spcAft>
                <a:spcPts val="0"/>
              </a:spcAft>
              <a:buNone/>
            </a:pPr>
            <a:r>
              <a:t/>
            </a:r>
            <a:endParaRPr sz="1800">
              <a:solidFill>
                <a:srgbClr val="000000"/>
              </a:solidFill>
            </a:endParaRPr>
          </a:p>
          <a:p>
            <a:pPr indent="-342900" lvl="0" marL="457200" rtl="0" algn="l">
              <a:spcBef>
                <a:spcPts val="1600"/>
              </a:spcBef>
              <a:spcAft>
                <a:spcPts val="0"/>
              </a:spcAft>
              <a:buClr>
                <a:srgbClr val="000000"/>
              </a:buClr>
              <a:buSzPts val="1800"/>
              <a:buChar char="●"/>
            </a:pPr>
            <a:r>
              <a:rPr lang="en" sz="1800">
                <a:solidFill>
                  <a:srgbClr val="000000"/>
                </a:solidFill>
              </a:rPr>
              <a:t>Regression example:	</a:t>
            </a:r>
            <a:endParaRPr sz="18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Prediction of the length of a salmon as a function of its age and weight.</a:t>
            </a:r>
            <a:endParaRPr sz="1400">
              <a:solidFill>
                <a:srgbClr val="000000"/>
              </a:solidFill>
            </a:endParaRPr>
          </a:p>
          <a:p>
            <a:pPr indent="0" lvl="0" marL="0" rtl="0" algn="l">
              <a:spcBef>
                <a:spcPts val="1600"/>
              </a:spcBef>
              <a:spcAft>
                <a:spcPts val="1600"/>
              </a:spcAft>
              <a:buNone/>
            </a:pPr>
            <a:r>
              <a:t/>
            </a:r>
            <a:endParaRPr sz="1800">
              <a:solidFill>
                <a:srgbClr val="000000"/>
              </a:solidFill>
            </a:endParaRPr>
          </a:p>
        </p:txBody>
      </p:sp>
      <p:pic>
        <p:nvPicPr>
          <p:cNvPr id="122" name="Google Shape;122;p23"/>
          <p:cNvPicPr preferRelativeResize="0"/>
          <p:nvPr/>
        </p:nvPicPr>
        <p:blipFill rotWithShape="1">
          <a:blip r:embed="rId3">
            <a:alphaModFix/>
          </a:blip>
          <a:srcRect b="13733" l="10905" r="0" t="0"/>
          <a:stretch/>
        </p:blipFill>
        <p:spPr>
          <a:xfrm>
            <a:off x="5534350" y="2717050"/>
            <a:ext cx="3141275" cy="1954151"/>
          </a:xfrm>
          <a:prstGeom prst="rect">
            <a:avLst/>
          </a:prstGeom>
          <a:noFill/>
          <a:ln>
            <a:noFill/>
          </a:ln>
        </p:spPr>
      </p:pic>
      <p:pic>
        <p:nvPicPr>
          <p:cNvPr id="123" name="Google Shape;123;p23"/>
          <p:cNvPicPr preferRelativeResize="0"/>
          <p:nvPr/>
        </p:nvPicPr>
        <p:blipFill>
          <a:blip r:embed="rId4">
            <a:alphaModFix/>
          </a:blip>
          <a:stretch>
            <a:fillRect/>
          </a:stretch>
        </p:blipFill>
        <p:spPr>
          <a:xfrm>
            <a:off x="5586343" y="1162825"/>
            <a:ext cx="1311680" cy="1276350"/>
          </a:xfrm>
          <a:prstGeom prst="rect">
            <a:avLst/>
          </a:prstGeom>
          <a:noFill/>
          <a:ln>
            <a:noFill/>
          </a:ln>
        </p:spPr>
      </p:pic>
      <p:sp>
        <p:nvSpPr>
          <p:cNvPr id="124" name="Google Shape;124;p23"/>
          <p:cNvSpPr txBox="1"/>
          <p:nvPr/>
        </p:nvSpPr>
        <p:spPr>
          <a:xfrm rot="5400000">
            <a:off x="4800450" y="3564125"/>
            <a:ext cx="957900" cy="5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Length</a:t>
            </a:r>
            <a:endParaRPr/>
          </a:p>
        </p:txBody>
      </p:sp>
      <p:sp>
        <p:nvSpPr>
          <p:cNvPr id="125" name="Google Shape;125;p23"/>
          <p:cNvSpPr txBox="1"/>
          <p:nvPr/>
        </p:nvSpPr>
        <p:spPr>
          <a:xfrm>
            <a:off x="6705450" y="4630925"/>
            <a:ext cx="957900" cy="5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Weight</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Classification Tasks</a:t>
            </a:r>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342900" rtl="0" algn="l">
              <a:lnSpc>
                <a:spcPct val="96000"/>
              </a:lnSpc>
              <a:spcBef>
                <a:spcPts val="0"/>
              </a:spcBef>
              <a:spcAft>
                <a:spcPts val="0"/>
              </a:spcAft>
              <a:buClr>
                <a:schemeClr val="dk1"/>
              </a:buClr>
              <a:buSzPts val="1100"/>
              <a:buFont typeface="Arial"/>
              <a:buNone/>
            </a:pPr>
            <a:r>
              <a:rPr lang="en" sz="1400">
                <a:solidFill>
                  <a:srgbClr val="333399"/>
                </a:solidFill>
                <a:highlight>
                  <a:srgbClr val="FFFFFF"/>
                </a:highlight>
              </a:rPr>
              <a:t>Classification: given inputs x, predict labels (classes) y</a:t>
            </a:r>
            <a:endParaRPr sz="1400">
              <a:solidFill>
                <a:srgbClr val="333399"/>
              </a:solidFill>
              <a:highlight>
                <a:srgbClr val="FFFFFF"/>
              </a:highlight>
            </a:endParaRPr>
          </a:p>
          <a:p>
            <a:pPr indent="-342900" lvl="0" marL="342900" rtl="0" algn="l">
              <a:lnSpc>
                <a:spcPct val="96000"/>
              </a:lnSpc>
              <a:spcBef>
                <a:spcPts val="0"/>
              </a:spcBef>
              <a:spcAft>
                <a:spcPts val="0"/>
              </a:spcAft>
              <a:buClr>
                <a:schemeClr val="dk1"/>
              </a:buClr>
              <a:buSzPts val="1100"/>
              <a:buFont typeface="Arial"/>
              <a:buNone/>
            </a:pPr>
            <a:r>
              <a:t/>
            </a:r>
            <a:endParaRPr sz="1400">
              <a:solidFill>
                <a:schemeClr val="dk1"/>
              </a:solidFill>
              <a:highlight>
                <a:srgbClr val="FFFFFF"/>
              </a:highlight>
            </a:endParaRPr>
          </a:p>
          <a:p>
            <a:pPr indent="-342900" lvl="0" marL="342900" rtl="0" algn="l">
              <a:lnSpc>
                <a:spcPct val="96000"/>
              </a:lnSpc>
              <a:spcBef>
                <a:spcPts val="0"/>
              </a:spcBef>
              <a:spcAft>
                <a:spcPts val="0"/>
              </a:spcAft>
              <a:buClr>
                <a:schemeClr val="dk1"/>
              </a:buClr>
              <a:buSzPts val="1100"/>
              <a:buFont typeface="Arial"/>
              <a:buNone/>
            </a:pPr>
            <a:r>
              <a:rPr lang="en" sz="1400">
                <a:solidFill>
                  <a:srgbClr val="333399"/>
                </a:solidFill>
                <a:highlight>
                  <a:srgbClr val="FFFFFF"/>
                </a:highlight>
              </a:rPr>
              <a:t>Examples:</a:t>
            </a:r>
            <a:endParaRPr sz="1400">
              <a:solidFill>
                <a:srgbClr val="333399"/>
              </a:solidFill>
              <a:highlight>
                <a:srgbClr val="FFFFFF"/>
              </a:highlight>
            </a:endParaRPr>
          </a:p>
          <a:p>
            <a:pPr indent="-317500" lvl="0" marL="457200" rtl="0" algn="l">
              <a:lnSpc>
                <a:spcPct val="96000"/>
              </a:lnSpc>
              <a:spcBef>
                <a:spcPts val="0"/>
              </a:spcBef>
              <a:spcAft>
                <a:spcPts val="0"/>
              </a:spcAft>
              <a:buClr>
                <a:schemeClr val="dk1"/>
              </a:buClr>
              <a:buSzPts val="1400"/>
              <a:buChar char="●"/>
            </a:pPr>
            <a:r>
              <a:rPr lang="en" sz="1400">
                <a:solidFill>
                  <a:schemeClr val="dk1"/>
                </a:solidFill>
                <a:highlight>
                  <a:srgbClr val="FFFFFF"/>
                </a:highlight>
              </a:rPr>
              <a:t>Spam detection (input: document,</a:t>
            </a:r>
            <a:endParaRPr sz="1400">
              <a:solidFill>
                <a:schemeClr val="dk1"/>
              </a:solidFill>
              <a:highlight>
                <a:srgbClr val="FFFFFF"/>
              </a:highlight>
            </a:endParaRPr>
          </a:p>
          <a:p>
            <a:pPr indent="-279400" lvl="0" marL="736600" rtl="0" algn="l">
              <a:lnSpc>
                <a:spcPct val="96000"/>
              </a:lnSpc>
              <a:spcBef>
                <a:spcPts val="0"/>
              </a:spcBef>
              <a:spcAft>
                <a:spcPts val="0"/>
              </a:spcAft>
              <a:buNone/>
            </a:pPr>
            <a:r>
              <a:rPr lang="en" sz="1400">
                <a:solidFill>
                  <a:schemeClr val="dk1"/>
                </a:solidFill>
                <a:highlight>
                  <a:srgbClr val="FFFFFF"/>
                </a:highlight>
              </a:rPr>
              <a:t>	classes: spam / ham)</a:t>
            </a:r>
            <a:endParaRPr sz="1400">
              <a:solidFill>
                <a:schemeClr val="dk1"/>
              </a:solidFill>
              <a:highlight>
                <a:srgbClr val="FFFFFF"/>
              </a:highlight>
            </a:endParaRPr>
          </a:p>
          <a:p>
            <a:pPr indent="-317500" lvl="0" marL="457200" rtl="0" algn="l">
              <a:lnSpc>
                <a:spcPct val="96000"/>
              </a:lnSpc>
              <a:spcBef>
                <a:spcPts val="0"/>
              </a:spcBef>
              <a:spcAft>
                <a:spcPts val="0"/>
              </a:spcAft>
              <a:buClr>
                <a:schemeClr val="dk1"/>
              </a:buClr>
              <a:buSzPts val="1400"/>
              <a:buChar char="●"/>
            </a:pPr>
            <a:r>
              <a:rPr lang="en" sz="1400">
                <a:solidFill>
                  <a:schemeClr val="dk1"/>
                </a:solidFill>
                <a:highlight>
                  <a:srgbClr val="FFFFFF"/>
                </a:highlight>
              </a:rPr>
              <a:t>OCR (input: images, classes: characters)</a:t>
            </a:r>
            <a:endParaRPr sz="1400">
              <a:solidFill>
                <a:schemeClr val="dk1"/>
              </a:solidFill>
              <a:highlight>
                <a:srgbClr val="FFFFFF"/>
              </a:highlight>
            </a:endParaRPr>
          </a:p>
          <a:p>
            <a:pPr indent="-317500" lvl="0" marL="457200" rtl="0" algn="l">
              <a:lnSpc>
                <a:spcPct val="96000"/>
              </a:lnSpc>
              <a:spcBef>
                <a:spcPts val="0"/>
              </a:spcBef>
              <a:spcAft>
                <a:spcPts val="0"/>
              </a:spcAft>
              <a:buClr>
                <a:schemeClr val="dk1"/>
              </a:buClr>
              <a:buSzPts val="1400"/>
              <a:buChar char="●"/>
            </a:pPr>
            <a:r>
              <a:rPr lang="en" sz="1400">
                <a:solidFill>
                  <a:schemeClr val="dk1"/>
                </a:solidFill>
                <a:highlight>
                  <a:srgbClr val="FFFFFF"/>
                </a:highlight>
              </a:rPr>
              <a:t>Medical diagnosis (input: symptoms,</a:t>
            </a:r>
            <a:endParaRPr sz="1400">
              <a:solidFill>
                <a:schemeClr val="dk1"/>
              </a:solidFill>
              <a:highlight>
                <a:srgbClr val="FFFFFF"/>
              </a:highlight>
            </a:endParaRPr>
          </a:p>
          <a:p>
            <a:pPr indent="-279400" lvl="0" marL="736600" rtl="0" algn="l">
              <a:lnSpc>
                <a:spcPct val="96000"/>
              </a:lnSpc>
              <a:spcBef>
                <a:spcPts val="0"/>
              </a:spcBef>
              <a:spcAft>
                <a:spcPts val="0"/>
              </a:spcAft>
              <a:buNone/>
            </a:pPr>
            <a:r>
              <a:rPr lang="en" sz="1400">
                <a:solidFill>
                  <a:schemeClr val="dk1"/>
                </a:solidFill>
                <a:highlight>
                  <a:srgbClr val="FFFFFF"/>
                </a:highlight>
              </a:rPr>
              <a:t>	classes: diseases)</a:t>
            </a:r>
            <a:endParaRPr sz="1400">
              <a:solidFill>
                <a:schemeClr val="dk1"/>
              </a:solidFill>
              <a:highlight>
                <a:srgbClr val="FFFFFF"/>
              </a:highlight>
            </a:endParaRPr>
          </a:p>
          <a:p>
            <a:pPr indent="-317500" lvl="0" marL="457200" rtl="0" algn="l">
              <a:lnSpc>
                <a:spcPct val="96000"/>
              </a:lnSpc>
              <a:spcBef>
                <a:spcPts val="0"/>
              </a:spcBef>
              <a:spcAft>
                <a:spcPts val="0"/>
              </a:spcAft>
              <a:buClr>
                <a:schemeClr val="dk1"/>
              </a:buClr>
              <a:buSzPts val="1400"/>
              <a:buChar char="●"/>
            </a:pPr>
            <a:r>
              <a:rPr lang="en" sz="1400">
                <a:solidFill>
                  <a:schemeClr val="dk1"/>
                </a:solidFill>
                <a:highlight>
                  <a:srgbClr val="FFFFFF"/>
                </a:highlight>
              </a:rPr>
              <a:t>Automatic essay grading (input: document,</a:t>
            </a:r>
            <a:endParaRPr sz="1400">
              <a:solidFill>
                <a:schemeClr val="dk1"/>
              </a:solidFill>
              <a:highlight>
                <a:srgbClr val="FFFFFF"/>
              </a:highlight>
            </a:endParaRPr>
          </a:p>
          <a:p>
            <a:pPr indent="-279400" lvl="0" marL="736600" rtl="0" algn="l">
              <a:lnSpc>
                <a:spcPct val="96000"/>
              </a:lnSpc>
              <a:spcBef>
                <a:spcPts val="0"/>
              </a:spcBef>
              <a:spcAft>
                <a:spcPts val="0"/>
              </a:spcAft>
              <a:buNone/>
            </a:pPr>
            <a:r>
              <a:rPr lang="en" sz="1400">
                <a:solidFill>
                  <a:schemeClr val="dk1"/>
                </a:solidFill>
                <a:highlight>
                  <a:srgbClr val="FFFFFF"/>
                </a:highlight>
              </a:rPr>
              <a:t>	classes: grades)</a:t>
            </a:r>
            <a:endParaRPr sz="1400">
              <a:solidFill>
                <a:schemeClr val="dk1"/>
              </a:solidFill>
              <a:highlight>
                <a:srgbClr val="FFFFFF"/>
              </a:highlight>
            </a:endParaRPr>
          </a:p>
          <a:p>
            <a:pPr indent="-317500" lvl="0" marL="457200" rtl="0" algn="l">
              <a:lnSpc>
                <a:spcPct val="96000"/>
              </a:lnSpc>
              <a:spcBef>
                <a:spcPts val="0"/>
              </a:spcBef>
              <a:spcAft>
                <a:spcPts val="0"/>
              </a:spcAft>
              <a:buClr>
                <a:schemeClr val="dk1"/>
              </a:buClr>
              <a:buSzPts val="1400"/>
              <a:buChar char="●"/>
            </a:pPr>
            <a:r>
              <a:rPr lang="en" sz="1400">
                <a:solidFill>
                  <a:schemeClr val="dk1"/>
                </a:solidFill>
                <a:highlight>
                  <a:srgbClr val="FFFFFF"/>
                </a:highlight>
              </a:rPr>
              <a:t>Fraud detection (input: account activity,</a:t>
            </a:r>
            <a:endParaRPr sz="1400">
              <a:solidFill>
                <a:schemeClr val="dk1"/>
              </a:solidFill>
              <a:highlight>
                <a:srgbClr val="FFFFFF"/>
              </a:highlight>
            </a:endParaRPr>
          </a:p>
          <a:p>
            <a:pPr indent="-279400" lvl="0" marL="736600" rtl="0" algn="l">
              <a:lnSpc>
                <a:spcPct val="96000"/>
              </a:lnSpc>
              <a:spcBef>
                <a:spcPts val="0"/>
              </a:spcBef>
              <a:spcAft>
                <a:spcPts val="0"/>
              </a:spcAft>
              <a:buClr>
                <a:schemeClr val="dk1"/>
              </a:buClr>
              <a:buSzPts val="1100"/>
              <a:buFont typeface="Arial"/>
              <a:buNone/>
            </a:pPr>
            <a:r>
              <a:rPr lang="en" sz="1400">
                <a:solidFill>
                  <a:schemeClr val="dk1"/>
                </a:solidFill>
                <a:highlight>
                  <a:srgbClr val="FFFFFF"/>
                </a:highlight>
              </a:rPr>
              <a:t>	classes: fraud / no fraud)</a:t>
            </a:r>
            <a:endParaRPr sz="1400">
              <a:solidFill>
                <a:schemeClr val="dk1"/>
              </a:solidFill>
              <a:highlight>
                <a:srgbClr val="FFFFFF"/>
              </a:highlight>
            </a:endParaRPr>
          </a:p>
          <a:p>
            <a:pPr indent="-317500" lvl="0" marL="457200" rtl="0" algn="l">
              <a:lnSpc>
                <a:spcPct val="96000"/>
              </a:lnSpc>
              <a:spcBef>
                <a:spcPts val="0"/>
              </a:spcBef>
              <a:spcAft>
                <a:spcPts val="0"/>
              </a:spcAft>
              <a:buClr>
                <a:schemeClr val="dk1"/>
              </a:buClr>
              <a:buSzPts val="1400"/>
              <a:buChar char="●"/>
            </a:pPr>
            <a:r>
              <a:rPr lang="en" sz="1400">
                <a:solidFill>
                  <a:schemeClr val="dk1"/>
                </a:solidFill>
                <a:highlight>
                  <a:srgbClr val="FFFFFF"/>
                </a:highlight>
              </a:rPr>
              <a:t>Customer service email routing</a:t>
            </a:r>
            <a:endParaRPr sz="1400">
              <a:solidFill>
                <a:schemeClr val="dk1"/>
              </a:solidFill>
              <a:highlight>
                <a:srgbClr val="FFFFFF"/>
              </a:highlight>
            </a:endParaRPr>
          </a:p>
          <a:p>
            <a:pPr indent="-317500" lvl="0" marL="457200" rtl="0" algn="l">
              <a:lnSpc>
                <a:spcPct val="96000"/>
              </a:lnSpc>
              <a:spcBef>
                <a:spcPts val="0"/>
              </a:spcBef>
              <a:spcAft>
                <a:spcPts val="0"/>
              </a:spcAft>
              <a:buClr>
                <a:schemeClr val="dk1"/>
              </a:buClr>
              <a:buSzPts val="1400"/>
              <a:buChar char="●"/>
            </a:pPr>
            <a:r>
              <a:rPr lang="en" sz="1400">
                <a:solidFill>
                  <a:schemeClr val="dk1"/>
                </a:solidFill>
                <a:highlight>
                  <a:srgbClr val="FFFFFF"/>
                </a:highlight>
              </a:rPr>
              <a:t>… many more</a:t>
            </a:r>
            <a:endParaRPr sz="1400">
              <a:solidFill>
                <a:schemeClr val="dk1"/>
              </a:solidFill>
              <a:highlight>
                <a:srgbClr val="FFFFFF"/>
              </a:highlight>
            </a:endParaRPr>
          </a:p>
          <a:p>
            <a:pPr indent="-279400" lvl="0" marL="736600" rtl="0" algn="l">
              <a:lnSpc>
                <a:spcPct val="96000"/>
              </a:lnSpc>
              <a:spcBef>
                <a:spcPts val="0"/>
              </a:spcBef>
              <a:spcAft>
                <a:spcPts val="0"/>
              </a:spcAft>
              <a:buClr>
                <a:schemeClr val="dk1"/>
              </a:buClr>
              <a:buSzPts val="1100"/>
              <a:buFont typeface="Arial"/>
              <a:buNone/>
            </a:pPr>
            <a:r>
              <a:t/>
            </a:r>
            <a:endParaRPr sz="1400">
              <a:solidFill>
                <a:schemeClr val="dk1"/>
              </a:solidFill>
              <a:highlight>
                <a:srgbClr val="FFFFFF"/>
              </a:highlight>
            </a:endParaRPr>
          </a:p>
          <a:p>
            <a:pPr indent="-342900" lvl="0" marL="342900" rtl="0" algn="l">
              <a:lnSpc>
                <a:spcPct val="96000"/>
              </a:lnSpc>
              <a:spcBef>
                <a:spcPts val="0"/>
              </a:spcBef>
              <a:spcAft>
                <a:spcPts val="0"/>
              </a:spcAft>
              <a:buClr>
                <a:schemeClr val="dk1"/>
              </a:buClr>
              <a:buSzPts val="1100"/>
              <a:buFont typeface="Arial"/>
              <a:buNone/>
            </a:pPr>
            <a:r>
              <a:rPr lang="en" sz="1400">
                <a:solidFill>
                  <a:srgbClr val="333399"/>
                </a:solidFill>
                <a:highlight>
                  <a:srgbClr val="FFFFFF"/>
                </a:highlight>
              </a:rPr>
              <a:t>Classification is an important commercial technology!</a:t>
            </a:r>
            <a:endParaRPr sz="1400">
              <a:solidFill>
                <a:srgbClr val="333399"/>
              </a:solidFill>
              <a:highlight>
                <a:srgbClr val="FFFFFF"/>
              </a:highlight>
            </a:endParaRPr>
          </a:p>
          <a:p>
            <a:pPr indent="-279400" lvl="0" marL="736600" rtl="0" algn="l">
              <a:lnSpc>
                <a:spcPct val="96000"/>
              </a:lnSpc>
              <a:spcBef>
                <a:spcPts val="0"/>
              </a:spcBef>
              <a:spcAft>
                <a:spcPts val="0"/>
              </a:spcAft>
              <a:buClr>
                <a:schemeClr val="dk1"/>
              </a:buClr>
              <a:buSzPts val="1100"/>
              <a:buFont typeface="Arial"/>
              <a:buNone/>
            </a:pPr>
            <a:r>
              <a:t/>
            </a:r>
            <a:endParaRPr sz="1400">
              <a:solidFill>
                <a:schemeClr val="dk1"/>
              </a:solidFill>
              <a:highlight>
                <a:srgbClr val="FFFFFF"/>
              </a:highlight>
            </a:endParaRPr>
          </a:p>
          <a:p>
            <a:pPr indent="0" lvl="0" marL="0" rtl="0" algn="l">
              <a:spcBef>
                <a:spcPts val="0"/>
              </a:spcBef>
              <a:spcAft>
                <a:spcPts val="1600"/>
              </a:spcAft>
              <a:buNone/>
            </a:pPr>
            <a:r>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22200"/>
            <a:ext cx="52125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Training held-out and test data</a:t>
            </a:r>
            <a:endParaRPr/>
          </a:p>
        </p:txBody>
      </p:sp>
      <p:sp>
        <p:nvSpPr>
          <p:cNvPr id="137" name="Google Shape;137;p25"/>
          <p:cNvSpPr txBox="1"/>
          <p:nvPr>
            <p:ph idx="1" type="body"/>
          </p:nvPr>
        </p:nvSpPr>
        <p:spPr>
          <a:xfrm>
            <a:off x="235500" y="932400"/>
            <a:ext cx="5117100" cy="3179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sz="1800">
                <a:solidFill>
                  <a:srgbClr val="000000"/>
                </a:solidFill>
              </a:rPr>
              <a:t>How can we </a:t>
            </a:r>
            <a:r>
              <a:rPr b="1" lang="en" sz="1800">
                <a:solidFill>
                  <a:srgbClr val="000000"/>
                </a:solidFill>
              </a:rPr>
              <a:t>evaluate</a:t>
            </a:r>
            <a:r>
              <a:rPr lang="en" sz="1800">
                <a:solidFill>
                  <a:srgbClr val="000000"/>
                </a:solidFill>
              </a:rPr>
              <a:t> our machine learning algorithm?</a:t>
            </a:r>
            <a:endParaRPr sz="1800">
              <a:solidFill>
                <a:srgbClr val="000000"/>
              </a:solidFill>
            </a:endParaRPr>
          </a:p>
          <a:p>
            <a:pPr indent="-304800" lvl="1" marL="914400" rtl="0" algn="l">
              <a:spcBef>
                <a:spcPts val="0"/>
              </a:spcBef>
              <a:spcAft>
                <a:spcPts val="0"/>
              </a:spcAft>
              <a:buClr>
                <a:srgbClr val="000000"/>
              </a:buClr>
              <a:buSzPts val="1200"/>
              <a:buChar char="○"/>
            </a:pPr>
            <a:r>
              <a:rPr lang="en">
                <a:solidFill>
                  <a:srgbClr val="000000"/>
                </a:solidFill>
              </a:rPr>
              <a:t>Machine learning is about learning some properties of a data set (train) and then testing those properties against another data set (test).</a:t>
            </a:r>
            <a:endParaRPr>
              <a:solidFill>
                <a:srgbClr val="000000"/>
              </a:solidFill>
            </a:endParaRPr>
          </a:p>
          <a:p>
            <a:pPr indent="-304800" lvl="1" marL="914400" rtl="0" algn="l">
              <a:spcBef>
                <a:spcPts val="0"/>
              </a:spcBef>
              <a:spcAft>
                <a:spcPts val="0"/>
              </a:spcAft>
              <a:buClr>
                <a:srgbClr val="000000"/>
              </a:buClr>
              <a:buSzPts val="1200"/>
              <a:buChar char="○"/>
            </a:pPr>
            <a:r>
              <a:rPr lang="en">
                <a:solidFill>
                  <a:srgbClr val="000000"/>
                </a:solidFill>
              </a:rPr>
              <a:t>The test data set is used </a:t>
            </a:r>
            <a:r>
              <a:rPr b="1" lang="en">
                <a:solidFill>
                  <a:srgbClr val="000000"/>
                </a:solidFill>
              </a:rPr>
              <a:t>only</a:t>
            </a:r>
            <a:r>
              <a:rPr lang="en">
                <a:solidFill>
                  <a:srgbClr val="000000"/>
                </a:solidFill>
              </a:rPr>
              <a:t> for evaluation and you should not use it except for that. (Do not use this data set for making any decision about the model).</a:t>
            </a:r>
            <a:endParaRPr>
              <a:solidFill>
                <a:srgbClr val="000000"/>
              </a:solidFill>
            </a:endParaRPr>
          </a:p>
        </p:txBody>
      </p:sp>
      <p:sp>
        <p:nvSpPr>
          <p:cNvPr id="138" name="Google Shape;138;p25"/>
          <p:cNvSpPr/>
          <p:nvPr/>
        </p:nvSpPr>
        <p:spPr>
          <a:xfrm>
            <a:off x="5524222" y="1295400"/>
            <a:ext cx="1253700" cy="1647000"/>
          </a:xfrm>
          <a:prstGeom prst="rect">
            <a:avLst/>
          </a:prstGeom>
          <a:solidFill>
            <a:srgbClr val="BBE0E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000000"/>
                </a:solidFill>
                <a:latin typeface="Calibri"/>
                <a:ea typeface="Calibri"/>
                <a:cs typeface="Calibri"/>
                <a:sym typeface="Calibri"/>
              </a:rPr>
              <a:t>Training</a:t>
            </a:r>
            <a:endParaRPr/>
          </a:p>
          <a:p>
            <a:pPr indent="0" lvl="0" marL="0" marR="0" rtl="0" algn="ctr">
              <a:spcBef>
                <a:spcPts val="0"/>
              </a:spcBef>
              <a:spcAft>
                <a:spcPts val="0"/>
              </a:spcAft>
              <a:buNone/>
            </a:pPr>
            <a:r>
              <a:rPr lang="en" sz="1800">
                <a:solidFill>
                  <a:srgbClr val="000000"/>
                </a:solidFill>
                <a:latin typeface="Calibri"/>
                <a:ea typeface="Calibri"/>
                <a:cs typeface="Calibri"/>
                <a:sym typeface="Calibri"/>
              </a:rPr>
              <a:t>Data</a:t>
            </a:r>
            <a:endParaRPr/>
          </a:p>
        </p:txBody>
      </p:sp>
      <p:sp>
        <p:nvSpPr>
          <p:cNvPr id="139" name="Google Shape;139;p25"/>
          <p:cNvSpPr/>
          <p:nvPr/>
        </p:nvSpPr>
        <p:spPr>
          <a:xfrm>
            <a:off x="5524222" y="2990898"/>
            <a:ext cx="1253700" cy="629700"/>
          </a:xfrm>
          <a:prstGeom prst="rect">
            <a:avLst/>
          </a:prstGeom>
          <a:solidFill>
            <a:srgbClr val="FFCC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000000"/>
                </a:solidFill>
                <a:latin typeface="Calibri"/>
                <a:ea typeface="Calibri"/>
                <a:cs typeface="Calibri"/>
                <a:sym typeface="Calibri"/>
              </a:rPr>
              <a:t>Held-Out</a:t>
            </a:r>
            <a:endParaRPr/>
          </a:p>
          <a:p>
            <a:pPr indent="0" lvl="0" marL="0" marR="0" rtl="0" algn="ctr">
              <a:spcBef>
                <a:spcPts val="0"/>
              </a:spcBef>
              <a:spcAft>
                <a:spcPts val="0"/>
              </a:spcAft>
              <a:buNone/>
            </a:pPr>
            <a:r>
              <a:rPr lang="en" sz="1800">
                <a:solidFill>
                  <a:srgbClr val="000000"/>
                </a:solidFill>
                <a:latin typeface="Calibri"/>
                <a:ea typeface="Calibri"/>
                <a:cs typeface="Calibri"/>
                <a:sym typeface="Calibri"/>
              </a:rPr>
              <a:t>Data</a:t>
            </a:r>
            <a:endParaRPr/>
          </a:p>
        </p:txBody>
      </p:sp>
      <p:sp>
        <p:nvSpPr>
          <p:cNvPr id="140" name="Google Shape;140;p25"/>
          <p:cNvSpPr/>
          <p:nvPr/>
        </p:nvSpPr>
        <p:spPr>
          <a:xfrm>
            <a:off x="5524222" y="3669097"/>
            <a:ext cx="1253700" cy="581400"/>
          </a:xfrm>
          <a:prstGeom prst="rect">
            <a:avLst/>
          </a:prstGeom>
          <a:solidFill>
            <a:srgbClr val="BDE6B2"/>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000000"/>
                </a:solidFill>
                <a:latin typeface="Calibri"/>
                <a:ea typeface="Calibri"/>
                <a:cs typeface="Calibri"/>
                <a:sym typeface="Calibri"/>
              </a:rPr>
              <a:t>Test</a:t>
            </a:r>
            <a:endParaRPr/>
          </a:p>
          <a:p>
            <a:pPr indent="0" lvl="0" marL="0" marR="0" rtl="0" algn="ctr">
              <a:spcBef>
                <a:spcPts val="0"/>
              </a:spcBef>
              <a:spcAft>
                <a:spcPts val="0"/>
              </a:spcAft>
              <a:buNone/>
            </a:pPr>
            <a:r>
              <a:rPr lang="en" sz="1800">
                <a:solidFill>
                  <a:srgbClr val="000000"/>
                </a:solidFill>
                <a:latin typeface="Calibri"/>
                <a:ea typeface="Calibri"/>
                <a:cs typeface="Calibri"/>
                <a:sym typeface="Calibri"/>
              </a:rPr>
              <a:t>Data</a:t>
            </a:r>
            <a:endParaRPr/>
          </a:p>
        </p:txBody>
      </p:sp>
      <p:pic>
        <p:nvPicPr>
          <p:cNvPr id="141" name="Google Shape;141;p25"/>
          <p:cNvPicPr preferRelativeResize="0"/>
          <p:nvPr/>
        </p:nvPicPr>
        <p:blipFill rotWithShape="1">
          <a:blip r:embed="rId3">
            <a:alphaModFix/>
          </a:blip>
          <a:srcRect b="0" l="0" r="0" t="0"/>
          <a:stretch/>
        </p:blipFill>
        <p:spPr>
          <a:xfrm>
            <a:off x="6949420" y="1295400"/>
            <a:ext cx="2076928" cy="1453284"/>
          </a:xfrm>
          <a:prstGeom prst="rect">
            <a:avLst/>
          </a:prstGeom>
          <a:noFill/>
          <a:ln>
            <a:noFill/>
          </a:ln>
        </p:spPr>
      </p:pic>
      <p:pic>
        <p:nvPicPr>
          <p:cNvPr id="142" name="Google Shape;142;p25"/>
          <p:cNvPicPr preferRelativeResize="0"/>
          <p:nvPr/>
        </p:nvPicPr>
        <p:blipFill rotWithShape="1">
          <a:blip r:embed="rId4">
            <a:alphaModFix/>
          </a:blip>
          <a:srcRect b="0" l="0" r="0" t="0"/>
          <a:stretch/>
        </p:blipFill>
        <p:spPr>
          <a:xfrm>
            <a:off x="7177932" y="2748684"/>
            <a:ext cx="1618920" cy="1065742"/>
          </a:xfrm>
          <a:prstGeom prst="rect">
            <a:avLst/>
          </a:prstGeom>
          <a:noFill/>
          <a:ln>
            <a:noFill/>
          </a:ln>
        </p:spPr>
      </p:pic>
      <p:pic>
        <p:nvPicPr>
          <p:cNvPr id="143" name="Google Shape;143;p25"/>
          <p:cNvPicPr preferRelativeResize="0"/>
          <p:nvPr/>
        </p:nvPicPr>
        <p:blipFill rotWithShape="1">
          <a:blip r:embed="rId5">
            <a:alphaModFix/>
          </a:blip>
          <a:srcRect b="0" l="0" r="0" t="0"/>
          <a:stretch/>
        </p:blipFill>
        <p:spPr>
          <a:xfrm>
            <a:off x="7178600" y="3703878"/>
            <a:ext cx="1654444" cy="788747"/>
          </a:xfrm>
          <a:prstGeom prst="rect">
            <a:avLst/>
          </a:prstGeom>
          <a:noFill/>
          <a:ln>
            <a:noFill/>
          </a:ln>
        </p:spPr>
      </p:pic>
      <p:sp>
        <p:nvSpPr>
          <p:cNvPr id="144" name="Google Shape;144;p25"/>
          <p:cNvSpPr txBox="1"/>
          <p:nvPr/>
        </p:nvSpPr>
        <p:spPr>
          <a:xfrm>
            <a:off x="1226100" y="4648200"/>
            <a:ext cx="7841700" cy="360600"/>
          </a:xfrm>
          <a:prstGeom prst="rect">
            <a:avLst/>
          </a:prstGeom>
          <a:noFill/>
          <a:ln>
            <a:noFill/>
          </a:ln>
        </p:spPr>
        <p:txBody>
          <a:bodyPr anchorCtr="0" anchor="t" bIns="91425" lIns="91425" spcFirstLastPara="1" rIns="91425" wrap="square" tIns="91425">
            <a:noAutofit/>
          </a:bodyPr>
          <a:lstStyle/>
          <a:p>
            <a:pPr indent="0" lvl="1" marL="457200" rtl="0" algn="ctr">
              <a:spcBef>
                <a:spcPts val="750"/>
              </a:spcBef>
              <a:spcAft>
                <a:spcPts val="0"/>
              </a:spcAft>
              <a:buNone/>
            </a:pPr>
            <a:r>
              <a:rPr lang="en" sz="900">
                <a:solidFill>
                  <a:schemeClr val="dk1"/>
                </a:solidFill>
                <a:latin typeface="Calibri"/>
                <a:ea typeface="Calibri"/>
                <a:cs typeface="Calibri"/>
                <a:sym typeface="Calibri"/>
              </a:rPr>
              <a:t>[This image is adapted from the ones created by Dan Klein and Pieter Abbeel for CS188 Intro to AI at UC Berkeley, available at http://ai.berkeley.edu.]</a:t>
            </a:r>
            <a:endParaRPr sz="9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Supervised learning vs unsupervised learning</a:t>
            </a:r>
            <a:endParaRPr/>
          </a:p>
        </p:txBody>
      </p:sp>
      <p:sp>
        <p:nvSpPr>
          <p:cNvPr id="150" name="Google Shape;150;p2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b="1" lang="en" sz="1400">
                <a:solidFill>
                  <a:srgbClr val="000000"/>
                </a:solidFill>
              </a:rPr>
              <a:t>Supervised learning:</a:t>
            </a:r>
            <a:r>
              <a:rPr lang="en" sz="1400">
                <a:solidFill>
                  <a:srgbClr val="000000"/>
                </a:solidFill>
              </a:rPr>
              <a:t> in which the data comes with additional attributes that we want to predict.</a:t>
            </a:r>
            <a:endParaRPr sz="1400">
              <a:solidFill>
                <a:srgbClr val="000000"/>
              </a:solidFill>
            </a:endParaRPr>
          </a:p>
          <a:p>
            <a:pPr indent="-304800" lvl="1" marL="914400" rtl="0" algn="l">
              <a:spcBef>
                <a:spcPts val="0"/>
              </a:spcBef>
              <a:spcAft>
                <a:spcPts val="0"/>
              </a:spcAft>
              <a:buClr>
                <a:srgbClr val="000000"/>
              </a:buClr>
              <a:buSzPts val="1200"/>
              <a:buChar char="○"/>
            </a:pPr>
            <a:r>
              <a:rPr lang="en">
                <a:solidFill>
                  <a:srgbClr val="000000"/>
                </a:solidFill>
              </a:rPr>
              <a:t>classification</a:t>
            </a:r>
            <a:endParaRPr>
              <a:solidFill>
                <a:srgbClr val="000000"/>
              </a:solidFill>
            </a:endParaRPr>
          </a:p>
          <a:p>
            <a:pPr indent="-304800" lvl="1" marL="914400" rtl="0" algn="l">
              <a:spcBef>
                <a:spcPts val="0"/>
              </a:spcBef>
              <a:spcAft>
                <a:spcPts val="0"/>
              </a:spcAft>
              <a:buClr>
                <a:srgbClr val="000000"/>
              </a:buClr>
              <a:buSzPts val="1200"/>
              <a:buChar char="○"/>
            </a:pPr>
            <a:r>
              <a:rPr lang="en">
                <a:solidFill>
                  <a:srgbClr val="000000"/>
                </a:solidFill>
              </a:rPr>
              <a:t>regression</a:t>
            </a: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pic>
        <p:nvPicPr>
          <p:cNvPr id="151" name="Google Shape;151;p26"/>
          <p:cNvPicPr preferRelativeResize="0"/>
          <p:nvPr/>
        </p:nvPicPr>
        <p:blipFill>
          <a:blip r:embed="rId3">
            <a:alphaModFix/>
          </a:blip>
          <a:stretch>
            <a:fillRect/>
          </a:stretch>
        </p:blipFill>
        <p:spPr>
          <a:xfrm>
            <a:off x="1951300" y="2482250"/>
            <a:ext cx="4385575" cy="2619274"/>
          </a:xfrm>
          <a:prstGeom prst="rect">
            <a:avLst/>
          </a:prstGeom>
          <a:noFill/>
          <a:ln>
            <a:noFill/>
          </a:ln>
        </p:spPr>
      </p:pic>
      <p:sp>
        <p:nvSpPr>
          <p:cNvPr id="152" name="Google Shape;152;p26"/>
          <p:cNvSpPr txBox="1"/>
          <p:nvPr>
            <p:ph idx="2" type="body"/>
          </p:nvPr>
        </p:nvSpPr>
        <p:spPr>
          <a:xfrm>
            <a:off x="4692600" y="1152475"/>
            <a:ext cx="45207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b="1" lang="en">
                <a:solidFill>
                  <a:schemeClr val="dk1"/>
                </a:solidFill>
              </a:rPr>
              <a:t>Unsupervised learning:</a:t>
            </a:r>
            <a:r>
              <a:rPr lang="en">
                <a:solidFill>
                  <a:schemeClr val="dk1"/>
                </a:solidFill>
              </a:rPr>
              <a:t> in which the training data consists of a set of input vectors x without any corresponding target values.</a:t>
            </a:r>
            <a:endParaRPr>
              <a:solidFill>
                <a:schemeClr val="dk1"/>
              </a:solidFill>
            </a:endParaRPr>
          </a:p>
          <a:p>
            <a:pPr indent="-304800" lvl="1" marL="914400" rtl="0" algn="l">
              <a:spcBef>
                <a:spcPts val="0"/>
              </a:spcBef>
              <a:spcAft>
                <a:spcPts val="0"/>
              </a:spcAft>
              <a:buClr>
                <a:schemeClr val="dk1"/>
              </a:buClr>
              <a:buSzPts val="1200"/>
              <a:buChar char="○"/>
            </a:pPr>
            <a:r>
              <a:rPr lang="en">
                <a:solidFill>
                  <a:schemeClr val="dk1"/>
                </a:solidFill>
              </a:rPr>
              <a:t>clustering</a:t>
            </a:r>
            <a:endParaRPr>
              <a:solidFill>
                <a:schemeClr val="dk1"/>
              </a:solidFill>
            </a:endParaRPr>
          </a:p>
          <a:p>
            <a:pPr indent="-304800" lvl="1" marL="914400" rtl="0" algn="l">
              <a:spcBef>
                <a:spcPts val="0"/>
              </a:spcBef>
              <a:spcAft>
                <a:spcPts val="0"/>
              </a:spcAft>
              <a:buClr>
                <a:schemeClr val="dk1"/>
              </a:buClr>
              <a:buSzPts val="1200"/>
              <a:buChar char="○"/>
            </a:pPr>
            <a:r>
              <a:rPr lang="en">
                <a:solidFill>
                  <a:schemeClr val="dk1"/>
                </a:solidFill>
              </a:rPr>
              <a:t>density estimation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about unsupervised learning</a:t>
            </a:r>
            <a:endParaRPr/>
          </a:p>
        </p:txBody>
      </p:sp>
      <p:sp>
        <p:nvSpPr>
          <p:cNvPr id="158" name="Google Shape;158;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Why unsupervised learning is important?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Labeling data costs time and resources</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300 hours of video are uploaded to youtube every minute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What are different approaches for it?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Auto encoders</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Encode input to a latent space and reconstruct it from there</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Generative models</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Two agents (neural networks) play a min-max game against each other</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Reinforcement learning</a:t>
            </a:r>
            <a:endParaRPr/>
          </a:p>
        </p:txBody>
      </p:sp>
      <p:sp>
        <p:nvSpPr>
          <p:cNvPr id="164" name="Google Shape;164;p28"/>
          <p:cNvSpPr txBox="1"/>
          <p:nvPr>
            <p:ph idx="1" type="body"/>
          </p:nvPr>
        </p:nvSpPr>
        <p:spPr>
          <a:xfrm>
            <a:off x="311700" y="1152475"/>
            <a:ext cx="4461900" cy="3416400"/>
          </a:xfrm>
          <a:prstGeom prst="rect">
            <a:avLst/>
          </a:prstGeom>
        </p:spPr>
        <p:txBody>
          <a:bodyPr anchorCtr="0" anchor="t" bIns="91425" lIns="91425" spcFirstLastPara="1" rIns="91425" wrap="square" tIns="91425">
            <a:noAutofit/>
          </a:bodyPr>
          <a:lstStyle/>
          <a:p>
            <a:pPr indent="-342900" lvl="0" marL="342900" rtl="0" algn="l">
              <a:lnSpc>
                <a:spcPct val="108000"/>
              </a:lnSpc>
              <a:spcBef>
                <a:spcPts val="0"/>
              </a:spcBef>
              <a:spcAft>
                <a:spcPts val="0"/>
              </a:spcAft>
              <a:buClr>
                <a:schemeClr val="dk1"/>
              </a:buClr>
              <a:buSzPts val="1100"/>
              <a:buFont typeface="Arial"/>
              <a:buNone/>
            </a:pPr>
            <a:r>
              <a:rPr lang="en" sz="1800">
                <a:solidFill>
                  <a:srgbClr val="333399"/>
                </a:solidFill>
                <a:highlight>
                  <a:srgbClr val="FFFFFF"/>
                </a:highlight>
              </a:rPr>
              <a:t>Basic idea:</a:t>
            </a:r>
            <a:endParaRPr sz="1800">
              <a:solidFill>
                <a:srgbClr val="333399"/>
              </a:solidFill>
              <a:highlight>
                <a:srgbClr val="FFFFFF"/>
              </a:highlight>
            </a:endParaRPr>
          </a:p>
          <a:p>
            <a:pPr indent="-342900" lvl="0" marL="457200" rtl="0" algn="l">
              <a:lnSpc>
                <a:spcPct val="108000"/>
              </a:lnSpc>
              <a:spcBef>
                <a:spcPts val="0"/>
              </a:spcBef>
              <a:spcAft>
                <a:spcPts val="0"/>
              </a:spcAft>
              <a:buClr>
                <a:srgbClr val="000000"/>
              </a:buClr>
              <a:buSzPts val="1800"/>
              <a:buChar char="●"/>
            </a:pPr>
            <a:r>
              <a:rPr lang="en" sz="1800">
                <a:solidFill>
                  <a:schemeClr val="dk1"/>
                </a:solidFill>
                <a:highlight>
                  <a:srgbClr val="FFFFFF"/>
                </a:highlight>
              </a:rPr>
              <a:t>Receive feedback in the form of </a:t>
            </a:r>
            <a:r>
              <a:rPr lang="en" sz="1800">
                <a:solidFill>
                  <a:srgbClr val="CC0000"/>
                </a:solidFill>
                <a:highlight>
                  <a:srgbClr val="FFFFFF"/>
                </a:highlight>
              </a:rPr>
              <a:t>rewards</a:t>
            </a:r>
            <a:endParaRPr sz="1800">
              <a:solidFill>
                <a:srgbClr val="CC0000"/>
              </a:solidFill>
              <a:highlight>
                <a:srgbClr val="FFFFFF"/>
              </a:highlight>
            </a:endParaRPr>
          </a:p>
          <a:p>
            <a:pPr indent="-342900" lvl="0" marL="457200" rtl="0" algn="l">
              <a:lnSpc>
                <a:spcPct val="108000"/>
              </a:lnSpc>
              <a:spcBef>
                <a:spcPts val="0"/>
              </a:spcBef>
              <a:spcAft>
                <a:spcPts val="0"/>
              </a:spcAft>
              <a:buClr>
                <a:schemeClr val="dk1"/>
              </a:buClr>
              <a:buSzPts val="1800"/>
              <a:buChar char="●"/>
            </a:pPr>
            <a:r>
              <a:rPr lang="en" sz="1800">
                <a:solidFill>
                  <a:schemeClr val="dk1"/>
                </a:solidFill>
                <a:highlight>
                  <a:srgbClr val="FFFFFF"/>
                </a:highlight>
              </a:rPr>
              <a:t>Agent’s utility is defined by the reward function</a:t>
            </a:r>
            <a:endParaRPr sz="1800">
              <a:solidFill>
                <a:schemeClr val="dk1"/>
              </a:solidFill>
              <a:highlight>
                <a:srgbClr val="FFFFFF"/>
              </a:highlight>
            </a:endParaRPr>
          </a:p>
          <a:p>
            <a:pPr indent="-342900" lvl="0" marL="457200" rtl="0" algn="l">
              <a:lnSpc>
                <a:spcPct val="108000"/>
              </a:lnSpc>
              <a:spcBef>
                <a:spcPts val="0"/>
              </a:spcBef>
              <a:spcAft>
                <a:spcPts val="0"/>
              </a:spcAft>
              <a:buClr>
                <a:srgbClr val="000000"/>
              </a:buClr>
              <a:buSzPts val="1800"/>
              <a:buChar char="●"/>
            </a:pPr>
            <a:r>
              <a:rPr lang="en" sz="1800">
                <a:solidFill>
                  <a:schemeClr val="dk1"/>
                </a:solidFill>
                <a:highlight>
                  <a:srgbClr val="FFFFFF"/>
                </a:highlight>
              </a:rPr>
              <a:t>Must (learn to) act so as to </a:t>
            </a:r>
            <a:r>
              <a:rPr lang="en" sz="1800">
                <a:solidFill>
                  <a:srgbClr val="CC0000"/>
                </a:solidFill>
                <a:highlight>
                  <a:srgbClr val="FFFFFF"/>
                </a:highlight>
              </a:rPr>
              <a:t>maximize expected rewards</a:t>
            </a:r>
            <a:endParaRPr sz="1800">
              <a:solidFill>
                <a:srgbClr val="CC0000"/>
              </a:solidFill>
              <a:highlight>
                <a:srgbClr val="FFFFFF"/>
              </a:highlight>
            </a:endParaRPr>
          </a:p>
          <a:p>
            <a:pPr indent="-342900" lvl="0" marL="457200" rtl="0" algn="l">
              <a:lnSpc>
                <a:spcPct val="108000"/>
              </a:lnSpc>
              <a:spcBef>
                <a:spcPts val="0"/>
              </a:spcBef>
              <a:spcAft>
                <a:spcPts val="0"/>
              </a:spcAft>
              <a:buClr>
                <a:schemeClr val="dk1"/>
              </a:buClr>
              <a:buSzPts val="1800"/>
              <a:buChar char="●"/>
            </a:pPr>
            <a:r>
              <a:rPr lang="en" sz="1800">
                <a:solidFill>
                  <a:schemeClr val="dk1"/>
                </a:solidFill>
                <a:highlight>
                  <a:srgbClr val="FFFFFF"/>
                </a:highlight>
              </a:rPr>
              <a:t>All learning is based on observed samples of outcomes!</a:t>
            </a:r>
            <a:endParaRPr sz="1800">
              <a:solidFill>
                <a:schemeClr val="dk1"/>
              </a:solidFill>
              <a:highlight>
                <a:srgbClr val="FFFFFF"/>
              </a:highlight>
            </a:endParaRPr>
          </a:p>
          <a:p>
            <a:pPr indent="0" lvl="0" marL="0" rtl="0" algn="l">
              <a:spcBef>
                <a:spcPts val="0"/>
              </a:spcBef>
              <a:spcAft>
                <a:spcPts val="1600"/>
              </a:spcAft>
              <a:buNone/>
            </a:pPr>
            <a:r>
              <a:t/>
            </a:r>
            <a:endParaRPr sz="1800"/>
          </a:p>
        </p:txBody>
      </p:sp>
      <p:sp>
        <p:nvSpPr>
          <p:cNvPr id="165" name="Google Shape;165;p28"/>
          <p:cNvSpPr/>
          <p:nvPr/>
        </p:nvSpPr>
        <p:spPr>
          <a:xfrm rot="-5400000">
            <a:off x="5456549" y="1281734"/>
            <a:ext cx="1053300" cy="921300"/>
          </a:xfrm>
          <a:prstGeom prst="uturnArrow">
            <a:avLst>
              <a:gd fmla="val 12068" name="adj1"/>
              <a:gd fmla="val 18757" name="adj2"/>
              <a:gd fmla="val 25000" name="adj3"/>
              <a:gd fmla="val 43750" name="adj4"/>
              <a:gd fmla="val 92838" name="adj5"/>
            </a:avLst>
          </a:prstGeom>
          <a:solidFill>
            <a:srgbClr val="CCCCCC"/>
          </a:solidFill>
          <a:ln cap="flat" cmpd="sng" w="25400">
            <a:solidFill>
              <a:srgbClr val="606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66" name="Google Shape;166;p28"/>
          <p:cNvSpPr/>
          <p:nvPr/>
        </p:nvSpPr>
        <p:spPr>
          <a:xfrm rot="5400000">
            <a:off x="7014682" y="1390618"/>
            <a:ext cx="1053300" cy="921300"/>
          </a:xfrm>
          <a:prstGeom prst="uturnArrow">
            <a:avLst>
              <a:gd fmla="val 12068" name="adj1"/>
              <a:gd fmla="val 18757" name="adj2"/>
              <a:gd fmla="val 25000" name="adj3"/>
              <a:gd fmla="val 43750" name="adj4"/>
              <a:gd fmla="val 64298" name="adj5"/>
            </a:avLst>
          </a:prstGeom>
          <a:solidFill>
            <a:srgbClr val="CCCCCC"/>
          </a:solidFill>
          <a:ln cap="flat" cmpd="sng" w="25400">
            <a:solidFill>
              <a:srgbClr val="606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67" name="Google Shape;167;p28"/>
          <p:cNvSpPr/>
          <p:nvPr/>
        </p:nvSpPr>
        <p:spPr>
          <a:xfrm>
            <a:off x="6124825" y="1942125"/>
            <a:ext cx="1300800" cy="544800"/>
          </a:xfrm>
          <a:prstGeom prst="roundRect">
            <a:avLst>
              <a:gd fmla="val 40599" name="adj"/>
            </a:avLst>
          </a:prstGeom>
          <a:solidFill>
            <a:srgbClr val="B5E3C8"/>
          </a:solidFill>
          <a:ln cap="flat" cmpd="sng" w="25400">
            <a:solidFill>
              <a:srgbClr val="606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000000"/>
                </a:solidFill>
                <a:latin typeface="Calibri"/>
                <a:ea typeface="Calibri"/>
                <a:cs typeface="Calibri"/>
                <a:sym typeface="Calibri"/>
              </a:rPr>
              <a:t>Environment</a:t>
            </a:r>
            <a:endParaRPr/>
          </a:p>
        </p:txBody>
      </p:sp>
      <p:sp>
        <p:nvSpPr>
          <p:cNvPr id="168" name="Google Shape;168;p28"/>
          <p:cNvSpPr/>
          <p:nvPr/>
        </p:nvSpPr>
        <p:spPr>
          <a:xfrm>
            <a:off x="6203465" y="1143000"/>
            <a:ext cx="1121400" cy="508500"/>
          </a:xfrm>
          <a:prstGeom prst="trapezoid">
            <a:avLst>
              <a:gd fmla="val 58183" name="adj"/>
            </a:avLst>
          </a:prstGeom>
          <a:solidFill>
            <a:srgbClr val="CCECFF"/>
          </a:solidFill>
          <a:ln cap="flat" cmpd="sng" w="25400">
            <a:solidFill>
              <a:srgbClr val="606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60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0" i="0" lang="en" u="none" cap="none" strike="noStrike">
                <a:solidFill>
                  <a:srgbClr val="000000"/>
                </a:solidFill>
                <a:latin typeface="Calibri"/>
                <a:ea typeface="Calibri"/>
                <a:cs typeface="Calibri"/>
                <a:sym typeface="Calibri"/>
              </a:rPr>
              <a:t>Agent</a:t>
            </a:r>
            <a:endParaRPr/>
          </a:p>
        </p:txBody>
      </p:sp>
      <p:sp>
        <p:nvSpPr>
          <p:cNvPr id="169" name="Google Shape;169;p28"/>
          <p:cNvSpPr txBox="1"/>
          <p:nvPr/>
        </p:nvSpPr>
        <p:spPr>
          <a:xfrm>
            <a:off x="7921875" y="1687850"/>
            <a:ext cx="1047900" cy="190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000000"/>
                </a:solidFill>
                <a:latin typeface="Calibri"/>
                <a:ea typeface="Calibri"/>
                <a:cs typeface="Calibri"/>
                <a:sym typeface="Calibri"/>
              </a:rPr>
              <a:t>Actions: a</a:t>
            </a:r>
            <a:endParaRPr/>
          </a:p>
        </p:txBody>
      </p:sp>
      <p:sp>
        <p:nvSpPr>
          <p:cNvPr id="170" name="Google Shape;170;p28"/>
          <p:cNvSpPr txBox="1"/>
          <p:nvPr/>
        </p:nvSpPr>
        <p:spPr>
          <a:xfrm>
            <a:off x="4681425" y="1604675"/>
            <a:ext cx="921300" cy="337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000000"/>
                </a:solidFill>
                <a:latin typeface="Calibri"/>
                <a:ea typeface="Calibri"/>
                <a:cs typeface="Calibri"/>
                <a:sym typeface="Calibri"/>
              </a:rPr>
              <a:t>State: s</a:t>
            </a:r>
            <a:endParaRPr/>
          </a:p>
          <a:p>
            <a:pPr indent="0" lvl="0" marL="0" marR="0" rtl="0" algn="ctr">
              <a:spcBef>
                <a:spcPts val="0"/>
              </a:spcBef>
              <a:spcAft>
                <a:spcPts val="0"/>
              </a:spcAft>
              <a:buNone/>
            </a:pPr>
            <a:r>
              <a:rPr b="0" i="0" lang="en" u="none" cap="none" strike="noStrike">
                <a:solidFill>
                  <a:srgbClr val="C00000"/>
                </a:solidFill>
                <a:latin typeface="Calibri"/>
                <a:ea typeface="Calibri"/>
                <a:cs typeface="Calibri"/>
                <a:sym typeface="Calibri"/>
              </a:rPr>
              <a:t>Reward: r</a:t>
            </a:r>
            <a:endParaRPr/>
          </a:p>
        </p:txBody>
      </p:sp>
      <p:pic>
        <p:nvPicPr>
          <p:cNvPr id="171" name="Google Shape;171;p28"/>
          <p:cNvPicPr preferRelativeResize="0"/>
          <p:nvPr/>
        </p:nvPicPr>
        <p:blipFill>
          <a:blip r:embed="rId3">
            <a:alphaModFix/>
          </a:blip>
          <a:stretch>
            <a:fillRect/>
          </a:stretch>
        </p:blipFill>
        <p:spPr>
          <a:xfrm>
            <a:off x="5535600" y="2944125"/>
            <a:ext cx="2644375" cy="2046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Artificial neural networks</a:t>
            </a:r>
            <a:endParaRPr/>
          </a:p>
        </p:txBody>
      </p:sp>
      <p:sp>
        <p:nvSpPr>
          <p:cNvPr id="177" name="Google Shape;177;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a:solidFill>
                  <a:schemeClr val="dk1"/>
                </a:solidFill>
              </a:rPr>
              <a:t>History</a:t>
            </a:r>
            <a:endParaRPr>
              <a:solidFill>
                <a:schemeClr val="dk1"/>
              </a:solidFill>
            </a:endParaRPr>
          </a:p>
          <a:p>
            <a:pPr indent="-304800" lvl="1" marL="914400" rtl="0" algn="l">
              <a:spcBef>
                <a:spcPts val="0"/>
              </a:spcBef>
              <a:spcAft>
                <a:spcPts val="0"/>
              </a:spcAft>
              <a:buClr>
                <a:schemeClr val="dk1"/>
              </a:buClr>
              <a:buSzPts val="1200"/>
              <a:buChar char="○"/>
            </a:pPr>
            <a:r>
              <a:rPr lang="en">
                <a:solidFill>
                  <a:schemeClr val="dk1"/>
                </a:solidFill>
              </a:rPr>
              <a:t>1957 </a:t>
            </a:r>
            <a:r>
              <a:rPr lang="en">
                <a:solidFill>
                  <a:schemeClr val="dk1"/>
                </a:solidFill>
              </a:rPr>
              <a:t>Perceptron (Frank Rosenblatt)</a:t>
            </a:r>
            <a:endParaRPr>
              <a:solidFill>
                <a:schemeClr val="dk1"/>
              </a:solidFill>
            </a:endParaRPr>
          </a:p>
          <a:p>
            <a:pPr indent="-304800" lvl="1" marL="914400" rtl="0" algn="l">
              <a:spcBef>
                <a:spcPts val="0"/>
              </a:spcBef>
              <a:spcAft>
                <a:spcPts val="0"/>
              </a:spcAft>
              <a:buClr>
                <a:schemeClr val="dk1"/>
              </a:buClr>
              <a:buSzPts val="1200"/>
              <a:buChar char="○"/>
            </a:pPr>
            <a:r>
              <a:rPr lang="en">
                <a:solidFill>
                  <a:schemeClr val="dk1"/>
                </a:solidFill>
              </a:rPr>
              <a:t>1969 </a:t>
            </a:r>
            <a:r>
              <a:rPr lang="en">
                <a:solidFill>
                  <a:schemeClr val="dk1"/>
                </a:solidFill>
              </a:rPr>
              <a:t>Minsky &amp; Papert (Perceptron book) (Funding for AI research collapsed)</a:t>
            </a:r>
            <a:endParaRPr>
              <a:solidFill>
                <a:schemeClr val="dk1"/>
              </a:solidFill>
            </a:endParaRPr>
          </a:p>
          <a:p>
            <a:pPr indent="-304800" lvl="1" marL="914400" rtl="0" algn="l">
              <a:spcBef>
                <a:spcPts val="0"/>
              </a:spcBef>
              <a:spcAft>
                <a:spcPts val="0"/>
              </a:spcAft>
              <a:buClr>
                <a:schemeClr val="dk1"/>
              </a:buClr>
              <a:buSzPts val="1200"/>
              <a:buChar char="○"/>
            </a:pPr>
            <a:r>
              <a:rPr lang="en">
                <a:solidFill>
                  <a:schemeClr val="dk1"/>
                </a:solidFill>
              </a:rPr>
              <a:t>1980s Machine learning emerges (Find patterns in data, bottom-up)</a:t>
            </a:r>
            <a:endParaRPr>
              <a:solidFill>
                <a:schemeClr val="dk1"/>
              </a:solidFill>
            </a:endParaRPr>
          </a:p>
          <a:p>
            <a:pPr indent="-304800" lvl="1" marL="914400" rtl="0" algn="l">
              <a:spcBef>
                <a:spcPts val="0"/>
              </a:spcBef>
              <a:spcAft>
                <a:spcPts val="0"/>
              </a:spcAft>
              <a:buClr>
                <a:schemeClr val="dk1"/>
              </a:buClr>
              <a:buSzPts val="1200"/>
              <a:buChar char="○"/>
            </a:pPr>
            <a:r>
              <a:rPr lang="en">
                <a:solidFill>
                  <a:schemeClr val="dk1"/>
                </a:solidFill>
              </a:rPr>
              <a:t>1980s Conferences for neural networks emerged</a:t>
            </a:r>
            <a:endParaRPr>
              <a:solidFill>
                <a:schemeClr val="dk1"/>
              </a:solidFill>
            </a:endParaRPr>
          </a:p>
          <a:p>
            <a:pPr indent="-304800" lvl="1" marL="914400" rtl="0" algn="l">
              <a:spcBef>
                <a:spcPts val="0"/>
              </a:spcBef>
              <a:spcAft>
                <a:spcPts val="0"/>
              </a:spcAft>
              <a:buClr>
                <a:schemeClr val="dk1"/>
              </a:buClr>
              <a:buSzPts val="1200"/>
              <a:buChar char="○"/>
            </a:pPr>
            <a:r>
              <a:rPr lang="en">
                <a:solidFill>
                  <a:schemeClr val="dk1"/>
                </a:solidFill>
              </a:rPr>
              <a:t>1990 (SVM) (No paper was accepted by conferences)</a:t>
            </a:r>
            <a:endParaRPr>
              <a:solidFill>
                <a:schemeClr val="dk1"/>
              </a:solidFill>
            </a:endParaRPr>
          </a:p>
          <a:p>
            <a:pPr indent="-304800" lvl="1" marL="914400" rtl="0" algn="l">
              <a:spcBef>
                <a:spcPts val="0"/>
              </a:spcBef>
              <a:spcAft>
                <a:spcPts val="0"/>
              </a:spcAft>
              <a:buClr>
                <a:schemeClr val="dk1"/>
              </a:buClr>
              <a:buSzPts val="1200"/>
              <a:buChar char="○"/>
            </a:pPr>
            <a:r>
              <a:rPr lang="en">
                <a:solidFill>
                  <a:schemeClr val="dk1"/>
                </a:solidFill>
              </a:rPr>
              <a:t>2006 (Geoffrey Hinton, Yunn LeCun, Yoshua Bengio) </a:t>
            </a:r>
            <a:endParaRPr>
              <a:solidFill>
                <a:schemeClr val="dk1"/>
              </a:solidFill>
            </a:endParaRPr>
          </a:p>
          <a:p>
            <a:pPr indent="-304800" lvl="2" marL="1371600" rtl="0" algn="l">
              <a:spcBef>
                <a:spcPts val="0"/>
              </a:spcBef>
              <a:spcAft>
                <a:spcPts val="0"/>
              </a:spcAft>
              <a:buClr>
                <a:schemeClr val="dk1"/>
              </a:buClr>
              <a:buSzPts val="1200"/>
              <a:buChar char="■"/>
            </a:pPr>
            <a:r>
              <a:rPr lang="en">
                <a:solidFill>
                  <a:schemeClr val="dk1"/>
                </a:solidFill>
              </a:rPr>
              <a:t>Rephrase neural networks to deep learning</a:t>
            </a:r>
            <a:endParaRPr>
              <a:solidFill>
                <a:schemeClr val="dk1"/>
              </a:solidFill>
            </a:endParaRPr>
          </a:p>
          <a:p>
            <a:pPr indent="-304800" lvl="1" marL="914400" rtl="0" algn="l">
              <a:spcBef>
                <a:spcPts val="0"/>
              </a:spcBef>
              <a:spcAft>
                <a:spcPts val="0"/>
              </a:spcAft>
              <a:buClr>
                <a:schemeClr val="dk1"/>
              </a:buClr>
              <a:buSzPts val="1200"/>
              <a:buChar char="○"/>
            </a:pPr>
            <a:r>
              <a:rPr lang="en">
                <a:solidFill>
                  <a:schemeClr val="dk1"/>
                </a:solidFill>
              </a:rPr>
              <a:t>2012 </a:t>
            </a:r>
            <a:r>
              <a:rPr lang="en">
                <a:solidFill>
                  <a:schemeClr val="dk1"/>
                </a:solidFill>
              </a:rPr>
              <a:t>Imagenet-competition (Industry-wide artificial intelligence boom)</a:t>
            </a:r>
            <a:endParaRPr>
              <a:solidFill>
                <a:schemeClr val="dk1"/>
              </a:solidFill>
            </a:endParaRPr>
          </a:p>
          <a:p>
            <a:pPr indent="-317500" lvl="0" marL="457200" rtl="0" algn="l">
              <a:spcBef>
                <a:spcPts val="0"/>
              </a:spcBef>
              <a:spcAft>
                <a:spcPts val="0"/>
              </a:spcAft>
              <a:buClr>
                <a:srgbClr val="000000"/>
              </a:buClr>
              <a:buSzPts val="1400"/>
              <a:buChar char="●"/>
            </a:pPr>
            <a:r>
              <a:rPr lang="en">
                <a:solidFill>
                  <a:srgbClr val="000000"/>
                </a:solidFill>
              </a:rPr>
              <a:t>Deep learning success</a:t>
            </a:r>
            <a:endParaRPr>
              <a:solidFill>
                <a:srgbClr val="000000"/>
              </a:solidFill>
            </a:endParaRPr>
          </a:p>
          <a:p>
            <a:pPr indent="-304800" lvl="1" marL="914400" rtl="0" algn="l">
              <a:spcBef>
                <a:spcPts val="0"/>
              </a:spcBef>
              <a:spcAft>
                <a:spcPts val="0"/>
              </a:spcAft>
              <a:buClr>
                <a:srgbClr val="000000"/>
              </a:buClr>
              <a:buSzPts val="1200"/>
              <a:buChar char="○"/>
            </a:pPr>
            <a:r>
              <a:rPr lang="en">
                <a:solidFill>
                  <a:srgbClr val="000000"/>
                </a:solidFill>
              </a:rPr>
              <a:t>Computational power: Data, GPUs</a:t>
            </a:r>
            <a:endParaRPr>
              <a:solidFill>
                <a:srgbClr val="000000"/>
              </a:solidFill>
            </a:endParaRPr>
          </a:p>
          <a:p>
            <a:pPr indent="-304800" lvl="1" marL="914400" rtl="0" algn="l">
              <a:spcBef>
                <a:spcPts val="0"/>
              </a:spcBef>
              <a:spcAft>
                <a:spcPts val="0"/>
              </a:spcAft>
              <a:buClr>
                <a:srgbClr val="000000"/>
              </a:buClr>
              <a:buSzPts val="1200"/>
              <a:buChar char="○"/>
            </a:pPr>
            <a:r>
              <a:rPr lang="en">
                <a:solidFill>
                  <a:srgbClr val="000000"/>
                </a:solidFill>
              </a:rPr>
              <a:t>Research: ReLU activations, Batch normalization, SGD</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Deep learning example</a:t>
            </a:r>
            <a:endParaRPr>
              <a:solidFill>
                <a:srgbClr val="000000"/>
              </a:solidFill>
            </a:endParaRPr>
          </a:p>
          <a:p>
            <a:pPr indent="-304800" lvl="1" marL="914400" rtl="0" algn="l">
              <a:spcBef>
                <a:spcPts val="0"/>
              </a:spcBef>
              <a:spcAft>
                <a:spcPts val="1600"/>
              </a:spcAft>
              <a:buClr>
                <a:srgbClr val="000000"/>
              </a:buClr>
              <a:buSzPts val="1200"/>
              <a:buChar char="○"/>
            </a:pPr>
            <a:r>
              <a:rPr lang="en" sz="1100" u="sng">
                <a:solidFill>
                  <a:schemeClr val="accent5"/>
                </a:solidFill>
                <a:hlinkClick r:id="rId3"/>
              </a:rPr>
              <a:t>https://playground.tensorflow.org/</a:t>
            </a:r>
            <a:endParaRPr>
              <a:solidFill>
                <a:srgbClr val="000000"/>
              </a:solidFill>
            </a:endParaRPr>
          </a:p>
        </p:txBody>
      </p:sp>
      <p:pic>
        <p:nvPicPr>
          <p:cNvPr id="178" name="Google Shape;178;p29"/>
          <p:cNvPicPr preferRelativeResize="0"/>
          <p:nvPr/>
        </p:nvPicPr>
        <p:blipFill>
          <a:blip r:embed="rId4">
            <a:alphaModFix/>
          </a:blip>
          <a:stretch>
            <a:fillRect/>
          </a:stretch>
        </p:blipFill>
        <p:spPr>
          <a:xfrm>
            <a:off x="6886225" y="2084670"/>
            <a:ext cx="2252825" cy="2754600"/>
          </a:xfrm>
          <a:prstGeom prst="rect">
            <a:avLst/>
          </a:prstGeom>
          <a:noFill/>
          <a:ln>
            <a:noFill/>
          </a:ln>
        </p:spPr>
      </p:pic>
      <p:sp>
        <p:nvSpPr>
          <p:cNvPr id="179" name="Google Shape;179;p29"/>
          <p:cNvSpPr txBox="1"/>
          <p:nvPr/>
        </p:nvSpPr>
        <p:spPr>
          <a:xfrm>
            <a:off x="6657000" y="4661700"/>
            <a:ext cx="2564700" cy="3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5"/>
              </a:rPr>
              <a:t>https://en.wikipedia.org/wiki/ImageNet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Deep reinforcement learning</a:t>
            </a:r>
            <a:endParaRPr/>
          </a:p>
        </p:txBody>
      </p:sp>
      <p:sp>
        <p:nvSpPr>
          <p:cNvPr id="185" name="Google Shape;185;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a:solidFill>
                  <a:srgbClr val="000000"/>
                </a:solidFill>
              </a:rPr>
              <a:t>Atari games</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Robot </a:t>
            </a:r>
            <a:r>
              <a:rPr lang="en">
                <a:solidFill>
                  <a:srgbClr val="000000"/>
                </a:solidFill>
              </a:rPr>
              <a:t>locomotion</a:t>
            </a:r>
            <a:endParaRPr>
              <a:solidFill>
                <a:srgbClr val="000000"/>
              </a:solidFill>
            </a:endParaRPr>
          </a:p>
        </p:txBody>
      </p:sp>
      <p:pic>
        <p:nvPicPr>
          <p:cNvPr descr="This video illustrates the improvement in the performance of DQN over training (i.e. after 100, 200, 400 and 600 episodes). After 600 episodes DQN finds and exploits the optimal strategy in this game, which is to make a tunnel around the side, and then allow the ball to hit blocks by bouncing behind the wall. Note: the score is displayed at the top left of the screen (maximum for clearing one screen is 448 points), number of lives remaining is shown in the middle (starting with 5 lives), and the “1” on the top right indicates this is a 1-player game." id="186" name="Google Shape;186;p30" title="DQN Breakout">
            <a:hlinkClick r:id="rId3"/>
          </p:cNvPr>
          <p:cNvPicPr preferRelativeResize="0"/>
          <p:nvPr/>
        </p:nvPicPr>
        <p:blipFill>
          <a:blip r:embed="rId4">
            <a:alphaModFix/>
          </a:blip>
          <a:stretch>
            <a:fillRect/>
          </a:stretch>
        </p:blipFill>
        <p:spPr>
          <a:xfrm>
            <a:off x="621000" y="2039425"/>
            <a:ext cx="3669300" cy="2751975"/>
          </a:xfrm>
          <a:prstGeom prst="rect">
            <a:avLst/>
          </a:prstGeom>
          <a:noFill/>
          <a:ln>
            <a:noFill/>
          </a:ln>
        </p:spPr>
      </p:pic>
      <p:pic>
        <p:nvPicPr>
          <p:cNvPr descr="Congratulations, DeepMind 🙌🏻🍃&#10;&#10;https://deepmind.com/blog/producing-flexible-behaviours-simulated-environments/" id="187" name="Google Shape;187;p30" title="DeepMind: Emergence of locomotion behaviours in rich environments">
            <a:hlinkClick r:id="rId5"/>
          </p:cNvPr>
          <p:cNvPicPr preferRelativeResize="0"/>
          <p:nvPr/>
        </p:nvPicPr>
        <p:blipFill>
          <a:blip r:embed="rId6">
            <a:alphaModFix/>
          </a:blip>
          <a:stretch>
            <a:fillRect/>
          </a:stretch>
        </p:blipFill>
        <p:spPr>
          <a:xfrm>
            <a:off x="4572000" y="2039437"/>
            <a:ext cx="3669300" cy="27519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193" name="Google Shape;193;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No free lunch theorem</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We can use different functions for our learning algorithm</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Decision tree</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Perceptron</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SVM</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Neural network</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etc</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We have to make assumption about the function which we use</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There is no single solution for all ML problems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Deep learning is used in many different domains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 function</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Hard to find the rules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Can have a good amount of data </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Machine learning</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Machine learning applications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Types of machine learning</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Supervised learning setup</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classification</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regression</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Unsupervised learning</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Reinforcement learning</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Neural networks and deep learning</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555600"/>
            <a:ext cx="68127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Machine learning definition</a:t>
            </a:r>
            <a:endParaRPr/>
          </a:p>
        </p:txBody>
      </p:sp>
      <p:sp>
        <p:nvSpPr>
          <p:cNvPr id="67" name="Google Shape;67;p15"/>
          <p:cNvSpPr txBox="1"/>
          <p:nvPr>
            <p:ph idx="1" type="body"/>
          </p:nvPr>
        </p:nvSpPr>
        <p:spPr>
          <a:xfrm>
            <a:off x="311700" y="1389600"/>
            <a:ext cx="7910700" cy="3179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800">
                <a:solidFill>
                  <a:schemeClr val="dk1"/>
                </a:solidFill>
              </a:rPr>
              <a:t>Definition by Tom Mitchell (1998):  Machine Learning is the study of algorithms that</a:t>
            </a:r>
            <a:endParaRPr sz="1800">
              <a:solidFill>
                <a:schemeClr val="dk1"/>
              </a:solidFill>
            </a:endParaRPr>
          </a:p>
          <a:p>
            <a:pPr indent="-342900" lvl="0" marL="914400" rtl="0" algn="l">
              <a:spcBef>
                <a:spcPts val="1600"/>
              </a:spcBef>
              <a:spcAft>
                <a:spcPts val="0"/>
              </a:spcAft>
              <a:buClr>
                <a:schemeClr val="dk1"/>
              </a:buClr>
              <a:buSzPts val="1800"/>
              <a:buChar char="●"/>
            </a:pPr>
            <a:r>
              <a:rPr lang="en" sz="1800">
                <a:solidFill>
                  <a:schemeClr val="dk1"/>
                </a:solidFill>
              </a:rPr>
              <a:t>Improve their performance P</a:t>
            </a:r>
            <a:endParaRPr sz="1800">
              <a:solidFill>
                <a:schemeClr val="dk1"/>
              </a:solidFill>
            </a:endParaRPr>
          </a:p>
          <a:p>
            <a:pPr indent="-342900" lvl="0" marL="914400" rtl="0" algn="l">
              <a:spcBef>
                <a:spcPts val="0"/>
              </a:spcBef>
              <a:spcAft>
                <a:spcPts val="0"/>
              </a:spcAft>
              <a:buClr>
                <a:schemeClr val="dk1"/>
              </a:buClr>
              <a:buSzPts val="1800"/>
              <a:buChar char="●"/>
            </a:pPr>
            <a:r>
              <a:rPr lang="en" sz="1800">
                <a:solidFill>
                  <a:schemeClr val="dk1"/>
                </a:solidFill>
              </a:rPr>
              <a:t>At some tasks T</a:t>
            </a:r>
            <a:endParaRPr sz="1800">
              <a:solidFill>
                <a:schemeClr val="dk1"/>
              </a:solidFill>
            </a:endParaRPr>
          </a:p>
          <a:p>
            <a:pPr indent="-342900" lvl="0" marL="914400" rtl="0" algn="l">
              <a:spcBef>
                <a:spcPts val="0"/>
              </a:spcBef>
              <a:spcAft>
                <a:spcPts val="0"/>
              </a:spcAft>
              <a:buClr>
                <a:schemeClr val="dk1"/>
              </a:buClr>
              <a:buSzPts val="1800"/>
              <a:buChar char="●"/>
            </a:pPr>
            <a:r>
              <a:rPr lang="en" sz="1800">
                <a:solidFill>
                  <a:schemeClr val="dk1"/>
                </a:solidFill>
              </a:rPr>
              <a:t>With experience E</a:t>
            </a:r>
            <a:endParaRPr sz="1800">
              <a:solidFill>
                <a:schemeClr val="dk1"/>
              </a:solidFill>
            </a:endParaRPr>
          </a:p>
          <a:p>
            <a:pPr indent="0" lvl="0" marL="0" rtl="0" algn="l">
              <a:spcBef>
                <a:spcPts val="1600"/>
              </a:spcBef>
              <a:spcAft>
                <a:spcPts val="1600"/>
              </a:spcAft>
              <a:buClr>
                <a:schemeClr val="dk1"/>
              </a:buClr>
              <a:buSzPts val="1100"/>
              <a:buFont typeface="Arial"/>
              <a:buNone/>
            </a:pPr>
            <a:r>
              <a:rPr lang="en" sz="1800">
                <a:solidFill>
                  <a:schemeClr val="dk1"/>
                </a:solidFill>
              </a:rPr>
              <a:t>A well-defined learning task is given by &lt;P, T, E&gt;.</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327000"/>
            <a:ext cx="63474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Why machine learning?</a:t>
            </a:r>
            <a:endParaRPr/>
          </a:p>
        </p:txBody>
      </p:sp>
      <p:sp>
        <p:nvSpPr>
          <p:cNvPr id="73" name="Google Shape;73;p16"/>
          <p:cNvSpPr txBox="1"/>
          <p:nvPr>
            <p:ph idx="1" type="body"/>
          </p:nvPr>
        </p:nvSpPr>
        <p:spPr>
          <a:xfrm>
            <a:off x="311700" y="1237200"/>
            <a:ext cx="76242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rPr>
              <a:t>For many problems, it’s difficult to program the correct behavior by hand</a:t>
            </a:r>
            <a:endParaRPr sz="1800">
              <a:solidFill>
                <a:srgbClr val="000000"/>
              </a:solidFill>
            </a:endParaRPr>
          </a:p>
          <a:p>
            <a:pPr indent="-317500" lvl="0" marL="457200" rtl="0" algn="l">
              <a:spcBef>
                <a:spcPts val="1600"/>
              </a:spcBef>
              <a:spcAft>
                <a:spcPts val="0"/>
              </a:spcAft>
              <a:buClr>
                <a:srgbClr val="000000"/>
              </a:buClr>
              <a:buSzPts val="1400"/>
              <a:buChar char="●"/>
            </a:pPr>
            <a:r>
              <a:rPr lang="en" sz="1400">
                <a:solidFill>
                  <a:srgbClr val="000000"/>
                </a:solidFill>
              </a:rPr>
              <a:t>Recognizing people and objects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Understanding human speech</a:t>
            </a:r>
            <a:endParaRPr sz="1400">
              <a:solidFill>
                <a:srgbClr val="000000"/>
              </a:solidFill>
            </a:endParaRPr>
          </a:p>
          <a:p>
            <a:pPr indent="0" lvl="0" marL="0" rtl="0" algn="l">
              <a:spcBef>
                <a:spcPts val="1600"/>
              </a:spcBef>
              <a:spcAft>
                <a:spcPts val="0"/>
              </a:spcAft>
              <a:buClr>
                <a:schemeClr val="dk1"/>
              </a:buClr>
              <a:buSzPts val="1100"/>
              <a:buFont typeface="Arial"/>
              <a:buNone/>
            </a:pPr>
            <a:r>
              <a:t/>
            </a:r>
            <a:endParaRPr sz="1400">
              <a:solidFill>
                <a:srgbClr val="000000"/>
              </a:solidFill>
            </a:endParaRPr>
          </a:p>
          <a:p>
            <a:pPr indent="0" lvl="0" marL="0" rtl="0" algn="l">
              <a:spcBef>
                <a:spcPts val="1600"/>
              </a:spcBef>
              <a:spcAft>
                <a:spcPts val="1600"/>
              </a:spcAft>
              <a:buNone/>
            </a:pPr>
            <a:r>
              <a:t/>
            </a:r>
            <a:endParaRPr sz="1400">
              <a:solidFill>
                <a:srgbClr val="000000"/>
              </a:solidFill>
            </a:endParaRPr>
          </a:p>
        </p:txBody>
      </p:sp>
      <p:pic>
        <p:nvPicPr>
          <p:cNvPr id="74" name="Google Shape;74;p16"/>
          <p:cNvPicPr preferRelativeResize="0"/>
          <p:nvPr/>
        </p:nvPicPr>
        <p:blipFill>
          <a:blip r:embed="rId3">
            <a:alphaModFix/>
          </a:blip>
          <a:stretch>
            <a:fillRect/>
          </a:stretch>
        </p:blipFill>
        <p:spPr>
          <a:xfrm>
            <a:off x="4109675" y="2058100"/>
            <a:ext cx="4510605" cy="2510900"/>
          </a:xfrm>
          <a:prstGeom prst="rect">
            <a:avLst/>
          </a:prstGeom>
          <a:noFill/>
          <a:ln>
            <a:noFill/>
          </a:ln>
        </p:spPr>
      </p:pic>
      <p:sp>
        <p:nvSpPr>
          <p:cNvPr id="75" name="Google Shape;75;p16"/>
          <p:cNvSpPr txBox="1"/>
          <p:nvPr/>
        </p:nvSpPr>
        <p:spPr>
          <a:xfrm>
            <a:off x="3836525" y="4597275"/>
            <a:ext cx="6873900" cy="4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sz="1100" u="sng">
                <a:solidFill>
                  <a:schemeClr val="hlink"/>
                </a:solidFill>
                <a:hlinkClick r:id="rId4"/>
              </a:rPr>
              <a:t>https://mc.ai/machine-learning-1100101b-lets-learn-about-learning/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Applications in networking</a:t>
            </a:r>
            <a:endParaRPr/>
          </a:p>
        </p:txBody>
      </p:sp>
      <p:sp>
        <p:nvSpPr>
          <p:cNvPr id="81" name="Google Shape;81;p17"/>
          <p:cNvSpPr txBox="1"/>
          <p:nvPr>
            <p:ph idx="1" type="body"/>
          </p:nvPr>
        </p:nvSpPr>
        <p:spPr>
          <a:xfrm>
            <a:off x="311700" y="10762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Pattern recognition: </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Identifying patterns in networks traffic (e.g during a day or a week)</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Anomaly detection: </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Using AI to detect anomalies in the way applications are being accessed (e.g. outlier detection at Netflix using a clustering algorithm)</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Network optimization</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DeepMind AI reduced Google data centre cooling bill by 40% (PUE: Power Usage Effectiveness)</a:t>
            </a:r>
            <a:endParaRPr>
              <a:solidFill>
                <a:srgbClr val="000000"/>
              </a:solidFill>
            </a:endParaRPr>
          </a:p>
          <a:p>
            <a:pPr indent="0" lvl="0" marL="0" rtl="0" algn="l">
              <a:spcBef>
                <a:spcPts val="1600"/>
              </a:spcBef>
              <a:spcAft>
                <a:spcPts val="1600"/>
              </a:spcAft>
              <a:buNone/>
            </a:pPr>
            <a:r>
              <a:t/>
            </a:r>
            <a:endParaRPr/>
          </a:p>
        </p:txBody>
      </p:sp>
      <p:pic>
        <p:nvPicPr>
          <p:cNvPr id="82" name="Google Shape;82;p17"/>
          <p:cNvPicPr preferRelativeResize="0"/>
          <p:nvPr/>
        </p:nvPicPr>
        <p:blipFill>
          <a:blip r:embed="rId3">
            <a:alphaModFix/>
          </a:blip>
          <a:stretch>
            <a:fillRect/>
          </a:stretch>
        </p:blipFill>
        <p:spPr>
          <a:xfrm>
            <a:off x="4629937" y="3317875"/>
            <a:ext cx="4209264" cy="1768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Applications in networking (cont’d)</a:t>
            </a:r>
            <a:endParaRPr/>
          </a:p>
        </p:txBody>
      </p:sp>
      <p:sp>
        <p:nvSpPr>
          <p:cNvPr id="88" name="Google Shape;88;p18"/>
          <p:cNvSpPr txBox="1"/>
          <p:nvPr>
            <p:ph idx="1" type="body"/>
          </p:nvPr>
        </p:nvSpPr>
        <p:spPr>
          <a:xfrm>
            <a:off x="311700" y="10762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Forwarding path simplification</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Could ML find a better way CRUD (Create/Read/Update/Delete) operations in networking?</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Coordinating ML across edge and cloud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Predictive caching</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Intent based networking: Intelligent automation and assurance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Let’s watch this video: </a:t>
            </a:r>
            <a:endParaRPr>
              <a:solidFill>
                <a:schemeClr val="dk1"/>
              </a:solidFill>
            </a:endParaRPr>
          </a:p>
          <a:p>
            <a:pPr indent="0" lvl="0" marL="914400" rtl="0" algn="l">
              <a:spcBef>
                <a:spcPts val="1600"/>
              </a:spcBef>
              <a:spcAft>
                <a:spcPts val="1600"/>
              </a:spcAft>
              <a:buNone/>
            </a:pPr>
            <a:r>
              <a:t/>
            </a:r>
            <a:endParaRPr>
              <a:solidFill>
                <a:srgbClr val="000000"/>
              </a:solidFill>
            </a:endParaRPr>
          </a:p>
        </p:txBody>
      </p:sp>
      <p:pic>
        <p:nvPicPr>
          <p:cNvPr descr="John Apostolopoulos and Anand Oswal explain how artificial intelligence can improve networks. Learn more at http://cs.co/6056EoEjp" id="89" name="Google Shape;89;p18" title="Let's Talk Intent-based Networking and AI">
            <a:hlinkClick r:id="rId3"/>
          </p:cNvPr>
          <p:cNvPicPr preferRelativeResize="0"/>
          <p:nvPr/>
        </p:nvPicPr>
        <p:blipFill>
          <a:blip r:embed="rId4">
            <a:alphaModFix/>
          </a:blip>
          <a:stretch>
            <a:fillRect/>
          </a:stretch>
        </p:blipFill>
        <p:spPr>
          <a:xfrm>
            <a:off x="3306575" y="2670425"/>
            <a:ext cx="3170425" cy="237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00000"/>
                </a:solidFill>
              </a:rPr>
              <a:t>Types of </a:t>
            </a:r>
            <a:r>
              <a:rPr lang="en">
                <a:solidFill>
                  <a:srgbClr val="000000"/>
                </a:solidFill>
              </a:rPr>
              <a:t>machine </a:t>
            </a:r>
            <a:r>
              <a:rPr lang="en">
                <a:solidFill>
                  <a:srgbClr val="000000"/>
                </a:solidFill>
              </a:rPr>
              <a:t>learning</a:t>
            </a:r>
            <a:endParaRPr>
              <a:solidFill>
                <a:srgbClr val="000000"/>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95" name="Google Shape;95;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en">
                <a:solidFill>
                  <a:srgbClr val="000000"/>
                </a:solidFill>
              </a:rPr>
              <a:t>Supervised learning:</a:t>
            </a:r>
            <a:r>
              <a:rPr lang="en">
                <a:solidFill>
                  <a:srgbClr val="000000"/>
                </a:solidFill>
              </a:rPr>
              <a:t> have labeled examples of the correct behavior</a:t>
            </a:r>
            <a:endParaRPr>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Unsupervised learning:</a:t>
            </a:r>
            <a:r>
              <a:rPr lang="en">
                <a:solidFill>
                  <a:srgbClr val="000000"/>
                </a:solidFill>
              </a:rPr>
              <a:t> no labeled examples – instead, looking for interesting patterns in the data</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Reinforcement learning:</a:t>
            </a:r>
            <a:r>
              <a:rPr lang="en">
                <a:solidFill>
                  <a:srgbClr val="000000"/>
                </a:solidFill>
              </a:rPr>
              <a:t> learning system receives a reward signal, tries to learn to maximize the reward signal</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Supervised learning setup</a:t>
            </a:r>
            <a:endParaRPr/>
          </a:p>
        </p:txBody>
      </p:sp>
      <p:sp>
        <p:nvSpPr>
          <p:cNvPr id="101" name="Google Shape;101;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We have a bunch of </a:t>
            </a:r>
            <a:r>
              <a:rPr lang="en">
                <a:solidFill>
                  <a:srgbClr val="000000"/>
                </a:solidFill>
              </a:rPr>
              <a:t>(x,y), where x∈R</a:t>
            </a:r>
            <a:r>
              <a:rPr baseline="30000" lang="en">
                <a:solidFill>
                  <a:srgbClr val="000000"/>
                </a:solidFill>
              </a:rPr>
              <a:t>d</a:t>
            </a:r>
            <a:r>
              <a:rPr lang="en">
                <a:solidFill>
                  <a:srgbClr val="000000"/>
                </a:solidFill>
              </a:rPr>
              <a:t> is the input instance and y is label</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Training dataset D={(x</a:t>
            </a:r>
            <a:r>
              <a:rPr baseline="-25000" lang="en">
                <a:solidFill>
                  <a:srgbClr val="000000"/>
                </a:solidFill>
              </a:rPr>
              <a:t>1</a:t>
            </a:r>
            <a:r>
              <a:rPr lang="en">
                <a:solidFill>
                  <a:srgbClr val="000000"/>
                </a:solidFill>
              </a:rPr>
              <a:t>,y</a:t>
            </a:r>
            <a:r>
              <a:rPr baseline="-25000" lang="en">
                <a:solidFill>
                  <a:srgbClr val="000000"/>
                </a:solidFill>
              </a:rPr>
              <a:t>1</a:t>
            </a:r>
            <a:r>
              <a:rPr lang="en">
                <a:solidFill>
                  <a:srgbClr val="000000"/>
                </a:solidFill>
              </a:rPr>
              <a:t>),…,(x</a:t>
            </a:r>
            <a:r>
              <a:rPr baseline="-25000" lang="en">
                <a:solidFill>
                  <a:srgbClr val="000000"/>
                </a:solidFill>
              </a:rPr>
              <a:t>n</a:t>
            </a:r>
            <a:r>
              <a:rPr lang="en">
                <a:solidFill>
                  <a:srgbClr val="000000"/>
                </a:solidFill>
              </a:rPr>
              <a:t>,y</a:t>
            </a:r>
            <a:r>
              <a:rPr baseline="-25000" lang="en">
                <a:solidFill>
                  <a:srgbClr val="000000"/>
                </a:solidFill>
              </a:rPr>
              <a:t>n</a:t>
            </a:r>
            <a:r>
              <a:rPr lang="en">
                <a:solidFill>
                  <a:srgbClr val="000000"/>
                </a:solidFill>
              </a:rPr>
              <a:t>)}⊆R</a:t>
            </a:r>
            <a:r>
              <a:rPr baseline="30000" lang="en">
                <a:solidFill>
                  <a:srgbClr val="000000"/>
                </a:solidFill>
              </a:rPr>
              <a:t>d</a:t>
            </a:r>
            <a:r>
              <a:rPr lang="en">
                <a:solidFill>
                  <a:srgbClr val="000000"/>
                </a:solidFill>
              </a:rPr>
              <a:t>×C</a:t>
            </a:r>
            <a:endParaRPr>
              <a:solidFill>
                <a:srgbClr val="000000"/>
              </a:solidFill>
            </a:endParaRPr>
          </a:p>
          <a:p>
            <a:pPr indent="0" lvl="0" marL="457200" rtl="0" algn="l">
              <a:spcBef>
                <a:spcPts val="1600"/>
              </a:spcBef>
              <a:spcAft>
                <a:spcPts val="0"/>
              </a:spcAft>
              <a:buNone/>
            </a:pPr>
            <a:r>
              <a:t/>
            </a:r>
            <a:endParaRPr>
              <a:solidFill>
                <a:srgbClr val="000000"/>
              </a:solidFill>
            </a:endParaRPr>
          </a:p>
          <a:p>
            <a:pPr indent="-342900" lvl="0" marL="457200" rtl="0" algn="l">
              <a:spcBef>
                <a:spcPts val="1600"/>
              </a:spcBef>
              <a:spcAft>
                <a:spcPts val="0"/>
              </a:spcAft>
              <a:buClr>
                <a:srgbClr val="000000"/>
              </a:buClr>
              <a:buSzPts val="1800"/>
              <a:buChar char="●"/>
            </a:pPr>
            <a:r>
              <a:rPr lang="en">
                <a:solidFill>
                  <a:srgbClr val="000000"/>
                </a:solidFill>
              </a:rPr>
              <a:t>R</a:t>
            </a:r>
            <a:r>
              <a:rPr baseline="30000" lang="en">
                <a:solidFill>
                  <a:srgbClr val="000000"/>
                </a:solidFill>
              </a:rPr>
              <a:t>d</a:t>
            </a:r>
            <a:r>
              <a:rPr lang="en">
                <a:solidFill>
                  <a:srgbClr val="000000"/>
                </a:solidFill>
              </a:rPr>
              <a:t> is the d-dimensional feature space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x</a:t>
            </a:r>
            <a:r>
              <a:rPr baseline="-25000" lang="en">
                <a:solidFill>
                  <a:srgbClr val="000000"/>
                </a:solidFill>
              </a:rPr>
              <a:t>i</a:t>
            </a:r>
            <a:r>
              <a:rPr lang="en">
                <a:solidFill>
                  <a:srgbClr val="000000"/>
                </a:solidFill>
              </a:rPr>
              <a:t> is the input vector of the ith sample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y</a:t>
            </a:r>
            <a:r>
              <a:rPr baseline="-25000" lang="en">
                <a:solidFill>
                  <a:srgbClr val="000000"/>
                </a:solidFill>
              </a:rPr>
              <a:t>i</a:t>
            </a:r>
            <a:r>
              <a:rPr lang="en">
                <a:solidFill>
                  <a:srgbClr val="000000"/>
                </a:solidFill>
              </a:rPr>
              <a:t> is the label of the ith sample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 is the label space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The training data pairs are drawn from some unknown distribution P</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Supervised learning setup (cont’d)</a:t>
            </a:r>
            <a:endParaRPr/>
          </a:p>
          <a:p>
            <a:pPr indent="0" lvl="0" marL="0" rtl="0" algn="l">
              <a:spcBef>
                <a:spcPts val="0"/>
              </a:spcBef>
              <a:spcAft>
                <a:spcPts val="0"/>
              </a:spcAft>
              <a:buNone/>
            </a:pPr>
            <a:r>
              <a:t/>
            </a:r>
            <a:endParaRPr/>
          </a:p>
        </p:txBody>
      </p:sp>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Try to predict properties of unseen data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Given a new sample, can we predict its properties?</a:t>
            </a:r>
            <a:endParaRPr>
              <a:solidFill>
                <a:srgbClr val="000000"/>
              </a:solidFill>
            </a:endParaRPr>
          </a:p>
          <a:p>
            <a:pPr indent="-342900" lvl="0" marL="457200" marR="0" rtl="0" algn="l">
              <a:lnSpc>
                <a:spcPct val="115000"/>
              </a:lnSpc>
              <a:spcBef>
                <a:spcPts val="0"/>
              </a:spcBef>
              <a:spcAft>
                <a:spcPts val="0"/>
              </a:spcAft>
              <a:buClr>
                <a:srgbClr val="000000"/>
              </a:buClr>
              <a:buSzPts val="1800"/>
              <a:buFont typeface="Arial"/>
              <a:buChar char="●"/>
            </a:pPr>
            <a:r>
              <a:rPr lang="en">
                <a:solidFill>
                  <a:srgbClr val="000000"/>
                </a:solidFill>
              </a:rPr>
              <a:t>Learning problem: </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Learn function h such that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for a new pair (x, y) ~ P, we have h(x) ≈ y</a:t>
            </a:r>
            <a:endParaRPr>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a:solidFill>
                  <a:srgbClr val="000000"/>
                </a:solidFill>
              </a:rPr>
              <a:t>Example:</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You are given the data of 900 passengers on Titanic. (n = 900)</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For each passenger, we know some information like name, age, ticket number, cabin, etc</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We want to learn from this data if there is a correlation between these features (x) and whether the passenger survived the disaster (labels)</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Now we are given a new passenger’s data and we want to predict whether he/she survives</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Label space? {survived, not survived}</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