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44"/>
  </p:notesMasterIdLst>
  <p:handoutMasterIdLst>
    <p:handoutMasterId r:id="rId45"/>
  </p:handoutMasterIdLst>
  <p:sldIdLst>
    <p:sldId id="859" r:id="rId2"/>
    <p:sldId id="1151" r:id="rId3"/>
    <p:sldId id="1154" r:id="rId4"/>
    <p:sldId id="1152" r:id="rId5"/>
    <p:sldId id="1153" r:id="rId6"/>
    <p:sldId id="1062" r:id="rId7"/>
    <p:sldId id="1142" r:id="rId8"/>
    <p:sldId id="1143" r:id="rId9"/>
    <p:sldId id="1144" r:id="rId10"/>
    <p:sldId id="1145" r:id="rId11"/>
    <p:sldId id="1146" r:id="rId12"/>
    <p:sldId id="1141" r:id="rId13"/>
    <p:sldId id="1148" r:id="rId14"/>
    <p:sldId id="1149" r:id="rId15"/>
    <p:sldId id="1150" r:id="rId16"/>
    <p:sldId id="1136" r:id="rId17"/>
    <p:sldId id="1137" r:id="rId18"/>
    <p:sldId id="1138" r:id="rId19"/>
    <p:sldId id="1120" r:id="rId20"/>
    <p:sldId id="1130" r:id="rId21"/>
    <p:sldId id="1131" r:id="rId22"/>
    <p:sldId id="1132" r:id="rId23"/>
    <p:sldId id="1109" r:id="rId24"/>
    <p:sldId id="1099" r:id="rId25"/>
    <p:sldId id="1121" r:id="rId26"/>
    <p:sldId id="1065" r:id="rId27"/>
    <p:sldId id="1134" r:id="rId28"/>
    <p:sldId id="1128" r:id="rId29"/>
    <p:sldId id="1127" r:id="rId30"/>
    <p:sldId id="1113" r:id="rId31"/>
    <p:sldId id="1091" r:id="rId32"/>
    <p:sldId id="1133" r:id="rId33"/>
    <p:sldId id="1100" r:id="rId34"/>
    <p:sldId id="1155" r:id="rId35"/>
    <p:sldId id="1147" r:id="rId36"/>
    <p:sldId id="1122" r:id="rId37"/>
    <p:sldId id="1129" r:id="rId38"/>
    <p:sldId id="1116" r:id="rId39"/>
    <p:sldId id="1112" r:id="rId40"/>
    <p:sldId id="1106" r:id="rId41"/>
    <p:sldId id="1156" r:id="rId42"/>
    <p:sldId id="889" r:id="rId43"/>
  </p:sldIdLst>
  <p:sldSz cx="9144000" cy="6858000" type="screen4x3"/>
  <p:notesSz cx="7315200" cy="9601200"/>
  <p:custDataLst>
    <p:tags r:id="rId4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1pPr>
    <a:lvl2pPr marL="457200"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2pPr>
    <a:lvl3pPr marL="914400"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3pPr>
    <a:lvl4pPr marL="1371600"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4pPr>
    <a:lvl5pPr marL="1828800"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5pPr>
    <a:lvl6pPr marL="2286000" algn="l" defTabSz="457200" rtl="0" eaLnBrk="1" latinLnBrk="0" hangingPunct="1"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6pPr>
    <a:lvl7pPr marL="2743200" algn="l" defTabSz="457200" rtl="0" eaLnBrk="1" latinLnBrk="0" hangingPunct="1"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7pPr>
    <a:lvl8pPr marL="3200400" algn="l" defTabSz="457200" rtl="0" eaLnBrk="1" latinLnBrk="0" hangingPunct="1"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8pPr>
    <a:lvl9pPr marL="3657600" algn="l" defTabSz="457200" rtl="0" eaLnBrk="1" latinLnBrk="0" hangingPunct="1"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AD18"/>
    <a:srgbClr val="0000FF"/>
    <a:srgbClr val="009900"/>
    <a:srgbClr val="66FF66"/>
    <a:srgbClr val="66FF33"/>
    <a:srgbClr val="CCFF66"/>
    <a:srgbClr val="FFFF00"/>
    <a:srgbClr val="F2B800"/>
    <a:srgbClr val="00FF00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 autoAdjust="0"/>
    <p:restoredTop sz="74922" autoAdjust="0"/>
  </p:normalViewPr>
  <p:slideViewPr>
    <p:cSldViewPr>
      <p:cViewPr varScale="1">
        <p:scale>
          <a:sx n="44" d="100"/>
          <a:sy n="44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Input vs. Output </a:t>
            </a:r>
            <a:r>
              <a:rPr lang="en-US" dirty="0"/>
              <a:t>Rate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4.0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5.0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6.0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732216"/>
        <c:axId val="2117741800"/>
      </c:scatterChart>
      <c:valAx>
        <c:axId val="2117732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 Data Items per 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741800"/>
        <c:crosses val="autoZero"/>
        <c:crossBetween val="midCat"/>
      </c:valAx>
      <c:valAx>
        <c:axId val="211774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Output Data Items per 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732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4.0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5.0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6.0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6960440"/>
        <c:axId val="2046966840"/>
      </c:scatterChart>
      <c:valAx>
        <c:axId val="2046960440"/>
        <c:scaling>
          <c:orientation val="minMax"/>
          <c:max val="6.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966840"/>
        <c:crosses val="autoZero"/>
        <c:crossBetween val="midCat"/>
      </c:valAx>
      <c:valAx>
        <c:axId val="2046966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960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Input vs. Output </a:t>
            </a:r>
            <a:r>
              <a:rPr lang="en-US" dirty="0"/>
              <a:t>Rate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4.0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5.0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6.0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657864"/>
        <c:axId val="2116889576"/>
      </c:scatterChart>
      <c:valAx>
        <c:axId val="2047657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 Data Items per 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889576"/>
        <c:crosses val="autoZero"/>
        <c:crossBetween val="midCat"/>
      </c:valAx>
      <c:valAx>
        <c:axId val="211688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Output Data Items per 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657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Input vs. Output </a:t>
            </a:r>
            <a:r>
              <a:rPr lang="en-US" dirty="0"/>
              <a:t>Rate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4.0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5.0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6.0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Sub-Type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3.0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4.0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5.0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6.0</c:v>
                </c:pt>
              </c:numCache>
            </c:numRef>
          </c:xVal>
          <c:yVal>
            <c:numRef>
              <c:f>Sheet1!$C$2:$C$26</c:f>
              <c:numCache>
                <c:formatCode>d\-mmm</c:formatCode>
                <c:ptCount val="25"/>
                <c:pt idx="0" formatCode="General">
                  <c:v>0.0</c:v>
                </c:pt>
                <c:pt idx="1">
                  <c:v>0.125</c:v>
                </c:pt>
                <c:pt idx="2" formatCode="General">
                  <c:v>0.25</c:v>
                </c:pt>
                <c:pt idx="3" formatCode="General">
                  <c:v>0.375</c:v>
                </c:pt>
                <c:pt idx="4" formatCode="General">
                  <c:v>0.5</c:v>
                </c:pt>
                <c:pt idx="5" formatCode="General">
                  <c:v>0.625</c:v>
                </c:pt>
                <c:pt idx="6" formatCode="General">
                  <c:v>0.75</c:v>
                </c:pt>
                <c:pt idx="7" formatCode="General">
                  <c:v>0.875</c:v>
                </c:pt>
                <c:pt idx="8" formatCode="General">
                  <c:v>1.0</c:v>
                </c:pt>
                <c:pt idx="9" formatCode="General">
                  <c:v>1.125</c:v>
                </c:pt>
                <c:pt idx="10" formatCode="General">
                  <c:v>1.25</c:v>
                </c:pt>
                <c:pt idx="11" formatCode="General">
                  <c:v>1.375</c:v>
                </c:pt>
                <c:pt idx="12" formatCode="General">
                  <c:v>1.5</c:v>
                </c:pt>
                <c:pt idx="13" formatCode="General">
                  <c:v>1.625</c:v>
                </c:pt>
                <c:pt idx="14" formatCode="General">
                  <c:v>1.75</c:v>
                </c:pt>
                <c:pt idx="15" formatCode="General">
                  <c:v>1.875</c:v>
                </c:pt>
                <c:pt idx="16" formatCode="General">
                  <c:v>2.0</c:v>
                </c:pt>
                <c:pt idx="17" formatCode="General">
                  <c:v>2.125</c:v>
                </c:pt>
                <c:pt idx="18" formatCode="General">
                  <c:v>2.125</c:v>
                </c:pt>
                <c:pt idx="19" formatCode="General">
                  <c:v>2.125</c:v>
                </c:pt>
                <c:pt idx="20" formatCode="General">
                  <c:v>2.125</c:v>
                </c:pt>
                <c:pt idx="21" formatCode="General">
                  <c:v>2.125</c:v>
                </c:pt>
                <c:pt idx="22" formatCode="General">
                  <c:v>2.125</c:v>
                </c:pt>
                <c:pt idx="23" formatCode="General">
                  <c:v>2.125</c:v>
                </c:pt>
                <c:pt idx="24" formatCode="General">
                  <c:v>2.125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346952"/>
        <c:axId val="2115337656"/>
      </c:scatterChart>
      <c:valAx>
        <c:axId val="2115346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 Data Items per 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337656"/>
        <c:crosses val="autoZero"/>
        <c:crossBetween val="midCat"/>
      </c:valAx>
      <c:valAx>
        <c:axId val="211533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Output Data Items per 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346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0.13433</cdr:x>
      <cdr:y>0.15714</cdr:y>
    </cdr:from>
    <cdr:to>
      <cdr:x>0.40796</cdr:x>
      <cdr:y>0.29286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72108" y="792088"/>
          <a:ext cx="1980220" cy="684076"/>
        </a:xfrm>
        <a:prstGeom xmlns:a="http://schemas.openxmlformats.org/drawingml/2006/main" prst="wedgeRoundRectCallout">
          <a:avLst>
            <a:gd name="adj1" fmla="val -11090"/>
            <a:gd name="adj2" fmla="val 242060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5pPr>
          <a:lvl6pPr marL="2286000" algn="l" defTabSz="457200" rtl="0" eaLnBrk="1" latinLnBrk="0" hangingPunct="1"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6pPr>
          <a:lvl7pPr marL="2743200" algn="l" defTabSz="457200" rtl="0" eaLnBrk="1" latinLnBrk="0" hangingPunct="1"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7pPr>
          <a:lvl8pPr marL="3200400" algn="l" defTabSz="457200" rtl="0" eaLnBrk="1" latinLnBrk="0" hangingPunct="1"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8pPr>
          <a:lvl9pPr marL="3657600" algn="l" defTabSz="457200" rtl="0" eaLnBrk="1" latinLnBrk="0" hangingPunct="1"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9pPr>
        </a:lstStyle>
        <a:p xmlns:a="http://schemas.openxmlformats.org/drawingml/2006/main">
          <a:pPr algn="ctr"/>
          <a:r>
            <a:rPr lang="el-GR" sz="2800" dirty="0" smtClean="0"/>
            <a:t>Θ</a:t>
          </a:r>
          <a:r>
            <a:rPr lang="en-US" sz="2800" dirty="0" smtClean="0"/>
            <a:t>=1, </a:t>
          </a:r>
          <a:r>
            <a:rPr lang="el-GR" sz="2800" dirty="0" smtClean="0"/>
            <a:t>ν</a:t>
          </a:r>
          <a:r>
            <a:rPr lang="en-US" sz="2800" dirty="0" smtClean="0"/>
            <a:t>=3</a:t>
          </a:r>
          <a:endParaRPr lang="en-US" sz="2800" dirty="0"/>
        </a:p>
      </cdr:txBody>
    </cdr:sp>
  </cdr:relSizeAnchor>
  <cdr:relSizeAnchor xmlns:cdr="http://schemas.openxmlformats.org/drawingml/2006/chartDrawing">
    <cdr:from>
      <cdr:x>0.38651</cdr:x>
      <cdr:y>0.70714</cdr:y>
    </cdr:from>
    <cdr:to>
      <cdr:x>0.89398</cdr:x>
      <cdr:y>0.84286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2797128" y="3564396"/>
          <a:ext cx="3672408" cy="684076"/>
        </a:xfrm>
        <a:prstGeom xmlns:a="http://schemas.openxmlformats.org/drawingml/2006/main" prst="wedgeRoundRectCallout">
          <a:avLst>
            <a:gd name="adj1" fmla="val -31973"/>
            <a:gd name="adj2" fmla="val -143856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2800" dirty="0" smtClean="0"/>
            <a:t>Θ</a:t>
          </a:r>
          <a:r>
            <a:rPr lang="en-US" sz="2800" dirty="0" smtClean="0"/>
            <a:t>’=0.5, </a:t>
          </a:r>
          <a:r>
            <a:rPr lang="el-GR" sz="2800" dirty="0" smtClean="0"/>
            <a:t>ν</a:t>
          </a:r>
          <a:r>
            <a:rPr lang="en-US" sz="2800" dirty="0" smtClean="0"/>
            <a:t>’=2.125</a:t>
          </a:r>
          <a:endParaRPr lang="en-US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176F8D16-5836-A045-A66A-E5CBE792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9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66B2CE-0392-564F-9809-556B72C7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4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4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4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4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4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3E94-D39E-48D0-8706-8F50CB38175E}" type="slidenum">
              <a:rPr lang="en-US"/>
              <a:pPr/>
              <a:t>1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759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2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86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86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2A37-2C0C-492F-8BE4-497E05F2B79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68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2A37-2C0C-492F-8BE4-497E05F2B79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8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2A37-2C0C-492F-8BE4-497E05F2B79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68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91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3E94-D39E-48D0-8706-8F50CB38175E}" type="slidenum">
              <a:rPr lang="en-US"/>
              <a:pPr/>
              <a:t>2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759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5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9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18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2A37-2C0C-492F-8BE4-497E05F2B79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81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75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4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9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76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4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3E94-D39E-48D0-8706-8F50CB38175E}" type="slidenum">
              <a:rPr lang="en-US"/>
              <a:pPr/>
              <a:t>3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759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57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0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2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2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0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8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63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63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3E94-D39E-48D0-8706-8F50CB38175E}" type="slidenum">
              <a:rPr lang="en-US"/>
              <a:pPr/>
              <a:t>4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75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3E94-D39E-48D0-8706-8F50CB38175E}" type="slidenum">
              <a:rPr lang="en-US"/>
              <a:pPr/>
              <a:t>5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75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95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8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0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8610600" y="6521450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C553BF2-738E-1F49-9F61-1319B23089DE}" type="slidenum">
              <a:rPr lang="en-US" sz="1600" i="0">
                <a:solidFill>
                  <a:schemeClr val="tx1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600" i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592796"/>
            <a:ext cx="8763000" cy="154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4800" dirty="0"/>
              <a:t>Modular Performance Reasoning of Data-Intensive Programs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ＭＳ Ｐゴシック" pitchFamily="-28" charset="-128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392996"/>
            <a:ext cx="5257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Yu David Liu</a:t>
            </a:r>
          </a:p>
          <a:p>
            <a:pPr algn="ctr"/>
            <a:endParaRPr lang="en-US" sz="1800" b="0" i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State University of New York (SUNY)</a:t>
            </a:r>
          </a:p>
          <a:p>
            <a:pPr algn="ctr"/>
            <a:r>
              <a:rPr lang="en-US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at Binghamton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31" y="5985284"/>
            <a:ext cx="1096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FOAL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Question 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589940" y="4291988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70872" y="4292195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3994" y="1494531"/>
            <a:ext cx="837601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Given a desired output rate, what input rate is required?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89940" y="2240868"/>
            <a:ext cx="9567369" cy="3837578"/>
            <a:chOff x="-589940" y="2255718"/>
            <a:chExt cx="9567369" cy="3837578"/>
          </a:xfrm>
        </p:grpSpPr>
        <p:sp>
          <p:nvSpPr>
            <p:cNvPr id="29" name="Rectangle 28"/>
            <p:cNvSpPr/>
            <p:nvPr/>
          </p:nvSpPr>
          <p:spPr>
            <a:xfrm>
              <a:off x="5494889" y="4338962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589940" y="42919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86650" y="2255718"/>
              <a:ext cx="646011" cy="26545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5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pic>
          <p:nvPicPr>
            <p:cNvPr id="25" name="Picture 2" descr="http://badhowto.com/wp-content/uploads/2012/12/sprint-data-speed-phoeni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78" y="2880392"/>
              <a:ext cx="1442221" cy="10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439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065 L 0.42083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04 0.00393 L 0.4125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Question 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36575" y="4221088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682" y="1413258"/>
            <a:ext cx="924323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Given unlimited Input data, how fast can the output rate be?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68" y="1732766"/>
            <a:ext cx="8937761" cy="4360530"/>
            <a:chOff x="39668" y="1732766"/>
            <a:chExt cx="8937761" cy="4360530"/>
          </a:xfrm>
        </p:grpSpPr>
        <p:sp>
          <p:nvSpPr>
            <p:cNvPr id="29" name="Rectangle 28"/>
            <p:cNvSpPr/>
            <p:nvPr/>
          </p:nvSpPr>
          <p:spPr>
            <a:xfrm>
              <a:off x="5443874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9668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84252" y="1732766"/>
              <a:ext cx="646011" cy="26545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5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7896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56124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64352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72580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80808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5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6 -0.00718 L 0.44305 -0.007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2209800"/>
            <a:ext cx="8077200" cy="3429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Can program structures help reason about performance of data-intensive software modularly?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228" y="302332"/>
            <a:ext cx="6487572" cy="612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Motivating Question II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47964" y="3356992"/>
            <a:ext cx="2196244" cy="612068"/>
          </a:xfrm>
          <a:prstGeom prst="roundRect">
            <a:avLst>
              <a:gd name="adj" fmla="val 50000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5656" y="2204864"/>
            <a:ext cx="4068452" cy="612068"/>
          </a:xfrm>
          <a:prstGeom prst="roundRect">
            <a:avLst>
              <a:gd name="adj" fmla="val 50000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41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Rate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84684"/>
            <a:ext cx="8305800" cy="5105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29" dirty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A type system to reason about </a:t>
            </a:r>
            <a:r>
              <a:rPr lang="en-US" sz="4000" dirty="0" smtClean="0">
                <a:solidFill>
                  <a:schemeClr val="accent5"/>
                </a:solidFill>
              </a:rPr>
              <a:t>data rates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 data intensive applications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42337"/>
            <a:ext cx="8928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Bartenstein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, Liu,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“Rate Types for Stream Programs” (OOPSLA’14)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2209800"/>
            <a:ext cx="8077200" cy="3429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Can program structures help reason about performance of data-intensive software modularly?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228" y="302332"/>
            <a:ext cx="6487572" cy="612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Motivating Question Revisited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5656" y="2204864"/>
            <a:ext cx="4068452" cy="612068"/>
          </a:xfrm>
          <a:prstGeom prst="roundRect">
            <a:avLst>
              <a:gd name="adj" fmla="val 50000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57200" y="49530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programming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models?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2400" b="0" i="0" baseline="0" dirty="0" smtClean="0">
                <a:solidFill>
                  <a:schemeClr val="accent2"/>
                </a:solidFill>
                <a:latin typeface="+mn-lt"/>
              </a:rPr>
              <a:t>(an open question in the long term)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44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Programming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458200" cy="356614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 well-known paradigm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classic data-flow model (e.g. Lucid) +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high-throughput data processing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Many recent examples from both PL and database communities</a:t>
            </a:r>
          </a:p>
          <a:p>
            <a:pPr lvl="1"/>
            <a:r>
              <a:rPr lang="en-US" sz="3000" dirty="0" err="1" smtClean="0">
                <a:solidFill>
                  <a:schemeClr val="tx1"/>
                </a:solidFill>
              </a:rPr>
              <a:t>StreamIt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Streamflex</a:t>
            </a:r>
            <a:r>
              <a:rPr lang="en-US" sz="3000" dirty="0" smtClean="0">
                <a:solidFill>
                  <a:schemeClr val="tx1"/>
                </a:solidFill>
              </a:rPr>
              <a:t>, Aurora, Borealis, Pig Latin, Bamboo, </a:t>
            </a:r>
            <a:r>
              <a:rPr lang="en-US" sz="3000" dirty="0" err="1" smtClean="0">
                <a:solidFill>
                  <a:schemeClr val="tx1"/>
                </a:solidFill>
              </a:rPr>
              <a:t>FlumeJava</a:t>
            </a:r>
            <a:r>
              <a:rPr lang="en-US" sz="3000" dirty="0" smtClean="0">
                <a:solidFill>
                  <a:schemeClr val="tx1"/>
                </a:solidFill>
              </a:rPr>
              <a:t>….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The latest Java has stream support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45" y="3337561"/>
            <a:ext cx="8229600" cy="29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7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381126" y="1695315"/>
            <a:ext cx="3047874" cy="784830"/>
          </a:xfrm>
          <a:prstGeom prst="wedgeRectCallout">
            <a:avLst>
              <a:gd name="adj1" fmla="val 9622"/>
              <a:gd name="adj2" fmla="val 1590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800" dirty="0" smtClean="0"/>
              <a:t>Streams: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Sequence of Data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331066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Programming: Filters and Streams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813629" y="2575858"/>
            <a:ext cx="1516741" cy="17062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/>
              <a:t>x=Pop()</a:t>
            </a:r>
          </a:p>
          <a:p>
            <a:pPr algn="ctr"/>
            <a:r>
              <a:rPr lang="en-US" sz="2400" dirty="0" smtClean="0"/>
              <a:t>x=x+3</a:t>
            </a:r>
          </a:p>
          <a:p>
            <a:pPr algn="ctr"/>
            <a:r>
              <a:rPr lang="en-US" sz="2400" dirty="0" smtClean="0"/>
              <a:t>Push(x)</a:t>
            </a:r>
            <a:endParaRPr lang="en-US" sz="2400" dirty="0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1371635" y="3428999"/>
            <a:ext cx="2441994" cy="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5330370" y="3428999"/>
            <a:ext cx="2624873" cy="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8757" y="275357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…, 28, 21, 14, 7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1468" y="274910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…, 31, 24, 17, 10</a:t>
            </a:r>
            <a:endParaRPr lang="en-US" sz="2400" dirty="0"/>
          </a:p>
        </p:txBody>
      </p:sp>
      <p:sp>
        <p:nvSpPr>
          <p:cNvPr id="3" name="Rectangular Callout 2"/>
          <p:cNvSpPr/>
          <p:nvPr/>
        </p:nvSpPr>
        <p:spPr>
          <a:xfrm>
            <a:off x="2011708" y="5029200"/>
            <a:ext cx="5421677" cy="1615827"/>
          </a:xfrm>
          <a:prstGeom prst="wedgeRectCallout">
            <a:avLst>
              <a:gd name="adj1" fmla="val -10822"/>
              <a:gd name="adj2" fmla="val -843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800" dirty="0"/>
              <a:t>Filters: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Consume data from an </a:t>
            </a:r>
            <a:r>
              <a:rPr lang="en-US" sz="1800" dirty="0" smtClean="0"/>
              <a:t>input stream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Process Data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Produce data on an output stream</a:t>
            </a:r>
          </a:p>
        </p:txBody>
      </p:sp>
    </p:spTree>
    <p:extLst>
      <p:ext uri="{BB962C8B-B14F-4D97-AF65-F5344CB8AC3E}">
        <p14:creationId xmlns:p14="http://schemas.microsoft.com/office/powerpoint/2010/main" val="257333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245" y="2923283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57245" y="445992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>
            <a:off x="1143045" y="2148854"/>
            <a:ext cx="0" cy="77442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2"/>
            <a:endCxn id="3" idx="0"/>
          </p:cNvCxnSpPr>
          <p:nvPr/>
        </p:nvCxnSpPr>
        <p:spPr>
          <a:xfrm>
            <a:off x="1143045" y="3860780"/>
            <a:ext cx="0" cy="59914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1143045" y="5397424"/>
            <a:ext cx="0" cy="95762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2209845" y="369160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3962445" y="3694166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3309982" y="2520671"/>
            <a:ext cx="923925" cy="478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3309982" y="5392864"/>
            <a:ext cx="923925" cy="478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5867445" y="368079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7467645" y="3683359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7691483" y="2520671"/>
            <a:ext cx="923925" cy="478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7691483" y="5382057"/>
            <a:ext cx="923925" cy="478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>
            <a:endCxn id="14" idx="0"/>
          </p:cNvCxnSpPr>
          <p:nvPr/>
        </p:nvCxnSpPr>
        <p:spPr>
          <a:xfrm flipH="1">
            <a:off x="3771945" y="2041859"/>
            <a:ext cx="4761" cy="47881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  <a:endCxn id="12" idx="0"/>
          </p:cNvCxnSpPr>
          <p:nvPr/>
        </p:nvCxnSpPr>
        <p:spPr>
          <a:xfrm flipH="1">
            <a:off x="2895645" y="2999483"/>
            <a:ext cx="876300" cy="69212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3" idx="0"/>
          </p:cNvCxnSpPr>
          <p:nvPr/>
        </p:nvCxnSpPr>
        <p:spPr>
          <a:xfrm>
            <a:off x="3771945" y="2999483"/>
            <a:ext cx="876300" cy="69468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16" idx="0"/>
          </p:cNvCxnSpPr>
          <p:nvPr/>
        </p:nvCxnSpPr>
        <p:spPr>
          <a:xfrm>
            <a:off x="2895645" y="4629101"/>
            <a:ext cx="876300" cy="76376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  <a:endCxn id="16" idx="0"/>
          </p:cNvCxnSpPr>
          <p:nvPr/>
        </p:nvCxnSpPr>
        <p:spPr>
          <a:xfrm flipH="1">
            <a:off x="3771945" y="4631663"/>
            <a:ext cx="876300" cy="76120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2"/>
          </p:cNvCxnSpPr>
          <p:nvPr/>
        </p:nvCxnSpPr>
        <p:spPr>
          <a:xfrm>
            <a:off x="3771945" y="5871676"/>
            <a:ext cx="9523" cy="48337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0"/>
          </p:cNvCxnSpPr>
          <p:nvPr/>
        </p:nvCxnSpPr>
        <p:spPr>
          <a:xfrm>
            <a:off x="8153446" y="2041859"/>
            <a:ext cx="0" cy="47881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2"/>
            <a:endCxn id="18" idx="0"/>
          </p:cNvCxnSpPr>
          <p:nvPr/>
        </p:nvCxnSpPr>
        <p:spPr>
          <a:xfrm flipH="1">
            <a:off x="8153445" y="2999483"/>
            <a:ext cx="1" cy="68387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2"/>
            <a:endCxn id="20" idx="0"/>
          </p:cNvCxnSpPr>
          <p:nvPr/>
        </p:nvCxnSpPr>
        <p:spPr>
          <a:xfrm>
            <a:off x="8153445" y="4620856"/>
            <a:ext cx="1" cy="76120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2"/>
          </p:cNvCxnSpPr>
          <p:nvPr/>
        </p:nvCxnSpPr>
        <p:spPr>
          <a:xfrm>
            <a:off x="8153446" y="5860869"/>
            <a:ext cx="0" cy="49417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0" idx="1"/>
            <a:endCxn id="17" idx="2"/>
          </p:cNvCxnSpPr>
          <p:nvPr/>
        </p:nvCxnSpPr>
        <p:spPr>
          <a:xfrm rot="10800000">
            <a:off x="6553245" y="4618295"/>
            <a:ext cx="1138238" cy="1003169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0"/>
            <a:endCxn id="19" idx="1"/>
          </p:cNvCxnSpPr>
          <p:nvPr/>
        </p:nvCxnSpPr>
        <p:spPr>
          <a:xfrm rot="5400000" flipH="1" flipV="1">
            <a:off x="6662004" y="2651318"/>
            <a:ext cx="920720" cy="1138238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134" y="609600"/>
            <a:ext cx="8407266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Programming: Combinators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173" y="1508781"/>
            <a:ext cx="1142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chain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17537" y="1508781"/>
            <a:ext cx="164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fork-join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1536757"/>
            <a:ext cx="164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9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Programming Benefits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56614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Friendliness to Big Data applications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High </a:t>
            </a:r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arallel efficiency</a:t>
            </a:r>
          </a:p>
          <a:p>
            <a:pPr lvl="1"/>
            <a:r>
              <a:rPr lang="en-US" sz="2800" dirty="0" smtClean="0"/>
              <a:t>Task Parallelism</a:t>
            </a:r>
          </a:p>
          <a:p>
            <a:pPr lvl="1"/>
            <a:r>
              <a:rPr lang="en-US" sz="2800" dirty="0" smtClean="0"/>
              <a:t>Data Parallelism</a:t>
            </a:r>
          </a:p>
          <a:p>
            <a:pPr lvl="1"/>
            <a:r>
              <a:rPr lang="en-US" sz="2800" dirty="0" smtClean="0"/>
              <a:t>Pipelining</a:t>
            </a:r>
          </a:p>
          <a:p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rogramming abstractions friendly for performance reasoning (as we shall see)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45" y="3337561"/>
            <a:ext cx="8229600" cy="29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2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29" dirty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A type system to reason about data rates of</a:t>
            </a:r>
            <a:r>
              <a:rPr lang="en-US" sz="4000" dirty="0" smtClean="0">
                <a:solidFill>
                  <a:schemeClr val="accent5"/>
                </a:solidFill>
              </a:rPr>
              <a:t> stream programs</a:t>
            </a:r>
            <a:endParaRPr lang="en-US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592796"/>
            <a:ext cx="8763000" cy="154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Modular Performance Reasoning of</a:t>
            </a:r>
            <a:r>
              <a:rPr lang="en-US" sz="4800" dirty="0"/>
              <a:t> Data-Intensive Programs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ＭＳ Ｐゴシック" pitchFamily="-28" charset="-128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392996"/>
            <a:ext cx="5257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Yu David Liu</a:t>
            </a:r>
          </a:p>
          <a:p>
            <a:pPr algn="ctr"/>
            <a:endParaRPr lang="en-US" sz="1800" b="0" i="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State University of New York (SUNY)</a:t>
            </a:r>
          </a:p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at Binghamton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1131" y="5985284"/>
            <a:ext cx="1096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FOAL 2015</a:t>
            </a:r>
          </a:p>
        </p:txBody>
      </p:sp>
    </p:spTree>
    <p:extLst>
      <p:ext uri="{BB962C8B-B14F-4D97-AF65-F5344CB8AC3E}">
        <p14:creationId xmlns:p14="http://schemas.microsoft.com/office/powerpoint/2010/main" val="567838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Rate Insight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73904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5429" y="4246140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73904" y="2456892"/>
            <a:ext cx="9751333" cy="3636404"/>
            <a:chOff x="-773904" y="2456892"/>
            <a:chExt cx="9751333" cy="3636404"/>
          </a:xfrm>
        </p:grpSpPr>
        <p:sp>
          <p:nvSpPr>
            <p:cNvPr id="29" name="Rectangle 28"/>
            <p:cNvSpPr/>
            <p:nvPr/>
          </p:nvSpPr>
          <p:spPr>
            <a:xfrm>
              <a:off x="5415429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73904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06147" y="1543518"/>
            <a:ext cx="693170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Output Data rate depends on input data rate…</a:t>
            </a:r>
          </a:p>
        </p:txBody>
      </p:sp>
    </p:spTree>
    <p:extLst>
      <p:ext uri="{BB962C8B-B14F-4D97-AF65-F5344CB8AC3E}">
        <p14:creationId xmlns:p14="http://schemas.microsoft.com/office/powerpoint/2010/main" val="303919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47066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2.59259E-6 L 0.42795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Rate Insight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73904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5429" y="4246140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73904" y="2456892"/>
            <a:ext cx="9751333" cy="3636404"/>
            <a:chOff x="-773904" y="2456892"/>
            <a:chExt cx="9751333" cy="3636404"/>
          </a:xfrm>
        </p:grpSpPr>
        <p:sp>
          <p:nvSpPr>
            <p:cNvPr id="29" name="Rectangle 28"/>
            <p:cNvSpPr/>
            <p:nvPr/>
          </p:nvSpPr>
          <p:spPr>
            <a:xfrm>
              <a:off x="5415429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73904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70577" y="1543518"/>
            <a:ext cx="1489510" cy="578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 until …</a:t>
            </a:r>
          </a:p>
        </p:txBody>
      </p:sp>
    </p:spTree>
    <p:extLst>
      <p:ext uri="{BB962C8B-B14F-4D97-AF65-F5344CB8AC3E}">
        <p14:creationId xmlns:p14="http://schemas.microsoft.com/office/powerpoint/2010/main" val="272413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47066 -0.007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44444E-6 2.59259E-6 L 0.42795 -0.0048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Rate Insight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73904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5429" y="4246140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73904" y="2456892"/>
            <a:ext cx="9751333" cy="3636404"/>
            <a:chOff x="-773904" y="2456892"/>
            <a:chExt cx="9751333" cy="3636404"/>
          </a:xfrm>
        </p:grpSpPr>
        <p:sp>
          <p:nvSpPr>
            <p:cNvPr id="29" name="Rectangle 28"/>
            <p:cNvSpPr/>
            <p:nvPr/>
          </p:nvSpPr>
          <p:spPr>
            <a:xfrm>
              <a:off x="5415429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73904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09604" y="1365052"/>
            <a:ext cx="6924792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 processing time becomes the bottleneck;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Output rate is proportional to processing time.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803391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788647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781966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796710" y="4275290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47066 -0.007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7 L 0.3776 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85185E-6 L 0.2967 0.0020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1111E-6 1.85185E-6 L 0.22136 1.85185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4.44444E-6 L 0.13246 -4.44444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59259E-6 L 0.42795 -0.0048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/ Output Rate Graph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58526631"/>
              </p:ext>
            </p:extLst>
          </p:nvPr>
        </p:nvGraphicFramePr>
        <p:xfrm>
          <a:off x="935596" y="1376772"/>
          <a:ext cx="72368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3167844" y="5013176"/>
            <a:ext cx="3198298" cy="578882"/>
          </a:xfrm>
          <a:prstGeom prst="wedgeRoundRectCallout">
            <a:avLst>
              <a:gd name="adj1" fmla="val -54288"/>
              <a:gd name="adj2" fmla="val -176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/>
              <a:t>What’s the slope?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723311" y="3681028"/>
            <a:ext cx="4150172" cy="578882"/>
          </a:xfrm>
          <a:prstGeom prst="wedgeRoundRectCallout">
            <a:avLst>
              <a:gd name="adj1" fmla="val -5903"/>
              <a:gd name="adj2" fmla="val -206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Where does it plateau?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881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47367"/>
            <a:ext cx="8305800" cy="510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Slope is the “throughput ratio” -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ratio between the output rate and input rate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Plateau is the “natural bound” -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output rate given unlimited input rate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Rate type is the tuple – 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 descr="nu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39" y="2961241"/>
            <a:ext cx="261582" cy="381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</a:t>
            </a:r>
            <a:endParaRPr lang="en-US" dirty="0"/>
          </a:p>
        </p:txBody>
      </p:sp>
      <p:pic>
        <p:nvPicPr>
          <p:cNvPr id="6" name="Picture 5" descr="rttyp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985498"/>
            <a:ext cx="1066800" cy="629138"/>
          </a:xfrm>
          <a:prstGeom prst="rect">
            <a:avLst/>
          </a:prstGeom>
        </p:spPr>
      </p:pic>
      <p:pic>
        <p:nvPicPr>
          <p:cNvPr id="7" name="Picture 6" descr="theta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520" y="1713367"/>
            <a:ext cx="246380" cy="615950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95890561"/>
              </p:ext>
            </p:extLst>
          </p:nvPr>
        </p:nvGraphicFramePr>
        <p:xfrm>
          <a:off x="6589440" y="309211"/>
          <a:ext cx="2173560" cy="14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370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/ Output Rate Graph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3571255"/>
              </p:ext>
            </p:extLst>
          </p:nvPr>
        </p:nvGraphicFramePr>
        <p:xfrm>
          <a:off x="935596" y="1376772"/>
          <a:ext cx="72368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3419872" y="4761148"/>
            <a:ext cx="1980220" cy="684076"/>
          </a:xfrm>
          <a:prstGeom prst="wedgeRoundRectCallout">
            <a:avLst>
              <a:gd name="adj1" fmla="val -54288"/>
              <a:gd name="adj2" fmla="val -176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θ</a:t>
            </a:r>
            <a:r>
              <a:rPr lang="en-US" sz="2800" dirty="0" smtClean="0"/>
              <a:t> = 1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544108" y="3140968"/>
            <a:ext cx="1764196" cy="648072"/>
          </a:xfrm>
          <a:prstGeom prst="wedgeRoundRectCallout">
            <a:avLst>
              <a:gd name="adj1" fmla="val -46825"/>
              <a:gd name="adj2" fmla="val -125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200" dirty="0" smtClean="0"/>
              <a:t>ν</a:t>
            </a:r>
            <a:r>
              <a:rPr lang="en-US" sz="3200" dirty="0" smtClean="0"/>
              <a:t> =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297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245" y="2923283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57245" y="445992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>
            <a:off x="1143045" y="2148854"/>
            <a:ext cx="0" cy="77442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2"/>
            <a:endCxn id="3" idx="0"/>
          </p:cNvCxnSpPr>
          <p:nvPr/>
        </p:nvCxnSpPr>
        <p:spPr>
          <a:xfrm>
            <a:off x="1143045" y="3860780"/>
            <a:ext cx="0" cy="59914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1143045" y="5397424"/>
            <a:ext cx="0" cy="95762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2209845" y="369160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3962445" y="3694166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5867445" y="368079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7467645" y="3683359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>
            <a:endCxn id="6" idx="0"/>
          </p:cNvCxnSpPr>
          <p:nvPr/>
        </p:nvCxnSpPr>
        <p:spPr>
          <a:xfrm flipH="1">
            <a:off x="3758285" y="2041859"/>
            <a:ext cx="18422" cy="76208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4"/>
            <a:endCxn id="12" idx="0"/>
          </p:cNvCxnSpPr>
          <p:nvPr/>
        </p:nvCxnSpPr>
        <p:spPr>
          <a:xfrm flipH="1">
            <a:off x="2895645" y="2967145"/>
            <a:ext cx="862640" cy="72445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13" idx="0"/>
          </p:cNvCxnSpPr>
          <p:nvPr/>
        </p:nvCxnSpPr>
        <p:spPr>
          <a:xfrm>
            <a:off x="3758285" y="2967145"/>
            <a:ext cx="889960" cy="72702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37" idx="0"/>
          </p:cNvCxnSpPr>
          <p:nvPr/>
        </p:nvCxnSpPr>
        <p:spPr>
          <a:xfrm>
            <a:off x="2895645" y="4629101"/>
            <a:ext cx="862640" cy="79619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  <a:endCxn id="37" idx="0"/>
          </p:cNvCxnSpPr>
          <p:nvPr/>
        </p:nvCxnSpPr>
        <p:spPr>
          <a:xfrm flipH="1">
            <a:off x="3758285" y="4631663"/>
            <a:ext cx="889960" cy="79362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7" idx="4"/>
          </p:cNvCxnSpPr>
          <p:nvPr/>
        </p:nvCxnSpPr>
        <p:spPr>
          <a:xfrm>
            <a:off x="3758285" y="5588497"/>
            <a:ext cx="0" cy="76655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41" idx="0"/>
          </p:cNvCxnSpPr>
          <p:nvPr/>
        </p:nvCxnSpPr>
        <p:spPr>
          <a:xfrm flipH="1">
            <a:off x="8153445" y="2041859"/>
            <a:ext cx="1" cy="65030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4"/>
            <a:endCxn id="18" idx="0"/>
          </p:cNvCxnSpPr>
          <p:nvPr/>
        </p:nvCxnSpPr>
        <p:spPr>
          <a:xfrm>
            <a:off x="8153445" y="2855367"/>
            <a:ext cx="0" cy="8279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2"/>
            <a:endCxn id="45" idx="0"/>
          </p:cNvCxnSpPr>
          <p:nvPr/>
        </p:nvCxnSpPr>
        <p:spPr>
          <a:xfrm>
            <a:off x="8153445" y="4620856"/>
            <a:ext cx="0" cy="91900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4"/>
          </p:cNvCxnSpPr>
          <p:nvPr/>
        </p:nvCxnSpPr>
        <p:spPr>
          <a:xfrm>
            <a:off x="8153445" y="5703066"/>
            <a:ext cx="1" cy="65198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2"/>
            <a:endCxn id="17" idx="2"/>
          </p:cNvCxnSpPr>
          <p:nvPr/>
        </p:nvCxnSpPr>
        <p:spPr>
          <a:xfrm rot="10800000">
            <a:off x="6553245" y="4618295"/>
            <a:ext cx="1492188" cy="1003169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0"/>
            <a:endCxn id="41" idx="2"/>
          </p:cNvCxnSpPr>
          <p:nvPr/>
        </p:nvCxnSpPr>
        <p:spPr>
          <a:xfrm rot="5400000" flipH="1" flipV="1">
            <a:off x="6845823" y="2481187"/>
            <a:ext cx="907033" cy="1492188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134" y="609600"/>
            <a:ext cx="8407266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Programming: Combinators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173" y="1508781"/>
            <a:ext cx="1142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chain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17537" y="1508781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diamond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1536757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circle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50273" y="2803939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650273" y="5425291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45433" y="2692161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045433" y="5539860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024306" cy="1320800"/>
          </a:xfrm>
        </p:spPr>
        <p:txBody>
          <a:bodyPr/>
          <a:lstStyle/>
          <a:p>
            <a:r>
              <a:rPr lang="en-US" dirty="0" smtClean="0"/>
              <a:t>Chain </a:t>
            </a:r>
            <a:r>
              <a:rPr lang="en-US" dirty="0" err="1" smtClean="0"/>
              <a:t>Combinator</a:t>
            </a:r>
            <a:r>
              <a:rPr lang="en-US" dirty="0" smtClean="0"/>
              <a:t> Type Checking</a:t>
            </a:r>
            <a:endParaRPr lang="en-US" dirty="0"/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719572" y="2871672"/>
            <a:ext cx="1414028" cy="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" idx="3"/>
            <a:endCxn id="14" idx="1"/>
          </p:cNvCxnSpPr>
          <p:nvPr/>
        </p:nvCxnSpPr>
        <p:spPr>
          <a:xfrm>
            <a:off x="3505200" y="2871673"/>
            <a:ext cx="2133600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7010400" y="2871672"/>
            <a:ext cx="1234008" cy="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Alternate Process 9"/>
          <p:cNvSpPr/>
          <p:nvPr/>
        </p:nvSpPr>
        <p:spPr>
          <a:xfrm>
            <a:off x="2133600" y="240292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</a:t>
            </a:r>
            <a:r>
              <a:rPr lang="en-US" sz="4400" baseline="-25000" dirty="0"/>
              <a:t>A</a:t>
            </a:r>
            <a:endParaRPr lang="en-US" sz="4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638800" y="240292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</a:t>
            </a:r>
            <a:r>
              <a:rPr lang="en-US" sz="4400" baseline="-25000" dirty="0"/>
              <a:t>B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00808"/>
            <a:ext cx="30734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36" y="1664804"/>
            <a:ext cx="33528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00" y="3986200"/>
            <a:ext cx="37084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716" y="4725144"/>
            <a:ext cx="5359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5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132318" cy="1320800"/>
          </a:xfrm>
        </p:spPr>
        <p:txBody>
          <a:bodyPr/>
          <a:lstStyle/>
          <a:p>
            <a:r>
              <a:rPr lang="en-US" dirty="0" smtClean="0"/>
              <a:t>Chain </a:t>
            </a:r>
            <a:r>
              <a:rPr lang="en-US" dirty="0" err="1" smtClean="0"/>
              <a:t>Combinator</a:t>
            </a:r>
            <a:r>
              <a:rPr lang="en-US" dirty="0" smtClean="0"/>
              <a:t> Type Checking</a:t>
            </a:r>
            <a:endParaRPr lang="en-US" dirty="0"/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719572" y="2871672"/>
            <a:ext cx="1414028" cy="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" idx="3"/>
            <a:endCxn id="14" idx="1"/>
          </p:cNvCxnSpPr>
          <p:nvPr/>
        </p:nvCxnSpPr>
        <p:spPr>
          <a:xfrm>
            <a:off x="3505200" y="2871673"/>
            <a:ext cx="2133600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7010400" y="2871672"/>
            <a:ext cx="1234008" cy="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Alternate Process 9"/>
          <p:cNvSpPr/>
          <p:nvPr/>
        </p:nvSpPr>
        <p:spPr>
          <a:xfrm>
            <a:off x="2133600" y="240292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</a:t>
            </a:r>
            <a:r>
              <a:rPr lang="en-US" sz="4400" baseline="-25000" dirty="0" smtClean="0"/>
              <a:t>a</a:t>
            </a:r>
            <a:endParaRPr lang="en-US" sz="4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638800" y="240292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P</a:t>
            </a:r>
            <a:r>
              <a:rPr lang="en-US" sz="4400" baseline="-25000" dirty="0" err="1"/>
              <a:t>b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58" t="56797" r="7428" b="5602"/>
          <a:stretch/>
        </p:blipFill>
        <p:spPr>
          <a:xfrm>
            <a:off x="1331640" y="1638557"/>
            <a:ext cx="3102750" cy="583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165" t="56041" r="8317" b="6358"/>
          <a:stretch/>
        </p:blipFill>
        <p:spPr>
          <a:xfrm>
            <a:off x="4788024" y="1604473"/>
            <a:ext cx="3327882" cy="651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00" y="4369916"/>
            <a:ext cx="39878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5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420350" cy="1320800"/>
          </a:xfrm>
        </p:spPr>
        <p:txBody>
          <a:bodyPr/>
          <a:lstStyle/>
          <a:p>
            <a:r>
              <a:rPr lang="en-US" dirty="0" smtClean="0"/>
              <a:t>Diamond </a:t>
            </a:r>
            <a:r>
              <a:rPr lang="en-US" dirty="0" err="1" smtClean="0"/>
              <a:t>Combinator</a:t>
            </a:r>
            <a:r>
              <a:rPr lang="en-US" dirty="0" smtClean="0"/>
              <a:t> Type Checking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09900" y="1448780"/>
            <a:ext cx="3124200" cy="2924379"/>
            <a:chOff x="2915816" y="1448780"/>
            <a:chExt cx="3124200" cy="2924379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2915816" y="2458508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r>
                <a:rPr lang="en-US" sz="3200" baseline="-25000" dirty="0" smtClean="0"/>
                <a:t>A</a:t>
              </a:r>
              <a:endParaRPr lang="en-US" sz="3200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4668416" y="2461070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r>
                <a:rPr lang="en-US" sz="3200" baseline="-25000" dirty="0" smtClean="0"/>
                <a:t>B</a:t>
              </a:r>
              <a:endParaRPr lang="en-US" sz="3200" dirty="0"/>
            </a:p>
          </p:txBody>
        </p:sp>
        <p:cxnSp>
          <p:nvCxnSpPr>
            <p:cNvPr id="17" name="Straight Arrow Connector 16"/>
            <p:cNvCxnSpPr>
              <a:endCxn id="22" idx="0"/>
            </p:cNvCxnSpPr>
            <p:nvPr/>
          </p:nvCxnSpPr>
          <p:spPr>
            <a:xfrm>
              <a:off x="4449276" y="1448780"/>
              <a:ext cx="268" cy="43676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2" idx="4"/>
              <a:endCxn id="15" idx="0"/>
            </p:cNvCxnSpPr>
            <p:nvPr/>
          </p:nvCxnSpPr>
          <p:spPr>
            <a:xfrm flipH="1">
              <a:off x="3601616" y="2048754"/>
              <a:ext cx="847928" cy="409754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2" idx="4"/>
              <a:endCxn id="16" idx="0"/>
            </p:cNvCxnSpPr>
            <p:nvPr/>
          </p:nvCxnSpPr>
          <p:spPr>
            <a:xfrm>
              <a:off x="4449544" y="2048754"/>
              <a:ext cx="904672" cy="412316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  <a:endCxn id="23" idx="0"/>
            </p:cNvCxnSpPr>
            <p:nvPr/>
          </p:nvCxnSpPr>
          <p:spPr>
            <a:xfrm>
              <a:off x="3601616" y="3396005"/>
              <a:ext cx="955672" cy="47241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23" idx="4"/>
            </p:cNvCxnSpPr>
            <p:nvPr/>
          </p:nvCxnSpPr>
          <p:spPr>
            <a:xfrm>
              <a:off x="4557288" y="4031628"/>
              <a:ext cx="0" cy="341531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341532" y="1885548"/>
              <a:ext cx="216024" cy="1632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49276" y="3868422"/>
              <a:ext cx="216024" cy="1632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16" idx="2"/>
              <a:endCxn id="23" idx="0"/>
            </p:cNvCxnSpPr>
            <p:nvPr/>
          </p:nvCxnSpPr>
          <p:spPr>
            <a:xfrm flipH="1">
              <a:off x="4557288" y="3398567"/>
              <a:ext cx="796928" cy="46985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031940" y="1650866"/>
            <a:ext cx="181140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14752" y="1640456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14809" y="3483715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92661" y="3483715"/>
            <a:ext cx="181140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808411" y="4282848"/>
            <a:ext cx="1794769" cy="1198380"/>
          </a:xfrm>
          <a:prstGeom prst="wedgeRoundRectCallout">
            <a:avLst>
              <a:gd name="adj1" fmla="val 68337"/>
              <a:gd name="adj2" fmla="val -141794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ular Callout 51"/>
          <p:cNvSpPr/>
          <p:nvPr/>
        </p:nvSpPr>
        <p:spPr>
          <a:xfrm>
            <a:off x="3743907" y="4327480"/>
            <a:ext cx="1620775" cy="1198380"/>
          </a:xfrm>
          <a:prstGeom prst="wedgeRoundRectCallout">
            <a:avLst>
              <a:gd name="adj1" fmla="val 50429"/>
              <a:gd name="adj2" fmla="val -154102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ular Callout 52"/>
          <p:cNvSpPr/>
          <p:nvPr/>
        </p:nvSpPr>
        <p:spPr>
          <a:xfrm>
            <a:off x="3563812" y="5467884"/>
            <a:ext cx="1087560" cy="1198380"/>
          </a:xfrm>
          <a:prstGeom prst="wedgeRoundRectCallout">
            <a:avLst>
              <a:gd name="adj1" fmla="val -40134"/>
              <a:gd name="adj2" fmla="val -214406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ular Callout 53"/>
          <p:cNvSpPr/>
          <p:nvPr/>
        </p:nvSpPr>
        <p:spPr>
          <a:xfrm>
            <a:off x="4802990" y="5467884"/>
            <a:ext cx="1350940" cy="1198380"/>
          </a:xfrm>
          <a:prstGeom prst="wedgeRoundRectCallout">
            <a:avLst>
              <a:gd name="adj1" fmla="val 286"/>
              <a:gd name="adj2" fmla="val -210714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ular Callout 54"/>
          <p:cNvSpPr/>
          <p:nvPr/>
        </p:nvSpPr>
        <p:spPr>
          <a:xfrm>
            <a:off x="1848438" y="4359203"/>
            <a:ext cx="351656" cy="1027677"/>
          </a:xfrm>
          <a:prstGeom prst="wedgeRoundRectCallout">
            <a:avLst>
              <a:gd name="adj1" fmla="val 617439"/>
              <a:gd name="adj2" fmla="val -260688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ular Callout 55"/>
          <p:cNvSpPr/>
          <p:nvPr/>
        </p:nvSpPr>
        <p:spPr>
          <a:xfrm>
            <a:off x="3197359" y="4386238"/>
            <a:ext cx="351656" cy="1027677"/>
          </a:xfrm>
          <a:prstGeom prst="wedgeRoundRectCallout">
            <a:avLst>
              <a:gd name="adj1" fmla="val 185459"/>
              <a:gd name="adj2" fmla="val -117176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17585" y="1095342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8610" y="3779491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771078" y="4247049"/>
            <a:ext cx="2029758" cy="1198380"/>
          </a:xfrm>
          <a:prstGeom prst="wedgeRoundRectCallout">
            <a:avLst>
              <a:gd name="adj1" fmla="val -106518"/>
              <a:gd name="adj2" fmla="val -167640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72" y="2649860"/>
            <a:ext cx="2281312" cy="3110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672916"/>
            <a:ext cx="2448272" cy="306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5661248"/>
            <a:ext cx="5862960" cy="885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02" y="4581128"/>
            <a:ext cx="8397686" cy="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592796"/>
            <a:ext cx="8763000" cy="154398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Modular </a:t>
            </a:r>
            <a:r>
              <a:rPr lang="en-US" sz="4800" dirty="0"/>
              <a:t>Performance</a:t>
            </a: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Reasoning of Data-Intensive Programs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3392996"/>
            <a:ext cx="5257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Yu David Liu</a:t>
            </a:r>
          </a:p>
          <a:p>
            <a:pPr algn="ctr"/>
            <a:endParaRPr lang="en-US" sz="1800" b="0" i="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State University of New York (SUNY)</a:t>
            </a:r>
          </a:p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at Binghamton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1131" y="5985284"/>
            <a:ext cx="1096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FOAL 2015</a:t>
            </a:r>
          </a:p>
        </p:txBody>
      </p:sp>
    </p:spTree>
    <p:extLst>
      <p:ext uri="{BB962C8B-B14F-4D97-AF65-F5344CB8AC3E}">
        <p14:creationId xmlns:p14="http://schemas.microsoft.com/office/powerpoint/2010/main" val="20255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328" y="1328976"/>
            <a:ext cx="6449180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Complex because of feedback</a:t>
            </a:r>
          </a:p>
          <a:p>
            <a:r>
              <a:rPr lang="en-US" sz="2800" dirty="0" smtClean="0"/>
              <a:t>Intuitively</a:t>
            </a:r>
            <a:endParaRPr lang="en-US" sz="2800" dirty="0"/>
          </a:p>
          <a:p>
            <a:pPr lvl="1"/>
            <a:r>
              <a:rPr lang="en-US" sz="2600" dirty="0" smtClean="0"/>
              <a:t>inverted diamond</a:t>
            </a:r>
          </a:p>
          <a:p>
            <a:pPr lvl="1"/>
            <a:r>
              <a:rPr lang="en-US" sz="2600" dirty="0"/>
              <a:t>f</a:t>
            </a:r>
            <a:r>
              <a:rPr lang="en-US" sz="2600" dirty="0" smtClean="0"/>
              <a:t>ix point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755575" y="3670156"/>
            <a:ext cx="4606743" cy="937497"/>
          </a:xfrm>
          <a:prstGeom prst="wedgeRoundRectCallout">
            <a:avLst>
              <a:gd name="adj1" fmla="val 108493"/>
              <a:gd name="adj2" fmla="val 94372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>
            <a:off x="508133" y="4573300"/>
            <a:ext cx="4974775" cy="937497"/>
          </a:xfrm>
          <a:prstGeom prst="wedgeRoundRectCallout">
            <a:avLst>
              <a:gd name="adj1" fmla="val 69944"/>
              <a:gd name="adj2" fmla="val -188798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1799693" y="5606038"/>
            <a:ext cx="2556284" cy="807903"/>
          </a:xfrm>
          <a:prstGeom prst="wedgeRoundRectCallout">
            <a:avLst>
              <a:gd name="adj1" fmla="val 192727"/>
              <a:gd name="adj2" fmla="val -2380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3" y="609600"/>
            <a:ext cx="6959511" cy="1320800"/>
          </a:xfrm>
        </p:spPr>
        <p:txBody>
          <a:bodyPr/>
          <a:lstStyle/>
          <a:p>
            <a:r>
              <a:rPr lang="en-US" dirty="0" smtClean="0"/>
              <a:t>Circle </a:t>
            </a:r>
            <a:r>
              <a:rPr lang="en-US" dirty="0" err="1" smtClean="0"/>
              <a:t>Combinator</a:t>
            </a:r>
            <a:r>
              <a:rPr lang="en-US" dirty="0" smtClean="0"/>
              <a:t> Type Checking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5867445" y="368079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r>
              <a:rPr lang="en-US" sz="3200" baseline="-25000" dirty="0" smtClean="0"/>
              <a:t>B</a:t>
            </a:r>
            <a:endParaRPr lang="en-US" sz="32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7477337" y="367015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r>
              <a:rPr lang="en-US" sz="3200" baseline="-25000" dirty="0" smtClean="0"/>
              <a:t>A</a:t>
            </a:r>
            <a:endParaRPr lang="en-US" sz="3200" dirty="0"/>
          </a:p>
        </p:txBody>
      </p:sp>
      <p:cxnSp>
        <p:nvCxnSpPr>
          <p:cNvPr id="9" name="Straight Arrow Connector 8"/>
          <p:cNvCxnSpPr>
            <a:endCxn id="15" idx="0"/>
          </p:cNvCxnSpPr>
          <p:nvPr/>
        </p:nvCxnSpPr>
        <p:spPr>
          <a:xfrm flipH="1">
            <a:off x="8153445" y="2041859"/>
            <a:ext cx="1" cy="65030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4"/>
            <a:endCxn id="8" idx="0"/>
          </p:cNvCxnSpPr>
          <p:nvPr/>
        </p:nvCxnSpPr>
        <p:spPr>
          <a:xfrm>
            <a:off x="8153445" y="2855367"/>
            <a:ext cx="9692" cy="81479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16" idx="0"/>
          </p:cNvCxnSpPr>
          <p:nvPr/>
        </p:nvCxnSpPr>
        <p:spPr>
          <a:xfrm flipH="1">
            <a:off x="8153445" y="4607654"/>
            <a:ext cx="9692" cy="9322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4"/>
          </p:cNvCxnSpPr>
          <p:nvPr/>
        </p:nvCxnSpPr>
        <p:spPr>
          <a:xfrm>
            <a:off x="8153445" y="5703066"/>
            <a:ext cx="1" cy="65198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9"/>
          <p:cNvCxnSpPr>
            <a:stCxn id="16" idx="2"/>
            <a:endCxn id="7" idx="2"/>
          </p:cNvCxnSpPr>
          <p:nvPr/>
        </p:nvCxnSpPr>
        <p:spPr>
          <a:xfrm rot="10800000">
            <a:off x="6553245" y="4618295"/>
            <a:ext cx="1492188" cy="1003169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2"/>
          <p:cNvCxnSpPr>
            <a:stCxn id="7" idx="0"/>
            <a:endCxn id="15" idx="2"/>
          </p:cNvCxnSpPr>
          <p:nvPr/>
        </p:nvCxnSpPr>
        <p:spPr>
          <a:xfrm rot="5400000" flipH="1" flipV="1">
            <a:off x="6845823" y="2481187"/>
            <a:ext cx="907033" cy="1492188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45433" y="2692161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45433" y="5539860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77074" y="2287605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6742" y="1930400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6742" y="2892450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6742" y="5634035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75639" y="5119880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6742" y="4723590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36" y="1268760"/>
            <a:ext cx="2052228" cy="2798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228" y="1664804"/>
            <a:ext cx="2304264" cy="288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88" y="4728090"/>
            <a:ext cx="4740300" cy="6811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17" y="3789040"/>
            <a:ext cx="4501963" cy="684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5674963"/>
            <a:ext cx="1440160" cy="6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7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4" grpId="0" animBg="1"/>
      <p:bldP spid="3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276334" cy="1320800"/>
          </a:xfrm>
        </p:spPr>
        <p:txBody>
          <a:bodyPr/>
          <a:lstStyle/>
          <a:p>
            <a:r>
              <a:rPr lang="en-US" dirty="0" smtClean="0"/>
              <a:t>Base Case: Filter Type Checking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9762" y="2402924"/>
            <a:ext cx="4284476" cy="937497"/>
            <a:chOff x="2663788" y="2402924"/>
            <a:chExt cx="4284476" cy="937497"/>
          </a:xfrm>
        </p:grpSpPr>
        <p:cxnSp>
          <p:nvCxnSpPr>
            <p:cNvPr id="9" name="Straight Arrow Connector 8"/>
            <p:cNvCxnSpPr>
              <a:endCxn id="10" idx="1"/>
            </p:cNvCxnSpPr>
            <p:nvPr/>
          </p:nvCxnSpPr>
          <p:spPr>
            <a:xfrm>
              <a:off x="2663788" y="2871672"/>
              <a:ext cx="1414028" cy="1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 flipV="1">
              <a:off x="5449416" y="2871672"/>
              <a:ext cx="1498848" cy="1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Alternate Process 9"/>
            <p:cNvSpPr/>
            <p:nvPr/>
          </p:nvSpPr>
          <p:spPr>
            <a:xfrm>
              <a:off x="4077816" y="2402924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filter</a:t>
              </a:r>
              <a:endParaRPr lang="en-US" sz="3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427547" y="2205250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35775" y="2205250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2789789" y="1334598"/>
            <a:ext cx="227866" cy="124832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788" y="1124744"/>
            <a:ext cx="936104" cy="7405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1317" y="2175455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39545" y="2175455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47773" y="2175455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5400000">
            <a:off x="5884999" y="1213874"/>
            <a:ext cx="260498" cy="145713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1427" y="1085771"/>
            <a:ext cx="1092692" cy="7405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5079" y="3153312"/>
            <a:ext cx="1371600" cy="9025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1"/>
                </a:solidFill>
                <a:latin typeface="+mn-lt"/>
              </a:rPr>
              <a:t>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293096"/>
            <a:ext cx="1104900" cy="93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28" y="4257092"/>
            <a:ext cx="1841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61304013"/>
              </p:ext>
            </p:extLst>
          </p:nvPr>
        </p:nvGraphicFramePr>
        <p:xfrm>
          <a:off x="935596" y="1376772"/>
          <a:ext cx="72368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134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134" y="609600"/>
            <a:ext cx="8635866" cy="1320800"/>
          </a:xfrm>
        </p:spPr>
        <p:txBody>
          <a:bodyPr/>
          <a:lstStyle/>
          <a:p>
            <a:r>
              <a:rPr lang="en-US" dirty="0" smtClean="0"/>
              <a:t>Why Types? A Unified Solution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 Checking: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200" dirty="0"/>
          </a:p>
          <a:p>
            <a:r>
              <a:rPr lang="en-US" sz="2600" dirty="0" smtClean="0"/>
              <a:t>Type Inference: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400" dirty="0" smtClean="0"/>
              <a:t>Principal Typing: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83332" y="1493613"/>
            <a:ext cx="3577337" cy="1080120"/>
            <a:chOff x="148722" y="2456892"/>
            <a:chExt cx="8828707" cy="3636404"/>
          </a:xfrm>
        </p:grpSpPr>
        <p:grpSp>
          <p:nvGrpSpPr>
            <p:cNvPr id="19" name="Group 18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>
                  <a:stCxn id="30" idx="0"/>
                  <a:endCxn id="31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4"/>
                  <a:endCxn id="31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>
                  <a:stCxn id="26" idx="0"/>
                  <a:endCxn id="2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6" idx="4"/>
                  <a:endCxn id="2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ounded Rectangle 24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57778" y="4246140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1409" y="423782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48995" y="2947806"/>
              <a:ext cx="498473" cy="245510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58335" y="3072379"/>
            <a:ext cx="4141974" cy="1580757"/>
            <a:chOff x="148722" y="2255718"/>
            <a:chExt cx="8828707" cy="3837581"/>
          </a:xfrm>
        </p:grpSpPr>
        <p:grpSp>
          <p:nvGrpSpPr>
            <p:cNvPr id="35" name="Group 34"/>
            <p:cNvGrpSpPr/>
            <p:nvPr/>
          </p:nvGrpSpPr>
          <p:grpSpPr>
            <a:xfrm>
              <a:off x="148722" y="2456895"/>
              <a:ext cx="8828707" cy="3636404"/>
              <a:chOff x="17699" y="2456895"/>
              <a:chExt cx="8828707" cy="363640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/>
                <p:cNvCxnSpPr>
                  <a:stCxn id="47" idx="0"/>
                  <a:endCxn id="48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47" idx="4"/>
                  <a:endCxn id="48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>
                  <a:stCxn id="43" idx="0"/>
                  <a:endCxn id="44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43" idx="4"/>
                  <a:endCxn id="44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ounded Rectangle 41"/>
              <p:cNvSpPr/>
              <p:nvPr/>
            </p:nvSpPr>
            <p:spPr>
              <a:xfrm>
                <a:off x="2986478" y="2456895"/>
                <a:ext cx="2909001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57778" y="4246140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51409" y="423782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86650" y="2255718"/>
              <a:ext cx="478356" cy="196696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pic>
          <p:nvPicPr>
            <p:cNvPr id="39" name="Picture 2" descr="http://badhowto.com/wp-content/uploads/2012/12/sprint-data-speed-phoeni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78" y="2880392"/>
              <a:ext cx="1442221" cy="10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243690" y="3072379"/>
            <a:ext cx="4270955" cy="1580757"/>
            <a:chOff x="148722" y="1732766"/>
            <a:chExt cx="8828707" cy="4360530"/>
          </a:xfrm>
        </p:grpSpPr>
        <p:grpSp>
          <p:nvGrpSpPr>
            <p:cNvPr id="52" name="Group 51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Straight Connector 65"/>
                <p:cNvCxnSpPr>
                  <a:stCxn id="64" idx="0"/>
                  <a:endCxn id="65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64" idx="4"/>
                  <a:endCxn id="65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0" idx="0"/>
                  <a:endCxn id="61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0" idx="4"/>
                  <a:endCxn id="61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ounded Rectangle 58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57778" y="4246140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51409" y="423782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84253" y="1732766"/>
              <a:ext cx="462195" cy="269859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pic>
          <p:nvPicPr>
            <p:cNvPr id="56" name="Picture 2" descr="http://badhowto.com/wp-content/uploads/2012/12/sprint-data-speed-phoeni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006" y="2856611"/>
              <a:ext cx="1442221" cy="10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738584" y="5083427"/>
            <a:ext cx="3674063" cy="1354372"/>
            <a:chOff x="39668" y="1732766"/>
            <a:chExt cx="8937761" cy="4360530"/>
          </a:xfrm>
        </p:grpSpPr>
        <p:grpSp>
          <p:nvGrpSpPr>
            <p:cNvPr id="69" name="Group 68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>
                  <a:stCxn id="85" idx="0"/>
                  <a:endCxn id="8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85" idx="4"/>
                  <a:endCxn id="8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/>
                <p:cNvCxnSpPr>
                  <a:stCxn id="81" idx="0"/>
                  <a:endCxn id="82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81" idx="4"/>
                  <a:endCxn id="82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Rounded Rectangle 7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9668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51409" y="423782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84253" y="1732766"/>
              <a:ext cx="341705" cy="23478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7896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56124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64352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72580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80808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70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Types? 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1376772"/>
            <a:ext cx="7916294" cy="46645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Thanks to its type system formulation, a distinctive trait of Rate Types for performance reasoning is it promotes </a:t>
            </a:r>
            <a:r>
              <a:rPr lang="en-US" sz="2800" i="1" dirty="0" smtClean="0"/>
              <a:t>modular reasoning</a:t>
            </a:r>
          </a:p>
          <a:p>
            <a:pPr lvl="1"/>
            <a:r>
              <a:rPr lang="en-US" sz="2600" i="1" dirty="0" smtClean="0"/>
              <a:t>Partial</a:t>
            </a:r>
            <a:r>
              <a:rPr lang="en-US" sz="2600" dirty="0" smtClean="0"/>
              <a:t> stream graph reasoning: no need to have all filters implemented to reason about the data rate of the entire program.</a:t>
            </a:r>
          </a:p>
          <a:p>
            <a:pPr lvl="1"/>
            <a:r>
              <a:rPr lang="en-US" sz="2600" dirty="0" smtClean="0"/>
              <a:t>“Plug-in” stream </a:t>
            </a:r>
            <a:r>
              <a:rPr lang="en-US" sz="2600" dirty="0" err="1" smtClean="0"/>
              <a:t>subgraphs</a:t>
            </a:r>
            <a:r>
              <a:rPr lang="en-US" sz="2600" dirty="0" smtClean="0"/>
              <a:t> as long as they conform to the throughput ratio and natural bound specified on the signature</a:t>
            </a:r>
          </a:p>
        </p:txBody>
      </p:sp>
    </p:spTree>
    <p:extLst>
      <p:ext uri="{BB962C8B-B14F-4D97-AF65-F5344CB8AC3E}">
        <p14:creationId xmlns:p14="http://schemas.microsoft.com/office/powerpoint/2010/main" val="391442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348342" cy="1320800"/>
          </a:xfrm>
        </p:spPr>
        <p:txBody>
          <a:bodyPr/>
          <a:lstStyle/>
          <a:p>
            <a:r>
              <a:rPr lang="en-US" dirty="0" smtClean="0"/>
              <a:t>(Rate Types) 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1735266"/>
            <a:ext cx="6449180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Data-aware: correct “bean counting” on input/output data items in the stream</a:t>
            </a:r>
          </a:p>
          <a:p>
            <a:r>
              <a:rPr lang="en-US" sz="2400" dirty="0" smtClean="0"/>
              <a:t>Time-aware: tracking filter/graph processing times</a:t>
            </a:r>
          </a:p>
          <a:p>
            <a:r>
              <a:rPr lang="en-US" sz="2400" dirty="0" smtClean="0"/>
              <a:t>Parallel-aware: supporting parallel execution among filters</a:t>
            </a:r>
          </a:p>
          <a:p>
            <a:r>
              <a:rPr lang="en-US" sz="2400" dirty="0"/>
              <a:t>An abstract machine with minimal assumptions:</a:t>
            </a:r>
          </a:p>
          <a:p>
            <a:pPr lvl="1"/>
            <a:r>
              <a:rPr lang="en-US" sz="2200" dirty="0" smtClean="0"/>
              <a:t>No (requirement on) synchronizing clocks</a:t>
            </a:r>
          </a:p>
          <a:p>
            <a:pPr lvl="1"/>
            <a:r>
              <a:rPr lang="en-US" sz="2200" dirty="0" smtClean="0"/>
              <a:t>Working with arbitrary schedules</a:t>
            </a:r>
            <a:endParaRPr lang="en-US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052828" y="1748083"/>
            <a:ext cx="1371600" cy="4206194"/>
            <a:chOff x="457245" y="2148854"/>
            <a:chExt cx="1371600" cy="4206194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457245" y="2923283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457245" y="4459927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endCxn id="5" idx="0"/>
            </p:cNvCxnSpPr>
            <p:nvPr/>
          </p:nvCxnSpPr>
          <p:spPr>
            <a:xfrm>
              <a:off x="1143045" y="2148854"/>
              <a:ext cx="0" cy="77442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2"/>
              <a:endCxn id="6" idx="0"/>
            </p:cNvCxnSpPr>
            <p:nvPr/>
          </p:nvCxnSpPr>
          <p:spPr>
            <a:xfrm>
              <a:off x="1143045" y="3860780"/>
              <a:ext cx="0" cy="59914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2"/>
            </p:cNvCxnSpPr>
            <p:nvPr/>
          </p:nvCxnSpPr>
          <p:spPr>
            <a:xfrm>
              <a:off x="1143045" y="5397424"/>
              <a:ext cx="0" cy="957624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43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492358" cy="1320800"/>
          </a:xfrm>
        </p:spPr>
        <p:txBody>
          <a:bodyPr/>
          <a:lstStyle/>
          <a:p>
            <a:r>
              <a:rPr lang="en-US" dirty="0" smtClean="0"/>
              <a:t>Why Types? Provable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1376772"/>
            <a:ext cx="7808282" cy="5292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Soundness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the type system says rate x can be achieved, </a:t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reduction sequence </a:t>
            </a:r>
            <a:r>
              <a:rPr lang="en-US" sz="2400" dirty="0" smtClean="0"/>
              <a:t>exists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Completeness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the type system says rate </a:t>
            </a:r>
            <a:r>
              <a:rPr lang="en-US" sz="2400" i="1" dirty="0" smtClean="0"/>
              <a:t>x </a:t>
            </a:r>
            <a:r>
              <a:rPr lang="en-US" sz="2400" dirty="0" smtClean="0"/>
              <a:t>cannot be achieved,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no </a:t>
            </a:r>
            <a:r>
              <a:rPr lang="en-US" sz="2400" dirty="0"/>
              <a:t>reduction sequence </a:t>
            </a:r>
            <a:r>
              <a:rPr lang="en-US" sz="2400" dirty="0" smtClean="0"/>
              <a:t>with </a:t>
            </a:r>
            <a:r>
              <a:rPr lang="en-US" sz="2400" dirty="0"/>
              <a:t>rate </a:t>
            </a:r>
            <a:r>
              <a:rPr lang="en-US" sz="2400" i="1" dirty="0" smtClean="0"/>
              <a:t>x </a:t>
            </a:r>
            <a:r>
              <a:rPr lang="en-US" sz="2400" dirty="0" smtClean="0"/>
              <a:t>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8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2160590"/>
            <a:ext cx="7916294" cy="3880773"/>
          </a:xfrm>
        </p:spPr>
        <p:txBody>
          <a:bodyPr/>
          <a:lstStyle/>
          <a:p>
            <a:r>
              <a:rPr lang="en-US" sz="2800" dirty="0"/>
              <a:t>Type inference is </a:t>
            </a:r>
            <a:r>
              <a:rPr lang="en-US" sz="2800" dirty="0">
                <a:solidFill>
                  <a:schemeClr val="accent1"/>
                </a:solidFill>
              </a:rPr>
              <a:t>sound</a:t>
            </a:r>
            <a:r>
              <a:rPr lang="en-US" sz="2800" dirty="0"/>
              <a:t> </a:t>
            </a:r>
            <a:r>
              <a:rPr lang="en-US" sz="2800" dirty="0" smtClean="0"/>
              <a:t>relative </a:t>
            </a:r>
            <a:r>
              <a:rPr lang="en-US" sz="2800" dirty="0"/>
              <a:t>to type </a:t>
            </a:r>
            <a:r>
              <a:rPr lang="en-US" sz="2800" dirty="0" smtClean="0"/>
              <a:t>checking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/>
              <a:t>Type inference is </a:t>
            </a:r>
            <a:r>
              <a:rPr lang="en-US" sz="2800" dirty="0" smtClean="0">
                <a:solidFill>
                  <a:schemeClr val="accent1"/>
                </a:solidFill>
              </a:rPr>
              <a:t>complete</a:t>
            </a:r>
            <a:r>
              <a:rPr lang="en-US" sz="2800" dirty="0" smtClean="0"/>
              <a:t> </a:t>
            </a:r>
            <a:r>
              <a:rPr lang="en-US" sz="2800" dirty="0"/>
              <a:t>relative to type </a:t>
            </a:r>
            <a:r>
              <a:rPr lang="en-US" sz="2800" dirty="0" smtClean="0"/>
              <a:t>checking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/>
              <a:t>Principal </a:t>
            </a:r>
            <a:r>
              <a:rPr lang="en-US" sz="2800" dirty="0" smtClean="0"/>
              <a:t>typing always </a:t>
            </a:r>
            <a:r>
              <a:rPr lang="en-US" sz="2800" dirty="0"/>
              <a:t>exists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492358" cy="1320800"/>
          </a:xfrm>
        </p:spPr>
        <p:txBody>
          <a:bodyPr/>
          <a:lstStyle/>
          <a:p>
            <a:r>
              <a:rPr lang="en-US" dirty="0" smtClean="0"/>
              <a:t>Why Types? Provable Correctness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6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-167"/>
          <a:stretch/>
        </p:blipFill>
        <p:spPr>
          <a:xfrm>
            <a:off x="5948178" y="2060848"/>
            <a:ext cx="2868899" cy="25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StreamIt</a:t>
            </a:r>
            <a:r>
              <a:rPr lang="en-US" dirty="0" smtClean="0"/>
              <a:t> base</a:t>
            </a:r>
          </a:p>
          <a:p>
            <a:r>
              <a:rPr lang="en-US" dirty="0" smtClean="0"/>
              <a:t>Calculate principal rate types</a:t>
            </a:r>
          </a:p>
          <a:p>
            <a:r>
              <a:rPr lang="en-US" dirty="0" smtClean="0"/>
              <a:t>Control Input rate</a:t>
            </a:r>
          </a:p>
          <a:p>
            <a:r>
              <a:rPr lang="en-US" dirty="0" smtClean="0"/>
              <a:t>Measure Output rate</a:t>
            </a:r>
          </a:p>
          <a:p>
            <a:r>
              <a:rPr lang="en-US" dirty="0" smtClean="0"/>
              <a:t>Run benchmarks</a:t>
            </a:r>
          </a:p>
          <a:p>
            <a:pPr lvl="1"/>
            <a:r>
              <a:rPr lang="en-US" dirty="0" smtClean="0"/>
              <a:t>4 Micro-benchmarks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StreamIt</a:t>
            </a:r>
            <a:r>
              <a:rPr lang="en-US" dirty="0" smtClean="0"/>
              <a:t> benchmarks</a:t>
            </a:r>
          </a:p>
          <a:p>
            <a:pPr lvl="1"/>
            <a:r>
              <a:rPr lang="en-US" dirty="0" smtClean="0"/>
              <a:t>200 input data rates</a:t>
            </a:r>
          </a:p>
          <a:p>
            <a:r>
              <a:rPr lang="en-US" dirty="0" smtClean="0"/>
              <a:t>Graph Expected vs. Measured</a:t>
            </a:r>
          </a:p>
          <a:p>
            <a:endParaRPr lang="en-US" dirty="0"/>
          </a:p>
        </p:txBody>
      </p:sp>
      <p:pic>
        <p:nvPicPr>
          <p:cNvPr id="1026" name="Picture 2" descr="http://badhowto.com/wp-content/uploads/2012/12/sprint-data-speed-phoen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16" y="5029310"/>
            <a:ext cx="1442221" cy="10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andt.theiet.org/magazine/2010/01/images/640_conveyor-be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16922" r="11261" b="16662"/>
          <a:stretch/>
        </p:blipFill>
        <p:spPr bwMode="auto">
          <a:xfrm flipH="1">
            <a:off x="5292080" y="624110"/>
            <a:ext cx="2304256" cy="12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umbs.dreamstime.com/x/realistic-control-knob-marks-185729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435539"/>
            <a:ext cx="740904" cy="5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3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1478564"/>
            <a:ext cx="7556254" cy="4433768"/>
          </a:xfrm>
        </p:spPr>
        <p:txBody>
          <a:bodyPr>
            <a:noAutofit/>
          </a:bodyPr>
          <a:lstStyle/>
          <a:p>
            <a:r>
              <a:rPr lang="en-US" sz="2000" dirty="0" smtClean="0"/>
              <a:t>Potential generalizations to systems such as Aurora, Bamboo, </a:t>
            </a:r>
            <a:r>
              <a:rPr lang="en-US" sz="2000" dirty="0" err="1" smtClean="0"/>
              <a:t>StreamFlex</a:t>
            </a:r>
            <a:r>
              <a:rPr lang="en-US" sz="2000" dirty="0" smtClean="0"/>
              <a:t>, and may further have applications in FRP-like languages where signal sampling rates matter </a:t>
            </a:r>
            <a:endParaRPr lang="en-US" sz="1400" dirty="0" smtClean="0"/>
          </a:p>
          <a:p>
            <a:r>
              <a:rPr lang="en-US" sz="2000" dirty="0" smtClean="0"/>
              <a:t>Limitations include…</a:t>
            </a:r>
          </a:p>
          <a:p>
            <a:pPr lvl="1"/>
            <a:r>
              <a:rPr lang="en-US" sz="1800" dirty="0" smtClean="0"/>
              <a:t>Assumes declarative push and pop counts for filters</a:t>
            </a:r>
          </a:p>
          <a:p>
            <a:pPr lvl="1"/>
            <a:r>
              <a:rPr lang="en-US" sz="1800" dirty="0" smtClean="0"/>
              <a:t>Assumes stable filter level profiling</a:t>
            </a:r>
          </a:p>
          <a:p>
            <a:r>
              <a:rPr lang="en-US" sz="2000" dirty="0" smtClean="0"/>
              <a:t>Current/Future work</a:t>
            </a:r>
            <a:r>
              <a:rPr lang="en-US" sz="2000" dirty="0"/>
              <a:t> </a:t>
            </a:r>
            <a:r>
              <a:rPr lang="en-US" sz="2000" dirty="0" smtClean="0"/>
              <a:t>includes h</a:t>
            </a:r>
            <a:r>
              <a:rPr lang="en-US" sz="1800" dirty="0" smtClean="0"/>
              <a:t>ybrid typing</a:t>
            </a:r>
          </a:p>
          <a:p>
            <a:pPr lvl="1"/>
            <a:r>
              <a:rPr lang="en-US" sz="1800" dirty="0" smtClean="0"/>
              <a:t>handle dynamic fluctuations</a:t>
            </a:r>
          </a:p>
          <a:p>
            <a:pPr lvl="1"/>
            <a:r>
              <a:rPr lang="en-US" sz="1800" dirty="0" smtClean="0"/>
              <a:t>improve </a:t>
            </a:r>
            <a:r>
              <a:rPr lang="en-US" sz="1800" dirty="0" err="1" smtClean="0"/>
              <a:t>adaptiveness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A Java-based framework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0918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592796"/>
            <a:ext cx="8763000" cy="154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Modular</a:t>
            </a:r>
            <a:r>
              <a:rPr lang="en-US" sz="4800" dirty="0"/>
              <a:t> Performance</a:t>
            </a:r>
            <a:r>
              <a:rPr lang="en-US" sz="4800" dirty="0">
                <a:solidFill>
                  <a:schemeClr val="accent2"/>
                </a:solidFill>
              </a:rPr>
              <a:t> Reasoning</a:t>
            </a:r>
            <a:r>
              <a:rPr lang="en-US" sz="4800" dirty="0"/>
              <a:t> </a:t>
            </a:r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of Data-Intensive Programs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ＭＳ Ｐゴシック" pitchFamily="-28" charset="-128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392996"/>
            <a:ext cx="5257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Yu David Liu</a:t>
            </a:r>
          </a:p>
          <a:p>
            <a:pPr algn="ctr"/>
            <a:endParaRPr lang="en-US" sz="1800" b="0" i="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State University of New York (SUNY)</a:t>
            </a:r>
          </a:p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at Binghamton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1131" y="5985284"/>
            <a:ext cx="1096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FOAL 2015</a:t>
            </a:r>
          </a:p>
        </p:txBody>
      </p:sp>
    </p:spTree>
    <p:extLst>
      <p:ext uri="{BB962C8B-B14F-4D97-AF65-F5344CB8AC3E}">
        <p14:creationId xmlns:p14="http://schemas.microsoft.com/office/powerpoint/2010/main" val="3697058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1340768"/>
            <a:ext cx="8077200" cy="3429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Can program structures help understand performance of data-intensive software?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87524" y="3298068"/>
            <a:ext cx="8215064" cy="171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Types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provides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0" i="0" dirty="0">
                <a:solidFill>
                  <a:schemeClr val="accent2"/>
                </a:solidFill>
                <a:latin typeface="+mn-lt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unified and </a:t>
            </a:r>
            <a:r>
              <a:rPr lang="en-US" sz="3200" b="0" i="0" dirty="0" smtClean="0">
                <a:solidFill>
                  <a:schemeClr val="accent2"/>
                </a:solidFill>
                <a:latin typeface="+mn-lt"/>
              </a:rPr>
              <a:t>modular reasoning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framework for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 of data-intensive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</a:t>
            </a:r>
          </a:p>
          <a:p>
            <a:pPr marL="342900" indent="-342900" algn="ct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200" b="0" i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 in Retrospective</a:t>
            </a:r>
            <a:endParaRPr 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4473116"/>
            <a:ext cx="8136904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3200" b="0" i="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 algn="ct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200" b="0" i="0" dirty="0" smtClean="0">
                <a:solidFill>
                  <a:schemeClr val="accent2"/>
                </a:solidFill>
                <a:latin typeface="+mn-lt"/>
              </a:rPr>
              <a:t>surprising </a:t>
            </a:r>
            <a:r>
              <a:rPr lang="en-US" sz="3200" b="0" i="0" dirty="0">
                <a:solidFill>
                  <a:schemeClr val="accent2"/>
                </a:solidFill>
                <a:latin typeface="+mn-lt"/>
              </a:rPr>
              <a:t>how much we can statically answer questions that </a:t>
            </a:r>
            <a:r>
              <a:rPr lang="en-US" sz="3200" b="0" i="0" dirty="0" smtClean="0">
                <a:solidFill>
                  <a:schemeClr val="accent2"/>
                </a:solidFill>
                <a:latin typeface="+mn-lt"/>
              </a:rPr>
              <a:t>appear </a:t>
            </a:r>
            <a:r>
              <a:rPr lang="en-US" sz="3200" b="0" i="0" dirty="0">
                <a:solidFill>
                  <a:schemeClr val="accent2"/>
                </a:solidFill>
                <a:latin typeface="+mn-lt"/>
              </a:rPr>
              <a:t>to be inherently dynamic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1512168"/>
            <a:ext cx="8077200" cy="3429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Non-functional properties such as performance and energy are critical and well-studied in experimental research (OSDI/SOSP, ASPLOS, ISCA, SIGMOD, SC, </a:t>
            </a:r>
            <a:r>
              <a:rPr lang="en-US" sz="3600" dirty="0" err="1" smtClean="0">
                <a:solidFill>
                  <a:schemeClr val="tx1"/>
                </a:solidFill>
              </a:rPr>
              <a:t>etc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Picture</a:t>
            </a:r>
            <a:endParaRPr 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4473116"/>
            <a:ext cx="8136904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3200" b="0" i="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 algn="ct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200" b="0" i="0" dirty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3200" b="0" i="0" dirty="0" smtClean="0">
                <a:solidFill>
                  <a:schemeClr val="accent2"/>
                </a:solidFill>
                <a:latin typeface="+mn-lt"/>
              </a:rPr>
              <a:t>easoning about non-functional properties</a:t>
            </a:r>
            <a:endParaRPr lang="en-US" sz="3200" b="0" i="0" dirty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56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7704" y="1700808"/>
            <a:ext cx="5392452" cy="1672952"/>
          </a:xfrm>
        </p:spPr>
        <p:txBody>
          <a:bodyPr>
            <a:noAutofit/>
          </a:bodyPr>
          <a:lstStyle/>
          <a:p>
            <a:r>
              <a:rPr lang="en-US" sz="8800" dirty="0" smtClean="0"/>
              <a:t>Thank You</a:t>
            </a:r>
            <a:endParaRPr lang="en-US" sz="8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592796"/>
            <a:ext cx="8763000" cy="154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4800" dirty="0"/>
              <a:t>Modular </a:t>
            </a:r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Performance Reasoning of Data-Intensive Programs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ＭＳ Ｐゴシック" pitchFamily="-28" charset="-128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392996"/>
            <a:ext cx="5257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Yu David Liu</a:t>
            </a:r>
          </a:p>
          <a:p>
            <a:pPr algn="ctr"/>
            <a:endParaRPr lang="en-US" sz="1800" b="0" i="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State University of New York (SUNY)</a:t>
            </a:r>
          </a:p>
          <a:p>
            <a:pPr algn="ctr"/>
            <a:r>
              <a:rPr lang="en-US" sz="18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at Binghamton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1131" y="5985284"/>
            <a:ext cx="1096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FOAL 2015</a:t>
            </a:r>
          </a:p>
        </p:txBody>
      </p:sp>
    </p:spTree>
    <p:extLst>
      <p:ext uri="{BB962C8B-B14F-4D97-AF65-F5344CB8AC3E}">
        <p14:creationId xmlns:p14="http://schemas.microsoft.com/office/powerpoint/2010/main" val="3135207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On the rise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High-performance requirement</a:t>
            </a:r>
          </a:p>
        </p:txBody>
      </p:sp>
      <p:pic>
        <p:nvPicPr>
          <p:cNvPr id="5" name="Picture 6" descr="http://www.usvao.org/wp-content/uploads/2012/03/big_data_cr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 b="14296"/>
          <a:stretch/>
        </p:blipFill>
        <p:spPr bwMode="auto">
          <a:xfrm>
            <a:off x="194295" y="3166106"/>
            <a:ext cx="6177468" cy="24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nar.ucar.edu/sites/default/files/ncar/cisl/2012/1211yellowsto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612674"/>
            <a:ext cx="4937241" cy="17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nl.gov/science/images/highlights/computing/biopilot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12" y="282420"/>
            <a:ext cx="2215683" cy="3541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228" y="302332"/>
            <a:ext cx="6487572" cy="612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Data Intensive Applications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2209800"/>
            <a:ext cx="8077200" cy="3429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Can programming language techniques help understand and optimize performance of data-intensive software?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228" y="302332"/>
            <a:ext cx="6487572" cy="612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Motivating Question I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3848" y="3356992"/>
            <a:ext cx="2808312" cy="612068"/>
          </a:xfrm>
          <a:prstGeom prst="roundRect">
            <a:avLst>
              <a:gd name="adj" fmla="val 50000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03748" y="2276872"/>
            <a:ext cx="4968552" cy="612068"/>
          </a:xfrm>
          <a:prstGeom prst="roundRect">
            <a:avLst>
              <a:gd name="adj" fmla="val 50000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0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Question 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73904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5429" y="4246140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73904" y="2456892"/>
            <a:ext cx="9751333" cy="3636404"/>
            <a:chOff x="-773904" y="2456892"/>
            <a:chExt cx="9751333" cy="3636404"/>
          </a:xfrm>
        </p:grpSpPr>
        <p:sp>
          <p:nvSpPr>
            <p:cNvPr id="29" name="Rectangle 28"/>
            <p:cNvSpPr/>
            <p:nvPr/>
          </p:nvSpPr>
          <p:spPr>
            <a:xfrm>
              <a:off x="5415429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73904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8994" y="2947807"/>
              <a:ext cx="646011" cy="26545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5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13735" y="1543518"/>
            <a:ext cx="6516528" cy="578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 this data rate achievable and sustainable?</a:t>
            </a:r>
          </a:p>
        </p:txBody>
      </p:sp>
    </p:spTree>
    <p:extLst>
      <p:ext uri="{BB962C8B-B14F-4D97-AF65-F5344CB8AC3E}">
        <p14:creationId xmlns:p14="http://schemas.microsoft.com/office/powerpoint/2010/main" val="87656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47066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2.59259E-6 L 0.42795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Question 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26366" y="4311497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04930" y="4250565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8103" y="1559592"/>
            <a:ext cx="808747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Given an Input data rate, what will the output rate be?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726366" y="1732766"/>
            <a:ext cx="9703795" cy="4360530"/>
            <a:chOff x="-726366" y="1732766"/>
            <a:chExt cx="9703795" cy="4360530"/>
          </a:xfrm>
        </p:grpSpPr>
        <p:sp>
          <p:nvSpPr>
            <p:cNvPr id="29" name="Rectangle 28"/>
            <p:cNvSpPr/>
            <p:nvPr/>
          </p:nvSpPr>
          <p:spPr>
            <a:xfrm>
              <a:off x="5547780" y="4250565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26366" y="4296910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84252" y="1732766"/>
              <a:ext cx="646011" cy="26545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5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pic>
          <p:nvPicPr>
            <p:cNvPr id="25" name="Picture 2" descr="http://badhowto.com/wp-content/uploads/2012/12/sprint-data-speed-phoeni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006" y="2856611"/>
              <a:ext cx="1442221" cy="10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19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4279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1111E-6 1.11111E-6 L 0.41007 1.11111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Green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lnSpc>
            <a:spcPct val="150000"/>
          </a:lnSpc>
          <a:defRPr i="0" dirty="0" smtClean="0">
            <a:solidFill>
              <a:schemeClr val="tx1">
                <a:lumMod val="85000"/>
                <a:lumOff val="1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114803</TotalTime>
  <Words>1060</Words>
  <Application>Microsoft Macintosh PowerPoint</Application>
  <PresentationFormat>On-screen Show (4:3)</PresentationFormat>
  <Paragraphs>250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Intensive Applications</vt:lpstr>
      <vt:lpstr>Motivating Question I</vt:lpstr>
      <vt:lpstr>Performance Question 1</vt:lpstr>
      <vt:lpstr>Performance Question 2</vt:lpstr>
      <vt:lpstr>Performance Question 3</vt:lpstr>
      <vt:lpstr>Performance Question 4</vt:lpstr>
      <vt:lpstr>Motivating Question II</vt:lpstr>
      <vt:lpstr>This Talk: Rate Types</vt:lpstr>
      <vt:lpstr>Motivating Question Revisited</vt:lpstr>
      <vt:lpstr>Stream Programming</vt:lpstr>
      <vt:lpstr>Stream Programming: Filters and Streams</vt:lpstr>
      <vt:lpstr>Stream Programming: Combinators</vt:lpstr>
      <vt:lpstr>Stream Programming Benefits</vt:lpstr>
      <vt:lpstr>Rate Types</vt:lpstr>
      <vt:lpstr>Stream Rate Insight</vt:lpstr>
      <vt:lpstr>Stream Rate Insight</vt:lpstr>
      <vt:lpstr>Stream Rate Insight</vt:lpstr>
      <vt:lpstr>Input / Output Rate Graph</vt:lpstr>
      <vt:lpstr>Rate Types</vt:lpstr>
      <vt:lpstr>Input / Output Rate Graph</vt:lpstr>
      <vt:lpstr>Stream Programming: Combinators</vt:lpstr>
      <vt:lpstr>Chain Combinator Type Checking</vt:lpstr>
      <vt:lpstr>Chain Combinator Type Checking</vt:lpstr>
      <vt:lpstr>Diamond Combinator Type Checking</vt:lpstr>
      <vt:lpstr>Circle Combinator Type Checking</vt:lpstr>
      <vt:lpstr>Base Case: Filter Type Checking</vt:lpstr>
      <vt:lpstr>Subtyping</vt:lpstr>
      <vt:lpstr>Why Types? A Unified Solution </vt:lpstr>
      <vt:lpstr>Why Types? Modularity</vt:lpstr>
      <vt:lpstr>(Rate Types) Operational Semantics</vt:lpstr>
      <vt:lpstr>Why Types? Provable Correctness</vt:lpstr>
      <vt:lpstr>Why Types? Provable Correctness</vt:lpstr>
      <vt:lpstr>Implementation</vt:lpstr>
      <vt:lpstr>Rate Types Generality</vt:lpstr>
      <vt:lpstr>Rate Types in Retrospective</vt:lpstr>
      <vt:lpstr>Bigger Picture</vt:lpstr>
      <vt:lpstr>Thank You</vt:lpstr>
    </vt:vector>
  </TitlesOfParts>
  <Company>Logic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Types</dc:title>
  <dc:creator>Haitao Zhu</dc:creator>
  <cp:lastModifiedBy>David Liu</cp:lastModifiedBy>
  <cp:revision>5460</cp:revision>
  <dcterms:created xsi:type="dcterms:W3CDTF">2014-02-27T10:07:23Z</dcterms:created>
  <dcterms:modified xsi:type="dcterms:W3CDTF">2015-04-02T20:15:15Z</dcterms:modified>
</cp:coreProperties>
</file>