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51" r:id="rId3"/>
    <p:sldId id="334" r:id="rId4"/>
    <p:sldId id="355" r:id="rId5"/>
    <p:sldId id="306" r:id="rId6"/>
    <p:sldId id="356" r:id="rId7"/>
    <p:sldId id="358" r:id="rId8"/>
    <p:sldId id="359" r:id="rId9"/>
    <p:sldId id="270" r:id="rId10"/>
    <p:sldId id="336" r:id="rId11"/>
    <p:sldId id="335" r:id="rId12"/>
    <p:sldId id="360" r:id="rId13"/>
    <p:sldId id="341" r:id="rId14"/>
    <p:sldId id="339" r:id="rId15"/>
    <p:sldId id="337" r:id="rId16"/>
    <p:sldId id="343" r:id="rId17"/>
    <p:sldId id="348" r:id="rId18"/>
    <p:sldId id="354" r:id="rId19"/>
    <p:sldId id="346" r:id="rId20"/>
    <p:sldId id="347" r:id="rId21"/>
    <p:sldId id="357" r:id="rId22"/>
    <p:sldId id="344" r:id="rId23"/>
    <p:sldId id="330" r:id="rId24"/>
  </p:sldIdLst>
  <p:sldSz cx="9144000" cy="6858000" type="screen4x3"/>
  <p:notesSz cx="7315200" cy="9601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2" autoAdjust="0"/>
    <p:restoredTop sz="86409" autoAdjust="0"/>
  </p:normalViewPr>
  <p:slideViewPr>
    <p:cSldViewPr>
      <p:cViewPr varScale="1">
        <p:scale>
          <a:sx n="68" d="100"/>
          <a:sy n="68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D7265375-90A8-4FB8-9FCC-93AEF0DF4A6D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691C9704-C5D6-45A7-8C30-FA8A0FDE7D5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extension to </a:t>
            </a:r>
            <a:r>
              <a:rPr kumimoji="1" lang="en-US" altLang="ja-JP" dirty="0" err="1" smtClean="0"/>
              <a:t>aspectJ</a:t>
            </a:r>
            <a:r>
              <a:rPr kumimoji="1" lang="en-US" altLang="ja-JP" baseline="0" dirty="0" smtClean="0"/>
              <a:t> with flexible 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C9704-C5D6-45A7-8C30-FA8A0FDE7D5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C9704-C5D6-45A7-8C30-FA8A0FDE7D5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MiniMao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AFGJ, </a:t>
            </a:r>
            <a:r>
              <a:rPr kumimoji="1" lang="en-US" altLang="ja-JP" dirty="0" err="1" smtClean="0"/>
              <a:t>AspectC</a:t>
            </a:r>
            <a:r>
              <a:rPr kumimoji="1" lang="en-US" altLang="ja-JP" dirty="0" smtClean="0"/>
              <a:t>++</a:t>
            </a:r>
            <a:r>
              <a:rPr kumimoji="1" lang="ja-JP" altLang="en-US" dirty="0" smtClean="0"/>
              <a:t>も入れる？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C9704-C5D6-45A7-8C30-FA8A0FDE7D5A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Considering what</a:t>
            </a:r>
            <a:r>
              <a:rPr kumimoji="1" lang="en-US" altLang="ja-JP" baseline="0" dirty="0" smtClean="0"/>
              <a:t> kind of practically </a:t>
            </a:r>
            <a:r>
              <a:rPr kumimoji="1" lang="en-US" altLang="ja-JP" baseline="0" dirty="0" err="1" smtClean="0"/>
              <a:t>meaningfull</a:t>
            </a:r>
            <a:r>
              <a:rPr kumimoji="1" lang="en-US" altLang="ja-JP" baseline="0" dirty="0" smtClean="0"/>
              <a:t> advice can be applied is future work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C9704-C5D6-45A7-8C30-FA8A0FDE7D5A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StrongRelaxAJ</a:t>
            </a:r>
            <a:r>
              <a:rPr kumimoji="1" lang="en-US" altLang="ja-JP" dirty="0" smtClean="0"/>
              <a:t>: integrating adaptability of </a:t>
            </a:r>
            <a:r>
              <a:rPr kumimoji="1" lang="en-US" altLang="ja-JP" dirty="0" err="1" smtClean="0"/>
              <a:t>RelaxAJ</a:t>
            </a:r>
            <a:r>
              <a:rPr kumimoji="1" lang="en-US" altLang="ja-JP" dirty="0" smtClean="0"/>
              <a:t> and expressiveness of </a:t>
            </a:r>
            <a:r>
              <a:rPr kumimoji="1" lang="en-US" altLang="ja-JP" dirty="0" err="1" smtClean="0"/>
              <a:t>StrongAspectJ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286808" cy="1752600"/>
          </a:xfrm>
        </p:spPr>
        <p:txBody>
          <a:bodyPr>
            <a:normAutofit/>
          </a:bodyPr>
          <a:lstStyle/>
          <a:p>
            <a:r>
              <a:rPr kumimoji="1" lang="en-US" altLang="ja-JP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Tomoyuki</a:t>
            </a:r>
            <a:r>
              <a:rPr kumimoji="1" lang="en-US" altLang="ja-JP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Aotani</a:t>
            </a:r>
            <a:endParaRPr lang="en-US" altLang="ja-JP" dirty="0" smtClean="0">
              <a:solidFill>
                <a:schemeClr val="tx2">
                  <a:lumMod val="5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Manabu </a:t>
            </a:r>
            <a:r>
              <a:rPr lang="en-US" altLang="ja-JP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Touyama</a:t>
            </a:r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and </a:t>
            </a:r>
            <a:r>
              <a:rPr kumimoji="1" lang="en-US" altLang="ja-JP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Hidehiko </a:t>
            </a:r>
            <a:r>
              <a:rPr kumimoji="1" lang="en-US" altLang="ja-JP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Masuhara</a:t>
            </a:r>
            <a:endParaRPr kumimoji="1" lang="en-US" altLang="ja-JP" dirty="0" smtClean="0">
              <a:solidFill>
                <a:schemeClr val="tx2">
                  <a:lumMod val="5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University of Tokyo, Japan</a:t>
            </a:r>
          </a:p>
        </p:txBody>
      </p:sp>
      <p:sp>
        <p:nvSpPr>
          <p:cNvPr id="4" name="テキスト ボックス 3"/>
          <p:cNvSpPr txBox="1"/>
          <p:nvPr/>
        </p:nvSpPr>
        <p:spPr>
          <a:xfrm rot="20107821">
            <a:off x="456596" y="1317552"/>
            <a:ext cx="2898999" cy="584775"/>
          </a:xfrm>
          <a:prstGeom prst="rect">
            <a:avLst/>
          </a:prstGeom>
          <a:solidFill>
            <a:schemeClr val="accent3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Early stage work</a:t>
            </a:r>
            <a:endParaRPr kumimoji="1" lang="ja-JP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Extended example: replacing a </a:t>
            </a:r>
            <a:r>
              <a:rPr lang="en-US" altLang="ja-JP" dirty="0" err="1" smtClean="0">
                <a:latin typeface="Berlin Sans FB" pitchFamily="34" charset="0"/>
              </a:rPr>
              <a:t>JDialog</a:t>
            </a:r>
            <a:r>
              <a:rPr lang="en-US" altLang="ja-JP" dirty="0" smtClean="0"/>
              <a:t> with a </a:t>
            </a:r>
            <a:r>
              <a:rPr lang="en-US" altLang="ja-JP" dirty="0" err="1" smtClean="0">
                <a:latin typeface="Berlin Sans FB" pitchFamily="34" charset="0"/>
              </a:rPr>
              <a:t>JWindow</a:t>
            </a:r>
            <a:r>
              <a:rPr lang="en-US" altLang="ja-JP" dirty="0" smtClean="0"/>
              <a:t> conditionally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214942" y="1988098"/>
            <a:ext cx="3749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3264" y="1548458"/>
            <a:ext cx="3560718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Replace with </a:t>
            </a:r>
            <a:r>
              <a:rPr kumimoji="1"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29322" y="2786058"/>
            <a:ext cx="2825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if 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DECORATE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is false</a:t>
            </a:r>
            <a:endParaRPr kumimoji="1" lang="ja-JP" altLang="en-US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69491" y="4458496"/>
            <a:ext cx="4908716" cy="2062103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3200" dirty="0" err="1" smtClean="0">
                <a:solidFill>
                  <a:srgbClr val="C00000"/>
                </a:solidFill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if(DECORATE) return proceed(f);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else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34156" y="3846921"/>
            <a:ext cx="1838438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Wrong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857884" y="5357826"/>
            <a:ext cx="1428760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>
            <a:stCxn id="7" idx="2"/>
            <a:endCxn id="27" idx="0"/>
          </p:cNvCxnSpPr>
          <p:nvPr/>
        </p:nvCxnSpPr>
        <p:spPr>
          <a:xfrm rot="16200000" flipH="1">
            <a:off x="3303975" y="2089537"/>
            <a:ext cx="2571768" cy="3964809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062574" y="3286124"/>
            <a:ext cx="2224070" cy="830997"/>
          </a:xfrm>
          <a:prstGeom prst="wedgeRectCallout">
            <a:avLst>
              <a:gd name="adj1" fmla="val -32537"/>
              <a:gd name="adj2" fmla="val 104107"/>
            </a:avLst>
          </a:prstGeom>
          <a:solidFill>
            <a:schemeClr val="accent2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</a:rPr>
              <a:t>returns </a:t>
            </a:r>
            <a:r>
              <a:rPr lang="en-US" altLang="ja-JP" sz="2400" dirty="0" err="1" smtClean="0">
                <a:solidFill>
                  <a:schemeClr val="bg1"/>
                </a:solidFill>
              </a:rPr>
              <a:t>JDialog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  <a:sym typeface="Wingdings" pitchFamily="2" charset="2"/>
              </a:rPr>
              <a:t> not </a:t>
            </a:r>
            <a:r>
              <a:rPr lang="en-US" altLang="ja-JP" sz="2400" dirty="0" err="1" smtClean="0">
                <a:solidFill>
                  <a:schemeClr val="bg1"/>
                </a:solidFill>
                <a:sym typeface="Wingdings" pitchFamily="2" charset="2"/>
              </a:rPr>
              <a:t>JWindow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14744" y="6191928"/>
            <a:ext cx="4490204" cy="523220"/>
          </a:xfrm>
          <a:prstGeom prst="rect">
            <a:avLst/>
          </a:prstGeom>
          <a:solidFill>
            <a:schemeClr val="accent3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can be the return type?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1" name="グループ化 79"/>
          <p:cNvGrpSpPr/>
          <p:nvPr/>
        </p:nvGrpSpPr>
        <p:grpSpPr>
          <a:xfrm>
            <a:off x="71406" y="4357694"/>
            <a:ext cx="2545644" cy="2286016"/>
            <a:chOff x="6715140" y="1071546"/>
            <a:chExt cx="2545644" cy="2286016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6715140" y="2895897"/>
              <a:ext cx="109837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JDialog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929586" y="2895897"/>
              <a:ext cx="133119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527187" y="1071546"/>
              <a:ext cx="16882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Component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7764981" y="1876565"/>
              <a:ext cx="123341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cxnSp>
          <p:nvCxnSpPr>
            <p:cNvPr id="40" name="カギ線コネクタ 39"/>
            <p:cNvCxnSpPr>
              <a:stCxn id="33" idx="0"/>
              <a:endCxn id="39" idx="2"/>
            </p:cNvCxnSpPr>
            <p:nvPr/>
          </p:nvCxnSpPr>
          <p:spPr>
            <a:xfrm rot="5400000" flipH="1" flipV="1">
              <a:off x="7544176" y="2058384"/>
              <a:ext cx="557667" cy="1117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カギ線コネクタ 40"/>
            <p:cNvCxnSpPr>
              <a:stCxn id="34" idx="0"/>
              <a:endCxn id="39" idx="2"/>
            </p:cNvCxnSpPr>
            <p:nvPr/>
          </p:nvCxnSpPr>
          <p:spPr>
            <a:xfrm rot="16200000" flipV="1">
              <a:off x="8209604" y="2510316"/>
              <a:ext cx="557667" cy="213496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カギ線コネクタ 41"/>
            <p:cNvCxnSpPr>
              <a:stCxn id="39" idx="0"/>
              <a:endCxn id="35" idx="2"/>
            </p:cNvCxnSpPr>
            <p:nvPr/>
          </p:nvCxnSpPr>
          <p:spPr>
            <a:xfrm rot="16200000" flipV="1">
              <a:off x="8204832" y="1699708"/>
              <a:ext cx="343354" cy="10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6905096" y="1876565"/>
              <a:ext cx="74251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i="1" dirty="0" smtClean="0">
                  <a:latin typeface="Berlin Sans FB" pitchFamily="34" charset="0"/>
                </a:rPr>
                <a:t>RPC</a:t>
              </a:r>
              <a:endParaRPr kumimoji="1" lang="ja-JP" altLang="en-US" sz="2400" i="1" dirty="0">
                <a:latin typeface="Berlin Sans FB" pitchFamily="34" charset="0"/>
              </a:endParaRPr>
            </a:p>
          </p:txBody>
        </p:sp>
        <p:cxnSp>
          <p:nvCxnSpPr>
            <p:cNvPr id="44" name="カギ線コネクタ 43"/>
            <p:cNvCxnSpPr>
              <a:stCxn id="33" idx="0"/>
              <a:endCxn id="43" idx="2"/>
            </p:cNvCxnSpPr>
            <p:nvPr/>
          </p:nvCxnSpPr>
          <p:spPr>
            <a:xfrm rot="5400000" flipH="1" flipV="1">
              <a:off x="6991507" y="2611053"/>
              <a:ext cx="557667" cy="1202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カギ線コネクタ 44"/>
            <p:cNvCxnSpPr>
              <a:stCxn id="34" idx="0"/>
              <a:endCxn id="43" idx="2"/>
            </p:cNvCxnSpPr>
            <p:nvPr/>
          </p:nvCxnSpPr>
          <p:spPr>
            <a:xfrm rot="16200000" flipV="1">
              <a:off x="7656936" y="1957647"/>
              <a:ext cx="557667" cy="131883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円/楕円 47"/>
          <p:cNvSpPr/>
          <p:nvPr/>
        </p:nvSpPr>
        <p:spPr>
          <a:xfrm>
            <a:off x="-32" y="6143644"/>
            <a:ext cx="2643206" cy="571504"/>
          </a:xfrm>
          <a:prstGeom prst="ellipse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034219" y="5500702"/>
            <a:ext cx="1680525" cy="461665"/>
          </a:xfrm>
          <a:prstGeom prst="wedgeRectCallout">
            <a:avLst>
              <a:gd name="adj1" fmla="val -32537"/>
              <a:gd name="adj2" fmla="val 104107"/>
            </a:avLst>
          </a:prstGeom>
          <a:solidFill>
            <a:schemeClr val="accent2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</a:rPr>
              <a:t>not subtype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6" grpId="0" animBg="1"/>
      <p:bldP spid="37" grpId="1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Problem </a:t>
            </a:r>
            <a:r>
              <a:rPr lang="en-US" altLang="ja-JP" dirty="0" smtClean="0"/>
              <a:t>1</a:t>
            </a:r>
            <a:r>
              <a:rPr kumimoji="1" lang="en-US" altLang="ja-JP" dirty="0" smtClean="0"/>
              <a:t>: no suitable return type</a:t>
            </a:r>
            <a:br>
              <a:rPr kumimoji="1" lang="en-US" altLang="ja-JP" dirty="0" smtClean="0"/>
            </a:br>
            <a:r>
              <a:rPr kumimoji="1" lang="en-US" altLang="ja-JP" dirty="0" smtClean="0"/>
              <a:t>for the advice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grpSp>
        <p:nvGrpSpPr>
          <p:cNvPr id="3" name="グループ化 19"/>
          <p:cNvGrpSpPr/>
          <p:nvPr/>
        </p:nvGrpSpPr>
        <p:grpSpPr>
          <a:xfrm>
            <a:off x="71406" y="3143248"/>
            <a:ext cx="3500462" cy="3571900"/>
            <a:chOff x="71406" y="3143248"/>
            <a:chExt cx="3500462" cy="357190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71406" y="6253483"/>
              <a:ext cx="109837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JDialog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285852" y="6253483"/>
              <a:ext cx="133119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83453" y="4429132"/>
              <a:ext cx="16882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Component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121247" y="5234151"/>
              <a:ext cx="123341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cxnSp>
          <p:nvCxnSpPr>
            <p:cNvPr id="26" name="カギ線コネクタ 25"/>
            <p:cNvCxnSpPr>
              <a:stCxn id="22" idx="0"/>
              <a:endCxn id="25" idx="2"/>
            </p:cNvCxnSpPr>
            <p:nvPr/>
          </p:nvCxnSpPr>
          <p:spPr>
            <a:xfrm rot="5400000" flipH="1" flipV="1">
              <a:off x="900442" y="5415970"/>
              <a:ext cx="557667" cy="1117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カギ線コネクタ 26"/>
            <p:cNvCxnSpPr>
              <a:stCxn id="23" idx="0"/>
              <a:endCxn id="25" idx="2"/>
            </p:cNvCxnSpPr>
            <p:nvPr/>
          </p:nvCxnSpPr>
          <p:spPr>
            <a:xfrm rot="16200000" flipV="1">
              <a:off x="1565870" y="5867902"/>
              <a:ext cx="557667" cy="213496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カギ線コネクタ 27"/>
            <p:cNvCxnSpPr>
              <a:stCxn id="25" idx="0"/>
              <a:endCxn id="24" idx="2"/>
            </p:cNvCxnSpPr>
            <p:nvPr/>
          </p:nvCxnSpPr>
          <p:spPr>
            <a:xfrm rot="16200000" flipV="1">
              <a:off x="1561098" y="5057294"/>
              <a:ext cx="343354" cy="10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261362" y="5234151"/>
              <a:ext cx="74251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i="1" dirty="0" smtClean="0">
                  <a:latin typeface="Berlin Sans FB" pitchFamily="34" charset="0"/>
                </a:rPr>
                <a:t>RPC</a:t>
              </a:r>
              <a:endParaRPr kumimoji="1" lang="ja-JP" altLang="en-US" sz="2400" i="1" dirty="0">
                <a:latin typeface="Berlin Sans FB" pitchFamily="34" charset="0"/>
              </a:endParaRPr>
            </a:p>
          </p:txBody>
        </p:sp>
        <p:cxnSp>
          <p:nvCxnSpPr>
            <p:cNvPr id="30" name="カギ線コネクタ 29"/>
            <p:cNvCxnSpPr>
              <a:stCxn id="22" idx="0"/>
              <a:endCxn id="29" idx="2"/>
            </p:cNvCxnSpPr>
            <p:nvPr/>
          </p:nvCxnSpPr>
          <p:spPr>
            <a:xfrm rot="5400000" flipH="1" flipV="1">
              <a:off x="347773" y="5968639"/>
              <a:ext cx="557667" cy="1202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カギ線コネクタ 30"/>
            <p:cNvCxnSpPr>
              <a:stCxn id="23" idx="0"/>
              <a:endCxn id="29" idx="2"/>
            </p:cNvCxnSpPr>
            <p:nvPr/>
          </p:nvCxnSpPr>
          <p:spPr>
            <a:xfrm rot="16200000" flipV="1">
              <a:off x="1013202" y="5315233"/>
              <a:ext cx="557667" cy="131883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正方形/長方形 31"/>
            <p:cNvSpPr/>
            <p:nvPr/>
          </p:nvSpPr>
          <p:spPr>
            <a:xfrm>
              <a:off x="1214414" y="3143248"/>
              <a:ext cx="2357454" cy="357190"/>
            </a:xfrm>
            <a:prstGeom prst="rect">
              <a:avLst/>
            </a:prstGeom>
            <a:noFill/>
            <a:ln w="38100"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曲線コネクタ 29"/>
            <p:cNvCxnSpPr>
              <a:stCxn id="32" idx="1"/>
              <a:endCxn id="29" idx="0"/>
            </p:cNvCxnSpPr>
            <p:nvPr/>
          </p:nvCxnSpPr>
          <p:spPr>
            <a:xfrm rot="10800000" flipV="1">
              <a:off x="632618" y="3321843"/>
              <a:ext cx="581796" cy="1912308"/>
            </a:xfrm>
            <a:prstGeom prst="curvedConnector2">
              <a:avLst/>
            </a:prstGeom>
            <a:ln w="63500">
              <a:prstDash val="sysDash"/>
              <a:headEnd type="stealth" w="lg" len="lg"/>
              <a:tailEnd type="non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正方形/長方形 33"/>
            <p:cNvSpPr/>
            <p:nvPr/>
          </p:nvSpPr>
          <p:spPr>
            <a:xfrm>
              <a:off x="1214414" y="3500438"/>
              <a:ext cx="1928826" cy="357190"/>
            </a:xfrm>
            <a:prstGeom prst="rect">
              <a:avLst/>
            </a:prstGeom>
            <a:noFill/>
            <a:ln w="38100"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矢印コネクタ 34"/>
            <p:cNvCxnSpPr>
              <a:stCxn id="34" idx="2"/>
              <a:endCxn id="24" idx="0"/>
            </p:cNvCxnSpPr>
            <p:nvPr/>
          </p:nvCxnSpPr>
          <p:spPr>
            <a:xfrm rot="5400000">
              <a:off x="1667459" y="3917764"/>
              <a:ext cx="571504" cy="451232"/>
            </a:xfrm>
            <a:prstGeom prst="straightConnector1">
              <a:avLst/>
            </a:prstGeom>
            <a:ln w="63500">
              <a:prstDash val="sysDash"/>
              <a:headEnd type="stealth" w="lg" len="lg"/>
              <a:tailEnd type="non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正方形/長方形 3"/>
          <p:cNvSpPr/>
          <p:nvPr/>
        </p:nvSpPr>
        <p:spPr>
          <a:xfrm>
            <a:off x="2786050" y="4458496"/>
            <a:ext cx="4908716" cy="2062103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n w="18000">
                  <a:noFill/>
                  <a:prstDash val="solid"/>
                  <a:miter lim="800000"/>
                </a:ln>
                <a:solidFill>
                  <a:srgbClr val="C00000"/>
                </a:solidFill>
                <a:latin typeface="Berlin Sans FB" pitchFamily="34" charset="0"/>
              </a:rPr>
              <a:t>T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if(DECORATE) return </a:t>
            </a:r>
            <a:r>
              <a:rPr lang="en-US" altLang="ja-JP" sz="2400" dirty="0" smtClean="0">
                <a:ln w="18000">
                  <a:noFill/>
                  <a:prstDash val="solid"/>
                  <a:miter lim="800000"/>
                </a:ln>
                <a:latin typeface="Berlin Sans FB" pitchFamily="34" charset="0"/>
              </a:rPr>
              <a:t>proceed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else return </a:t>
            </a:r>
            <a:r>
              <a:rPr lang="en-US" altLang="ja-JP" sz="2400" dirty="0" smtClean="0">
                <a:ln w="18000">
                  <a:noFill/>
                  <a:prstDash val="solid"/>
                  <a:miter lim="800000"/>
                </a:ln>
                <a:latin typeface="Berlin Sans FB" pitchFamily="34" charset="0"/>
              </a:rPr>
              <a:t>new </a:t>
            </a:r>
            <a:r>
              <a:rPr lang="en-US" altLang="ja-JP" sz="2400" dirty="0" err="1" smtClean="0">
                <a:ln w="18000">
                  <a:noFill/>
                  <a:prstDash val="solid"/>
                  <a:miter lim="800000"/>
                </a:ln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01333" y="2143116"/>
            <a:ext cx="3767185" cy="224676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Return type T should be:</a:t>
            </a:r>
          </a:p>
          <a:p>
            <a:pPr>
              <a:buFont typeface="Arial" charset="0"/>
              <a:buChar char="•"/>
            </a:pP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T &lt;: </a:t>
            </a:r>
            <a:r>
              <a:rPr lang="en-US" altLang="ja-JP" sz="2800" dirty="0" smtClean="0">
                <a:ln w="18415" cmpd="sng">
                  <a:noFill/>
                  <a:prstDash val="solid"/>
                </a:ln>
                <a:latin typeface="Berlin Sans FB" pitchFamily="34" charset="0"/>
              </a:rPr>
              <a:t>RPC</a:t>
            </a:r>
          </a:p>
          <a:p>
            <a:pPr>
              <a:buFont typeface="Arial" charset="0"/>
              <a:buChar char="•"/>
            </a:pP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T &lt;: </a:t>
            </a:r>
            <a:r>
              <a:rPr lang="en-US" altLang="ja-JP" sz="2800" dirty="0" smtClean="0">
                <a:ln w="18415" cmpd="sng">
                  <a:noFill/>
                  <a:prstDash val="solid"/>
                </a:ln>
                <a:latin typeface="Berlin Sans FB" pitchFamily="34" charset="0"/>
              </a:rPr>
              <a:t>Window</a:t>
            </a:r>
          </a:p>
          <a:p>
            <a:pPr>
              <a:buFont typeface="Arial" charset="0"/>
              <a:buChar char="•"/>
            </a:pP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</a:t>
            </a:r>
            <a:r>
              <a:rPr lang="en-US" altLang="ja-JP" sz="2800" dirty="0" err="1" smtClean="0">
                <a:ln w="18415" cmpd="sng">
                  <a:noFill/>
                  <a:prstDash val="solid"/>
                </a:ln>
                <a:latin typeface="Berlin Sans FB" pitchFamily="34" charset="0"/>
              </a:rPr>
              <a:t>JWindow</a:t>
            </a: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&lt;: T</a:t>
            </a:r>
          </a:p>
          <a:p>
            <a:pPr>
              <a:buFont typeface="Arial" charset="0"/>
              <a:buChar char="•"/>
            </a:pP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</a:t>
            </a:r>
            <a:r>
              <a:rPr lang="en-US" altLang="ja-JP" sz="2800" dirty="0" err="1" smtClean="0">
                <a:ln w="18415" cmpd="sng">
                  <a:noFill/>
                  <a:prstDash val="solid"/>
                </a:ln>
                <a:latin typeface="Berlin Sans FB" pitchFamily="34" charset="0"/>
              </a:rPr>
              <a:t>JDialog</a:t>
            </a:r>
            <a:r>
              <a:rPr lang="en-US" altLang="ja-JP" sz="2800" dirty="0" smtClean="0">
                <a:ln w="18415" cmpd="sng">
                  <a:noFill/>
                  <a:prstDash val="solid"/>
                </a:ln>
              </a:rPr>
              <a:t> &lt;: T</a:t>
            </a:r>
          </a:p>
        </p:txBody>
      </p:sp>
      <p:sp>
        <p:nvSpPr>
          <p:cNvPr id="42" name="円/楕円 41"/>
          <p:cNvSpPr/>
          <p:nvPr/>
        </p:nvSpPr>
        <p:spPr>
          <a:xfrm>
            <a:off x="71438" y="5786454"/>
            <a:ext cx="2500298" cy="428628"/>
          </a:xfrm>
          <a:prstGeom prst="ellipse">
            <a:avLst/>
          </a:prstGeom>
          <a:noFill/>
          <a:ln w="63500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786050" y="5357826"/>
            <a:ext cx="3398237" cy="1296591"/>
          </a:xfrm>
          <a:prstGeom prst="irregularSeal1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 such type!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Problems of </a:t>
            </a:r>
            <a:r>
              <a:rPr kumimoji="1" lang="en-US" altLang="ja-JP" dirty="0" err="1" smtClean="0"/>
              <a:t>RelaxAJ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Lack of expressiveness</a:t>
            </a:r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:</a:t>
            </a:r>
            <a:b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return type of around advice must be a single class</a:t>
            </a:r>
          </a:p>
          <a:p>
            <a:r>
              <a:rPr lang="en-US" altLang="ja-JP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Strange typing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signature of proceed is the same to the one of around advice</a:t>
            </a:r>
          </a:p>
          <a:p>
            <a:pPr lvl="1"/>
            <a:r>
              <a:rPr kumimoji="1" lang="en-US" altLang="ja-JP" dirty="0" smtClean="0"/>
              <a:t>Same to </a:t>
            </a:r>
            <a:r>
              <a:rPr kumimoji="1" lang="en-US" altLang="ja-JP" dirty="0" err="1" smtClean="0"/>
              <a:t>AspectJ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Extended example:</a:t>
            </a:r>
            <a:br>
              <a:rPr lang="en-US" altLang="ja-JP" dirty="0" smtClean="0"/>
            </a:br>
            <a:r>
              <a:rPr lang="en-US" altLang="ja-JP" dirty="0" smtClean="0"/>
              <a:t>making a </a:t>
            </a:r>
            <a:r>
              <a:rPr lang="en-US" altLang="ja-JP" dirty="0" err="1" smtClean="0"/>
              <a:t>JDialog</a:t>
            </a:r>
            <a:r>
              <a:rPr lang="en-US" altLang="ja-JP" dirty="0" smtClean="0"/>
              <a:t> modal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</a:t>
            </a:r>
            <a:r>
              <a:rPr lang="en-US" altLang="ja-JP" sz="2400" dirty="0" err="1" smtClean="0">
                <a:latin typeface="Berlin Sans FB" pitchFamily="34" charset="0"/>
              </a:rPr>
              <a:t>clase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5203264" y="1548458"/>
            <a:ext cx="3874779" cy="2747964"/>
            <a:chOff x="5203264" y="1548458"/>
            <a:chExt cx="3874779" cy="2747964"/>
          </a:xfrm>
        </p:grpSpPr>
        <p:sp>
          <p:nvSpPr>
            <p:cNvPr id="6" name="正方形/長方形 5"/>
            <p:cNvSpPr/>
            <p:nvPr/>
          </p:nvSpPr>
          <p:spPr>
            <a:xfrm>
              <a:off x="5214942" y="2357430"/>
              <a:ext cx="3749744" cy="19389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 err="1" smtClean="0">
                  <a:latin typeface="Berlin Sans FB" pitchFamily="34" charset="0"/>
                </a:rPr>
                <a:t>JDialog</a:t>
              </a:r>
              <a:r>
                <a:rPr lang="en-US" altLang="ja-JP" sz="2400" dirty="0" smtClean="0">
                  <a:latin typeface="Berlin Sans FB" pitchFamily="34" charset="0"/>
                </a:rPr>
                <a:t> d=</a:t>
              </a:r>
              <a:br>
                <a:rPr lang="en-US" altLang="ja-JP" sz="2400" dirty="0" smtClean="0">
                  <a:latin typeface="Berlin Sans FB" pitchFamily="34" charset="0"/>
                </a:rPr>
              </a:br>
              <a:r>
                <a:rPr lang="en-US" altLang="ja-JP" sz="2400" dirty="0" smtClean="0">
                  <a:latin typeface="Berlin Sans FB" pitchFamily="34" charset="0"/>
                </a:rPr>
                <a:t>  new </a:t>
              </a:r>
              <a:r>
                <a:rPr lang="en-US" altLang="ja-JP" sz="2400" dirty="0" err="1" smtClean="0">
                  <a:latin typeface="Berlin Sans FB" pitchFamily="34" charset="0"/>
                </a:rPr>
                <a:t>JDialog</a:t>
              </a:r>
              <a:r>
                <a:rPr lang="en-US" altLang="ja-JP" sz="2400" dirty="0" smtClean="0">
                  <a:latin typeface="Berlin Sans FB" pitchFamily="34" charset="0"/>
                </a:rPr>
                <a:t>(</a:t>
              </a:r>
              <a:r>
                <a:rPr lang="en-US" altLang="ja-JP" sz="2400" dirty="0" err="1" smtClean="0">
                  <a:latin typeface="Berlin Sans FB" pitchFamily="34" charset="0"/>
                </a:rPr>
                <a:t>mainWin</a:t>
              </a:r>
              <a:r>
                <a:rPr lang="en-US" altLang="ja-JP" sz="2400" dirty="0" smtClean="0">
                  <a:latin typeface="Berlin Sans FB" pitchFamily="34" charset="0"/>
                </a:rPr>
                <a:t>);</a:t>
              </a:r>
              <a:br>
                <a:rPr lang="en-US" altLang="ja-JP" sz="2400" dirty="0" smtClean="0">
                  <a:latin typeface="Berlin Sans FB" pitchFamily="34" charset="0"/>
                </a:rPr>
              </a:br>
              <a:r>
                <a:rPr lang="en-US" altLang="ja-JP" sz="2400" dirty="0" err="1" smtClean="0">
                  <a:latin typeface="Berlin Sans FB" pitchFamily="34" charset="0"/>
                </a:rPr>
                <a:t>d.setModal</a:t>
              </a:r>
              <a:r>
                <a:rPr lang="en-US" altLang="ja-JP" sz="2400" dirty="0" smtClean="0">
                  <a:latin typeface="Berlin Sans FB" pitchFamily="34" charset="0"/>
                </a:rPr>
                <a:t>(true);</a:t>
              </a:r>
            </a:p>
            <a:p>
              <a:r>
                <a:rPr lang="en-US" altLang="ja-JP" sz="2400" dirty="0" err="1" smtClean="0">
                  <a:latin typeface="Berlin Sans FB" pitchFamily="34" charset="0"/>
                </a:rPr>
                <a:t>JWindow</a:t>
              </a:r>
              <a:r>
                <a:rPr lang="en-US" altLang="ja-JP" sz="2400" dirty="0" smtClean="0">
                  <a:latin typeface="Berlin Sans FB" pitchFamily="34" charset="0"/>
                </a:rPr>
                <a:t> popup=</a:t>
              </a:r>
            </a:p>
            <a:p>
              <a:r>
                <a:rPr lang="en-US" altLang="ja-JP" sz="2400" dirty="0" smtClean="0">
                  <a:latin typeface="Berlin Sans FB" pitchFamily="34" charset="0"/>
                </a:rPr>
                <a:t>     new </a:t>
              </a:r>
              <a:r>
                <a:rPr lang="en-US" altLang="ja-JP" sz="2400" dirty="0" err="1" smtClean="0">
                  <a:latin typeface="Berlin Sans FB" pitchFamily="34" charset="0"/>
                </a:rPr>
                <a:t>JWindow</a:t>
              </a:r>
              <a:r>
                <a:rPr lang="en-US" altLang="ja-JP" sz="2400" dirty="0" smtClean="0">
                  <a:latin typeface="Berlin Sans FB" pitchFamily="34" charset="0"/>
                </a:rPr>
                <a:t>(</a:t>
              </a:r>
              <a:r>
                <a:rPr lang="en-US" altLang="ja-JP" sz="2400" dirty="0" err="1" smtClean="0">
                  <a:latin typeface="Berlin Sans FB" pitchFamily="34" charset="0"/>
                </a:rPr>
                <a:t>mainWin</a:t>
              </a:r>
              <a:r>
                <a:rPr lang="en-US" altLang="ja-JP" sz="2400" dirty="0" smtClean="0">
                  <a:latin typeface="Berlin Sans FB" pitchFamily="34" charset="0"/>
                </a:rPr>
                <a:t>);</a:t>
              </a:r>
              <a:endParaRPr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203264" y="1548458"/>
              <a:ext cx="3874779" cy="83099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Make the </a:t>
              </a:r>
              <a:r>
                <a:rPr kumimoji="1" lang="en-US" altLang="ja-JP" sz="2400" dirty="0" err="1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JDialog</a:t>
              </a:r>
              <a: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modal</a:t>
              </a:r>
              <a:b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</a:br>
              <a: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and use </a:t>
              </a:r>
              <a:r>
                <a:rPr kumimoji="1" lang="en-US" altLang="ja-JP" sz="2400" dirty="0" err="1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Berlin Sans FB" pitchFamily="34" charset="0"/>
                </a:rPr>
                <a:t>JWindow</a:t>
              </a:r>
              <a: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Berlin Sans FB" pitchFamily="34" charset="0"/>
                </a:rPr>
                <a:t> </a:t>
              </a:r>
              <a:r>
                <a:rPr kumimoji="1" lang="en-US" altLang="ja-JP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as a popup</a:t>
              </a:r>
              <a:endParaRPr kumimoji="1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806556" y="4458496"/>
            <a:ext cx="4908716" cy="1938992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proceed(f).</a:t>
            </a:r>
            <a:r>
              <a:rPr lang="en-US" altLang="ja-JP" sz="2400" dirty="0" err="1" smtClean="0">
                <a:latin typeface="Berlin Sans FB" pitchFamily="34" charset="0"/>
              </a:rPr>
              <a:t>setModal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06" y="6253483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JDialog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85852" y="6253483"/>
            <a:ext cx="13311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83453" y="4429132"/>
            <a:ext cx="168828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Component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21247" y="5234151"/>
            <a:ext cx="123341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cxnSp>
        <p:nvCxnSpPr>
          <p:cNvPr id="23" name="カギ線コネクタ 22"/>
          <p:cNvCxnSpPr>
            <a:stCxn id="17" idx="0"/>
            <a:endCxn id="22" idx="2"/>
          </p:cNvCxnSpPr>
          <p:nvPr/>
        </p:nvCxnSpPr>
        <p:spPr>
          <a:xfrm rot="5400000" flipH="1" flipV="1">
            <a:off x="900442" y="5415970"/>
            <a:ext cx="557667" cy="1117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カギ線コネクタ 23"/>
          <p:cNvCxnSpPr>
            <a:stCxn id="20" idx="0"/>
            <a:endCxn id="22" idx="2"/>
          </p:cNvCxnSpPr>
          <p:nvPr/>
        </p:nvCxnSpPr>
        <p:spPr>
          <a:xfrm rot="16200000" flipV="1">
            <a:off x="1565870" y="5867902"/>
            <a:ext cx="557667" cy="2134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22" idx="0"/>
            <a:endCxn id="21" idx="2"/>
          </p:cNvCxnSpPr>
          <p:nvPr/>
        </p:nvCxnSpPr>
        <p:spPr>
          <a:xfrm rot="16200000" flipV="1">
            <a:off x="1561098" y="5057294"/>
            <a:ext cx="343354" cy="10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1362" y="5234151"/>
            <a:ext cx="7425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Berlin Sans FB" pitchFamily="34" charset="0"/>
              </a:rPr>
              <a:t>RPC</a:t>
            </a:r>
            <a:endParaRPr kumimoji="1" lang="ja-JP" altLang="en-US" sz="2400" i="1" dirty="0">
              <a:latin typeface="Berlin Sans FB" pitchFamily="34" charset="0"/>
            </a:endParaRPr>
          </a:p>
        </p:txBody>
      </p:sp>
      <p:cxnSp>
        <p:nvCxnSpPr>
          <p:cNvPr id="27" name="カギ線コネクタ 26"/>
          <p:cNvCxnSpPr>
            <a:stCxn id="17" idx="0"/>
            <a:endCxn id="26" idx="2"/>
          </p:cNvCxnSpPr>
          <p:nvPr/>
        </p:nvCxnSpPr>
        <p:spPr>
          <a:xfrm rot="5400000" flipH="1" flipV="1">
            <a:off x="347773" y="5968639"/>
            <a:ext cx="557667" cy="1202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20" idx="0"/>
            <a:endCxn id="26" idx="2"/>
          </p:cNvCxnSpPr>
          <p:nvPr/>
        </p:nvCxnSpPr>
        <p:spPr>
          <a:xfrm rot="16200000" flipV="1">
            <a:off x="1013202" y="5315233"/>
            <a:ext cx="557667" cy="131883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000364" y="5286388"/>
            <a:ext cx="3286148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曲線コネクタ 29"/>
          <p:cNvCxnSpPr>
            <a:stCxn id="29" idx="1"/>
            <a:endCxn id="17" idx="3"/>
          </p:cNvCxnSpPr>
          <p:nvPr/>
        </p:nvCxnSpPr>
        <p:spPr>
          <a:xfrm rot="10800000" flipV="1">
            <a:off x="1169784" y="5464982"/>
            <a:ext cx="1830580" cy="1019333"/>
          </a:xfrm>
          <a:prstGeom prst="curvedConnector3">
            <a:avLst>
              <a:gd name="adj1" fmla="val 50000"/>
            </a:avLst>
          </a:prstGeom>
          <a:ln w="63500">
            <a:prstDash val="sysDash"/>
            <a:headEnd type="stealth" w="lg" len="lg"/>
            <a:tailEnd type="non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572264" y="3571876"/>
            <a:ext cx="1838438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Wrong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14" grpId="0" animBg="1"/>
      <p:bldP spid="17" grpId="0" animBg="1"/>
      <p:bldP spid="20" grpId="0" animBg="1"/>
      <p:bldP spid="21" grpId="0" animBg="1"/>
      <p:bldP spid="22" grpId="0" animBg="1"/>
      <p:bldP spid="26" grpId="0" animBg="1"/>
      <p:bldP spid="29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Problem 2: return types of around advice and its proceed are the same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</a:t>
            </a:r>
            <a:r>
              <a:rPr lang="en-US" altLang="ja-JP" sz="2400" dirty="0" err="1" smtClean="0">
                <a:latin typeface="Berlin Sans FB" pitchFamily="34" charset="0"/>
              </a:rPr>
              <a:t>clase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14942" y="2357430"/>
            <a:ext cx="374974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d=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err="1" smtClean="0">
                <a:latin typeface="Berlin Sans FB" pitchFamily="34" charset="0"/>
              </a:rPr>
              <a:t>d.setModal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03264" y="1548458"/>
            <a:ext cx="3874779" cy="830997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Make the </a:t>
            </a:r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JDialog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modal</a:t>
            </a:r>
            <a:b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use </a:t>
            </a:r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 a popup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806556" y="4458496"/>
            <a:ext cx="4908716" cy="1938992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proceed(f).</a:t>
            </a:r>
            <a:r>
              <a:rPr lang="en-US" altLang="ja-JP" sz="2400" dirty="0" err="1" smtClean="0">
                <a:latin typeface="Berlin Sans FB" pitchFamily="34" charset="0"/>
              </a:rPr>
              <a:t>setModal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06" y="6253483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JDialog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85852" y="6253483"/>
            <a:ext cx="13311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83453" y="4429132"/>
            <a:ext cx="168828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Component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21247" y="5234151"/>
            <a:ext cx="123341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cxnSp>
        <p:nvCxnSpPr>
          <p:cNvPr id="23" name="カギ線コネクタ 22"/>
          <p:cNvCxnSpPr>
            <a:stCxn id="17" idx="0"/>
            <a:endCxn id="22" idx="2"/>
          </p:cNvCxnSpPr>
          <p:nvPr/>
        </p:nvCxnSpPr>
        <p:spPr>
          <a:xfrm rot="5400000" flipH="1" flipV="1">
            <a:off x="900442" y="5415970"/>
            <a:ext cx="557667" cy="1117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カギ線コネクタ 23"/>
          <p:cNvCxnSpPr>
            <a:stCxn id="20" idx="0"/>
            <a:endCxn id="22" idx="2"/>
          </p:cNvCxnSpPr>
          <p:nvPr/>
        </p:nvCxnSpPr>
        <p:spPr>
          <a:xfrm rot="16200000" flipV="1">
            <a:off x="1565870" y="5867902"/>
            <a:ext cx="557667" cy="2134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22" idx="0"/>
            <a:endCxn id="21" idx="2"/>
          </p:cNvCxnSpPr>
          <p:nvPr/>
        </p:nvCxnSpPr>
        <p:spPr>
          <a:xfrm rot="16200000" flipV="1">
            <a:off x="1561098" y="5057294"/>
            <a:ext cx="343354" cy="10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1362" y="5234151"/>
            <a:ext cx="7425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Berlin Sans FB" pitchFamily="34" charset="0"/>
              </a:rPr>
              <a:t>RPC</a:t>
            </a:r>
            <a:endParaRPr kumimoji="1" lang="ja-JP" altLang="en-US" sz="2400" i="1" dirty="0">
              <a:latin typeface="Berlin Sans FB" pitchFamily="34" charset="0"/>
            </a:endParaRPr>
          </a:p>
        </p:txBody>
      </p:sp>
      <p:cxnSp>
        <p:nvCxnSpPr>
          <p:cNvPr id="27" name="カギ線コネクタ 26"/>
          <p:cNvCxnSpPr>
            <a:stCxn id="17" idx="0"/>
            <a:endCxn id="26" idx="2"/>
          </p:cNvCxnSpPr>
          <p:nvPr/>
        </p:nvCxnSpPr>
        <p:spPr>
          <a:xfrm rot="5400000" flipH="1" flipV="1">
            <a:off x="347773" y="5968639"/>
            <a:ext cx="557667" cy="1202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20" idx="0"/>
            <a:endCxn id="26" idx="2"/>
          </p:cNvCxnSpPr>
          <p:nvPr/>
        </p:nvCxnSpPr>
        <p:spPr>
          <a:xfrm rot="16200000" flipV="1">
            <a:off x="1013202" y="5315233"/>
            <a:ext cx="557667" cy="131883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000364" y="5286388"/>
            <a:ext cx="3286148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曲線コネクタ 29"/>
          <p:cNvCxnSpPr>
            <a:stCxn id="29" idx="1"/>
            <a:endCxn id="17" idx="3"/>
          </p:cNvCxnSpPr>
          <p:nvPr/>
        </p:nvCxnSpPr>
        <p:spPr>
          <a:xfrm rot="10800000" flipV="1">
            <a:off x="1169784" y="5464982"/>
            <a:ext cx="1830580" cy="1019333"/>
          </a:xfrm>
          <a:prstGeom prst="curvedConnector3">
            <a:avLst>
              <a:gd name="adj1" fmla="val 50000"/>
            </a:avLst>
          </a:prstGeom>
          <a:ln w="63500">
            <a:prstDash val="sysDash"/>
            <a:headEnd type="stealth" w="lg" len="lg"/>
            <a:tailEnd type="non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6572264" y="5214950"/>
            <a:ext cx="2506327" cy="830997"/>
          </a:xfrm>
          <a:prstGeom prst="wedgeRectCallout">
            <a:avLst>
              <a:gd name="adj1" fmla="val -59525"/>
              <a:gd name="adj2" fmla="val -37584"/>
            </a:avLst>
          </a:prstGeom>
          <a:solidFill>
            <a:schemeClr val="accent2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</a:rPr>
              <a:t>Sig. of proceed:</a:t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</a:rPr>
              <a:t>Frame -&gt; </a:t>
            </a:r>
            <a:r>
              <a:rPr lang="en-US" altLang="ja-JP" sz="2400" dirty="0" err="1" smtClean="0">
                <a:solidFill>
                  <a:schemeClr val="bg1"/>
                </a:solidFill>
              </a:rPr>
              <a:t>JWindow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572264" y="3571876"/>
            <a:ext cx="1838438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Wrong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286248" y="6143644"/>
            <a:ext cx="4629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 smtClean="0">
                <a:solidFill>
                  <a:schemeClr val="tx2">
                    <a:lumMod val="75000"/>
                  </a:schemeClr>
                </a:solidFill>
              </a:rPr>
              <a:t>But it never returns </a:t>
            </a:r>
            <a:r>
              <a:rPr lang="en-US" altLang="ja-JP" sz="2800" b="1" i="1" dirty="0" err="1" smtClean="0">
                <a:solidFill>
                  <a:schemeClr val="tx2">
                    <a:lumMod val="75000"/>
                  </a:schemeClr>
                </a:solidFill>
              </a:rPr>
              <a:t>JWindow</a:t>
            </a:r>
            <a:r>
              <a:rPr lang="en-US" altLang="ja-JP" sz="2800" b="1" i="1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kumimoji="1" lang="ja-JP" altLang="en-US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Our solution: </a:t>
            </a:r>
            <a:r>
              <a:rPr kumimoji="1" lang="en-US" altLang="ja-JP" dirty="0" err="1" smtClean="0"/>
              <a:t>StrongRelaxAJ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Extending </a:t>
            </a:r>
            <a:r>
              <a:rPr lang="en-US" altLang="ja-JP" dirty="0" err="1" smtClean="0"/>
              <a:t>RelaxAJ</a:t>
            </a:r>
            <a:r>
              <a:rPr lang="en-US" altLang="ja-JP" dirty="0" smtClean="0"/>
              <a:t> with</a:t>
            </a:r>
            <a:endParaRPr kumimoji="1" lang="en-US" altLang="ja-JP" sz="1600" dirty="0" smtClean="0"/>
          </a:p>
          <a:p>
            <a:pPr lvl="1"/>
            <a:r>
              <a:rPr lang="en-US" altLang="ja-JP" i="1" dirty="0" smtClean="0">
                <a:solidFill>
                  <a:schemeClr val="accent3">
                    <a:lumMod val="50000"/>
                  </a:schemeClr>
                </a:solidFill>
              </a:rPr>
              <a:t>Bounded type variables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representing “some type that</a:t>
            </a:r>
            <a:br>
              <a:rPr lang="en-US" altLang="ja-JP" dirty="0" smtClean="0"/>
            </a:br>
            <a:r>
              <a:rPr lang="en-US" altLang="ja-JP" dirty="0" smtClean="0"/>
              <a:t>can be used as type A and B”</a:t>
            </a:r>
          </a:p>
          <a:p>
            <a:pPr lvl="1"/>
            <a:r>
              <a:rPr lang="en-US" altLang="ja-JP" i="1" dirty="0" smtClean="0">
                <a:solidFill>
                  <a:schemeClr val="tx2">
                    <a:lumMod val="75000"/>
                  </a:schemeClr>
                </a:solidFill>
              </a:rPr>
              <a:t>Explicit signature of proceed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specifying the return type of</a:t>
            </a:r>
            <a:br>
              <a:rPr lang="en-US" altLang="ja-JP" dirty="0" smtClean="0"/>
            </a:br>
            <a:r>
              <a:rPr lang="en-US" altLang="ja-JP" dirty="0" smtClean="0"/>
              <a:t>proceed </a:t>
            </a:r>
          </a:p>
          <a:p>
            <a:r>
              <a:rPr lang="en-US" altLang="ja-JP" dirty="0" smtClean="0"/>
              <a:t>These features are found in </a:t>
            </a:r>
            <a:r>
              <a:rPr lang="en-US" altLang="ja-JP" dirty="0" err="1" smtClean="0"/>
              <a:t>StrongAspectJ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err="1" smtClean="0">
                <a:sym typeface="Wingdings" pitchFamily="2" charset="2"/>
              </a:rPr>
              <a:t>StrongRelaxAJ</a:t>
            </a:r>
            <a:r>
              <a:rPr lang="en-US" altLang="ja-JP" dirty="0" smtClean="0">
                <a:sym typeface="Wingdings" pitchFamily="2" charset="2"/>
              </a:rPr>
              <a:t> may= </a:t>
            </a:r>
            <a:r>
              <a:rPr lang="en-US" altLang="ja-JP" dirty="0" err="1" smtClean="0">
                <a:sym typeface="Wingdings" pitchFamily="2" charset="2"/>
              </a:rPr>
              <a:t>StrongAspectJ</a:t>
            </a:r>
            <a:r>
              <a:rPr lang="en-US" altLang="ja-JP" dirty="0" smtClean="0">
                <a:sym typeface="Wingdings" pitchFamily="2" charset="2"/>
              </a:rPr>
              <a:t> + </a:t>
            </a:r>
            <a:r>
              <a:rPr lang="en-US" altLang="ja-JP" dirty="0" err="1" smtClean="0">
                <a:sym typeface="Wingdings" pitchFamily="2" charset="2"/>
              </a:rPr>
              <a:t>RelaxAJ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694537" y="2037228"/>
            <a:ext cx="2629246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800" i="1" dirty="0" smtClean="0">
                <a:solidFill>
                  <a:schemeClr val="accent3">
                    <a:lumMod val="50000"/>
                  </a:schemeClr>
                </a:solidFill>
                <a:latin typeface="Berlin Sans FB" pitchFamily="34" charset="0"/>
              </a:rPr>
              <a:t>&lt;T extends A&amp;B&gt;</a:t>
            </a:r>
          </a:p>
          <a:p>
            <a:r>
              <a:rPr lang="en-US" altLang="ja-JP" sz="2800" dirty="0" smtClean="0">
                <a:latin typeface="Berlin Sans FB" pitchFamily="34" charset="0"/>
              </a:rPr>
              <a:t>Ra around()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 : </a:t>
            </a:r>
            <a:r>
              <a:rPr lang="en-US" altLang="ja-JP" sz="2800" dirty="0" err="1" smtClean="0">
                <a:latin typeface="Berlin Sans FB" pitchFamily="34" charset="0"/>
              </a:rPr>
              <a:t>pointcut</a:t>
            </a:r>
            <a:r>
              <a:rPr lang="en-US" altLang="ja-JP" sz="2800" dirty="0" smtClean="0">
                <a:latin typeface="Berlin Sans FB" pitchFamily="34" charset="0"/>
              </a:rPr>
              <a:t>()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 </a:t>
            </a:r>
            <a:r>
              <a:rPr lang="en-US" altLang="ja-JP" sz="2800" i="1" dirty="0" smtClean="0">
                <a:latin typeface="Berlin Sans FB" pitchFamily="34" charset="0"/>
              </a:rPr>
              <a:t>: </a:t>
            </a:r>
            <a:r>
              <a:rPr lang="en-US" altLang="ja-JP" sz="2800" i="1" dirty="0" err="1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Rp</a:t>
            </a:r>
            <a:r>
              <a:rPr lang="en-US" altLang="ja-JP" sz="2800" i="1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 proceed() </a:t>
            </a:r>
            <a:r>
              <a:rPr lang="en-US" altLang="ja-JP" sz="2800" dirty="0" smtClean="0">
                <a:latin typeface="Berlin Sans FB" pitchFamily="34" charset="0"/>
              </a:rPr>
              <a:t>{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  ....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}</a:t>
            </a:r>
            <a:endParaRPr lang="ja-JP" altLang="en-US" sz="2800" dirty="0">
              <a:latin typeface="Berlin Sans FB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0694" y="1538575"/>
            <a:ext cx="322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Advice in </a:t>
            </a:r>
            <a:r>
              <a:rPr kumimoji="1" lang="en-US" altLang="ja-JP" sz="2400" dirty="0" err="1" smtClean="0"/>
              <a:t>StrongRelaxAJ</a:t>
            </a:r>
            <a:r>
              <a:rPr kumimoji="1" lang="en-US" altLang="ja-JP" sz="2400" dirty="0" smtClean="0"/>
              <a:t>: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5715008" y="2143116"/>
            <a:ext cx="2571768" cy="357190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786446" y="3429000"/>
            <a:ext cx="2214578" cy="35719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曲線コネクタ 9"/>
          <p:cNvCxnSpPr>
            <a:endCxn id="7" idx="1"/>
          </p:cNvCxnSpPr>
          <p:nvPr/>
        </p:nvCxnSpPr>
        <p:spPr>
          <a:xfrm flipV="1">
            <a:off x="4714876" y="2321711"/>
            <a:ext cx="1000132" cy="10715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>
                <a:lumMod val="50000"/>
              </a:schemeClr>
            </a:solidFill>
            <a:tailEnd type="stealth" w="med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曲線コネクタ 10"/>
          <p:cNvCxnSpPr>
            <a:endCxn id="8" idx="1"/>
          </p:cNvCxnSpPr>
          <p:nvPr/>
        </p:nvCxnSpPr>
        <p:spPr>
          <a:xfrm flipV="1">
            <a:off x="5429258" y="3607595"/>
            <a:ext cx="357188" cy="17859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stealth" w="med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Type variables: representing “some type that can be used as type A and B”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14942" y="1988098"/>
            <a:ext cx="3749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3264" y="1548458"/>
            <a:ext cx="3560718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Replace with </a:t>
            </a:r>
            <a:r>
              <a:rPr kumimoji="1"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67412" y="4429132"/>
            <a:ext cx="4759636" cy="2431435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rlin Sans FB" pitchFamily="34" charset="0"/>
              </a:rPr>
              <a:t>&lt;T extends Component &amp; RPC&gt;</a:t>
            </a:r>
            <a:br>
              <a:rPr lang="en-US" altLang="ja-JP" sz="2800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rlin Sans FB" pitchFamily="34" charset="0"/>
              </a:rPr>
            </a:br>
            <a:r>
              <a:rPr lang="en-US" altLang="ja-JP" sz="2800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rlin Sans FB" pitchFamily="34" charset="0"/>
              </a:rPr>
              <a:t>T</a:t>
            </a:r>
            <a:r>
              <a:rPr lang="en-US" altLang="ja-JP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ja-JP" sz="1600" dirty="0" smtClean="0">
                <a:latin typeface="Berlin Sans FB" pitchFamily="34" charset="0"/>
              </a:rPr>
              <a:t>around(Frame f):</a:t>
            </a:r>
          </a:p>
          <a:p>
            <a:r>
              <a:rPr lang="en-US" altLang="ja-JP" sz="1600" dirty="0" smtClean="0">
                <a:latin typeface="Berlin Sans FB" pitchFamily="34" charset="0"/>
              </a:rPr>
              <a:t>  call(</a:t>
            </a:r>
            <a:r>
              <a:rPr lang="en-US" altLang="ja-JP" sz="1600" dirty="0" err="1" smtClean="0">
                <a:latin typeface="Berlin Sans FB" pitchFamily="34" charset="0"/>
              </a:rPr>
              <a:t>JWindow.new</a:t>
            </a:r>
            <a:r>
              <a:rPr lang="en-US" altLang="ja-JP" sz="1600" dirty="0" smtClean="0">
                <a:latin typeface="Berlin Sans FB" pitchFamily="34" charset="0"/>
              </a:rPr>
              <a:t>(Frame))&amp;&amp;</a:t>
            </a:r>
            <a:r>
              <a:rPr lang="en-US" altLang="ja-JP" sz="1600" dirty="0" err="1" smtClean="0">
                <a:latin typeface="Berlin Sans FB" pitchFamily="34" charset="0"/>
              </a:rPr>
              <a:t>args</a:t>
            </a:r>
            <a:r>
              <a:rPr lang="en-US" altLang="ja-JP" sz="1600" dirty="0" smtClean="0">
                <a:latin typeface="Berlin Sans FB" pitchFamily="34" charset="0"/>
              </a:rPr>
              <a:t>(f)</a:t>
            </a:r>
            <a:r>
              <a:rPr lang="en-US" altLang="ja-JP" sz="2400" dirty="0" smtClean="0">
                <a:latin typeface="Berlin Sans FB" pitchFamily="34" charset="0"/>
              </a:rPr>
              <a:t>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if(!DECORATE) return proceed(f);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else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28254" y="3571876"/>
            <a:ext cx="3482364" cy="830997"/>
          </a:xfrm>
          <a:prstGeom prst="wedgeRectCallout">
            <a:avLst>
              <a:gd name="adj1" fmla="val -32472"/>
              <a:gd name="adj2" fmla="val 63660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Some type that</a:t>
            </a:r>
            <a:r>
              <a:rPr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be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used as</a:t>
            </a:r>
            <a:b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Component</a:t>
            </a:r>
            <a:r>
              <a:rPr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RPC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29322" y="2786058"/>
            <a:ext cx="2825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if 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DECORATE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is false</a:t>
            </a:r>
            <a:endParaRPr kumimoji="1" lang="ja-JP" altLang="en-US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グループ化 19"/>
          <p:cNvGrpSpPr/>
          <p:nvPr/>
        </p:nvGrpSpPr>
        <p:grpSpPr>
          <a:xfrm>
            <a:off x="71406" y="3143248"/>
            <a:ext cx="3500462" cy="3571900"/>
            <a:chOff x="71406" y="3143248"/>
            <a:chExt cx="3500462" cy="3571900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71406" y="6253483"/>
              <a:ext cx="109837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JDialog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285852" y="6253483"/>
              <a:ext cx="133119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83453" y="4429132"/>
              <a:ext cx="16882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Component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121247" y="5234151"/>
              <a:ext cx="123341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cxnSp>
          <p:nvCxnSpPr>
            <p:cNvPr id="24" name="カギ線コネクタ 23"/>
            <p:cNvCxnSpPr>
              <a:stCxn id="20" idx="0"/>
              <a:endCxn id="23" idx="2"/>
            </p:cNvCxnSpPr>
            <p:nvPr/>
          </p:nvCxnSpPr>
          <p:spPr>
            <a:xfrm rot="5400000" flipH="1" flipV="1">
              <a:off x="900442" y="5415970"/>
              <a:ext cx="557667" cy="1117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カギ線コネクタ 24"/>
            <p:cNvCxnSpPr>
              <a:stCxn id="21" idx="0"/>
              <a:endCxn id="23" idx="2"/>
            </p:cNvCxnSpPr>
            <p:nvPr/>
          </p:nvCxnSpPr>
          <p:spPr>
            <a:xfrm rot="16200000" flipV="1">
              <a:off x="1565870" y="5867902"/>
              <a:ext cx="557667" cy="213496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カギ線コネクタ 25"/>
            <p:cNvCxnSpPr>
              <a:stCxn id="23" idx="0"/>
              <a:endCxn id="22" idx="2"/>
            </p:cNvCxnSpPr>
            <p:nvPr/>
          </p:nvCxnSpPr>
          <p:spPr>
            <a:xfrm rot="16200000" flipV="1">
              <a:off x="1561098" y="5057294"/>
              <a:ext cx="343354" cy="10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261362" y="5234151"/>
              <a:ext cx="74251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i="1" dirty="0" smtClean="0">
                  <a:latin typeface="Berlin Sans FB" pitchFamily="34" charset="0"/>
                </a:rPr>
                <a:t>RPC</a:t>
              </a:r>
              <a:endParaRPr kumimoji="1" lang="ja-JP" altLang="en-US" sz="2400" i="1" dirty="0">
                <a:latin typeface="Berlin Sans FB" pitchFamily="34" charset="0"/>
              </a:endParaRPr>
            </a:p>
          </p:txBody>
        </p:sp>
        <p:cxnSp>
          <p:nvCxnSpPr>
            <p:cNvPr id="28" name="カギ線コネクタ 27"/>
            <p:cNvCxnSpPr>
              <a:stCxn id="20" idx="0"/>
              <a:endCxn id="27" idx="2"/>
            </p:cNvCxnSpPr>
            <p:nvPr/>
          </p:nvCxnSpPr>
          <p:spPr>
            <a:xfrm rot="5400000" flipH="1" flipV="1">
              <a:off x="347773" y="5968639"/>
              <a:ext cx="557667" cy="1202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カギ線コネクタ 28"/>
            <p:cNvCxnSpPr>
              <a:stCxn id="21" idx="0"/>
              <a:endCxn id="27" idx="2"/>
            </p:cNvCxnSpPr>
            <p:nvPr/>
          </p:nvCxnSpPr>
          <p:spPr>
            <a:xfrm rot="16200000" flipV="1">
              <a:off x="1013202" y="5315233"/>
              <a:ext cx="557667" cy="131883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正方形/長方形 29"/>
            <p:cNvSpPr/>
            <p:nvPr/>
          </p:nvSpPr>
          <p:spPr>
            <a:xfrm>
              <a:off x="1214414" y="3143248"/>
              <a:ext cx="2357454" cy="357190"/>
            </a:xfrm>
            <a:prstGeom prst="rect">
              <a:avLst/>
            </a:prstGeom>
            <a:noFill/>
            <a:ln w="38100"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曲線コネクタ 29"/>
            <p:cNvCxnSpPr>
              <a:stCxn id="30" idx="1"/>
              <a:endCxn id="27" idx="0"/>
            </p:cNvCxnSpPr>
            <p:nvPr/>
          </p:nvCxnSpPr>
          <p:spPr>
            <a:xfrm rot="10800000" flipV="1">
              <a:off x="632618" y="3321843"/>
              <a:ext cx="581796" cy="1912308"/>
            </a:xfrm>
            <a:prstGeom prst="curvedConnector2">
              <a:avLst/>
            </a:prstGeom>
            <a:ln w="63500">
              <a:prstDash val="sysDash"/>
              <a:headEnd type="stealth" w="lg" len="lg"/>
              <a:tailEnd type="non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正方形/長方形 31"/>
            <p:cNvSpPr/>
            <p:nvPr/>
          </p:nvSpPr>
          <p:spPr>
            <a:xfrm>
              <a:off x="1214414" y="3500438"/>
              <a:ext cx="1928826" cy="357190"/>
            </a:xfrm>
            <a:prstGeom prst="rect">
              <a:avLst/>
            </a:prstGeom>
            <a:noFill/>
            <a:ln w="38100"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矢印コネクタ 32"/>
            <p:cNvCxnSpPr>
              <a:stCxn id="32" idx="2"/>
              <a:endCxn id="22" idx="0"/>
            </p:cNvCxnSpPr>
            <p:nvPr/>
          </p:nvCxnSpPr>
          <p:spPr>
            <a:xfrm rot="5400000">
              <a:off x="1667459" y="3917764"/>
              <a:ext cx="571504" cy="451232"/>
            </a:xfrm>
            <a:prstGeom prst="straightConnector1">
              <a:avLst/>
            </a:prstGeom>
            <a:ln w="63500">
              <a:prstDash val="sysDash"/>
              <a:headEnd type="stealth" w="lg" len="lg"/>
              <a:tailEnd type="non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/>
          <p:cNvSpPr txBox="1"/>
          <p:nvPr/>
        </p:nvSpPr>
        <p:spPr>
          <a:xfrm>
            <a:off x="6891823" y="5110475"/>
            <a:ext cx="1691489" cy="461665"/>
          </a:xfrm>
          <a:prstGeom prst="wedgeRectCallout">
            <a:avLst>
              <a:gd name="adj1" fmla="val -33697"/>
              <a:gd name="adj2" fmla="val 88079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JDialog</a:t>
            </a:r>
            <a:r>
              <a:rPr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as T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39545" y="6143644"/>
            <a:ext cx="1956369" cy="461665"/>
          </a:xfrm>
          <a:prstGeom prst="wedgeRectCallout">
            <a:avLst>
              <a:gd name="adj1" fmla="val -64469"/>
              <a:gd name="adj2" fmla="val 3969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JWindow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as T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Explicit signature of proceed:</a:t>
            </a:r>
            <a:br>
              <a:rPr lang="en-US" altLang="ja-JP" dirty="0" smtClean="0"/>
            </a:br>
            <a:r>
              <a:rPr lang="en-US" altLang="ja-JP" dirty="0" smtClean="0"/>
              <a:t>specifying the return type of proceed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</a:t>
            </a:r>
            <a:r>
              <a:rPr lang="en-US" altLang="ja-JP" sz="2400" dirty="0" err="1" smtClean="0">
                <a:latin typeface="Berlin Sans FB" pitchFamily="34" charset="0"/>
              </a:rPr>
              <a:t>clase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14942" y="2357430"/>
            <a:ext cx="374974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d=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err="1" smtClean="0">
                <a:latin typeface="Berlin Sans FB" pitchFamily="34" charset="0"/>
              </a:rPr>
              <a:t>d.setModal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03264" y="1548458"/>
            <a:ext cx="3874779" cy="830997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Make the </a:t>
            </a:r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JDialog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modal</a:t>
            </a:r>
            <a:b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use </a:t>
            </a:r>
            <a:r>
              <a:rPr kumimoji="1" lang="en-US" altLang="ja-JP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kumimoji="1"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 a popup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806556" y="4458496"/>
            <a:ext cx="4804520" cy="236988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: </a:t>
            </a:r>
            <a:r>
              <a:rPr lang="en-US" altLang="ja-JP" sz="2800" dirty="0" err="1" smtClean="0">
                <a:latin typeface="Berlin Sans FB" pitchFamily="34" charset="0"/>
              </a:rPr>
              <a:t>JDialog</a:t>
            </a:r>
            <a:r>
              <a:rPr lang="en-US" altLang="ja-JP" sz="2800" dirty="0" smtClean="0">
                <a:latin typeface="Berlin Sans FB" pitchFamily="34" charset="0"/>
              </a:rPr>
              <a:t> proceed(Frame)</a:t>
            </a:r>
            <a:r>
              <a:rPr lang="en-US" altLang="ja-JP" sz="2400" dirty="0" smtClean="0">
                <a:latin typeface="Berlin Sans FB" pitchFamily="34" charset="0"/>
              </a:rPr>
              <a:t>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proceed(f).</a:t>
            </a:r>
            <a:r>
              <a:rPr lang="en-US" altLang="ja-JP" sz="2400" dirty="0" err="1" smtClean="0">
                <a:latin typeface="Berlin Sans FB" pitchFamily="34" charset="0"/>
              </a:rPr>
              <a:t>setModal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06" y="6253483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JDialog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85852" y="6253483"/>
            <a:ext cx="13311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83453" y="4429132"/>
            <a:ext cx="168828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Component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21247" y="5234151"/>
            <a:ext cx="123341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cxnSp>
        <p:nvCxnSpPr>
          <p:cNvPr id="23" name="カギ線コネクタ 22"/>
          <p:cNvCxnSpPr>
            <a:stCxn id="17" idx="0"/>
            <a:endCxn id="22" idx="2"/>
          </p:cNvCxnSpPr>
          <p:nvPr/>
        </p:nvCxnSpPr>
        <p:spPr>
          <a:xfrm rot="5400000" flipH="1" flipV="1">
            <a:off x="900442" y="5415970"/>
            <a:ext cx="557667" cy="1117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カギ線コネクタ 23"/>
          <p:cNvCxnSpPr>
            <a:stCxn id="20" idx="0"/>
            <a:endCxn id="22" idx="2"/>
          </p:cNvCxnSpPr>
          <p:nvPr/>
        </p:nvCxnSpPr>
        <p:spPr>
          <a:xfrm rot="16200000" flipV="1">
            <a:off x="1565870" y="5867902"/>
            <a:ext cx="557667" cy="2134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22" idx="0"/>
            <a:endCxn id="21" idx="2"/>
          </p:cNvCxnSpPr>
          <p:nvPr/>
        </p:nvCxnSpPr>
        <p:spPr>
          <a:xfrm rot="16200000" flipV="1">
            <a:off x="1561098" y="5057294"/>
            <a:ext cx="343354" cy="10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1362" y="5234151"/>
            <a:ext cx="7425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Berlin Sans FB" pitchFamily="34" charset="0"/>
              </a:rPr>
              <a:t>RPC</a:t>
            </a:r>
            <a:endParaRPr kumimoji="1" lang="ja-JP" altLang="en-US" sz="2400" i="1" dirty="0">
              <a:latin typeface="Berlin Sans FB" pitchFamily="34" charset="0"/>
            </a:endParaRPr>
          </a:p>
        </p:txBody>
      </p:sp>
      <p:cxnSp>
        <p:nvCxnSpPr>
          <p:cNvPr id="27" name="カギ線コネクタ 26"/>
          <p:cNvCxnSpPr>
            <a:stCxn id="17" idx="0"/>
            <a:endCxn id="26" idx="2"/>
          </p:cNvCxnSpPr>
          <p:nvPr/>
        </p:nvCxnSpPr>
        <p:spPr>
          <a:xfrm rot="5400000" flipH="1" flipV="1">
            <a:off x="347773" y="5968639"/>
            <a:ext cx="557667" cy="1202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20" idx="0"/>
            <a:endCxn id="26" idx="2"/>
          </p:cNvCxnSpPr>
          <p:nvPr/>
        </p:nvCxnSpPr>
        <p:spPr>
          <a:xfrm rot="16200000" flipV="1">
            <a:off x="1013202" y="5315233"/>
            <a:ext cx="557667" cy="131883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000364" y="5715016"/>
            <a:ext cx="3286148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曲線コネクタ 29"/>
          <p:cNvCxnSpPr>
            <a:stCxn id="29" idx="1"/>
            <a:endCxn id="17" idx="3"/>
          </p:cNvCxnSpPr>
          <p:nvPr/>
        </p:nvCxnSpPr>
        <p:spPr>
          <a:xfrm rot="10800000" flipV="1">
            <a:off x="1169784" y="5893610"/>
            <a:ext cx="1830580" cy="590705"/>
          </a:xfrm>
          <a:prstGeom prst="curvedConnector3">
            <a:avLst>
              <a:gd name="adj1" fmla="val 50000"/>
            </a:avLst>
          </a:prstGeom>
          <a:ln w="63500">
            <a:prstDash val="sysDash"/>
            <a:headEnd type="stealth" w="lg" len="lg"/>
            <a:tailEnd type="non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6704704" y="5669837"/>
            <a:ext cx="2241447" cy="830997"/>
          </a:xfrm>
          <a:prstGeom prst="wedgeRectCallout">
            <a:avLst>
              <a:gd name="adj1" fmla="val -65672"/>
              <a:gd name="adj2" fmla="val -55672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</a:rPr>
              <a:t>Sig. of proceed:</a:t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</a:rPr>
              <a:t>Frame -&gt; </a:t>
            </a:r>
            <a:r>
              <a:rPr lang="en-US" altLang="ja-JP" sz="2400" dirty="0" err="1" smtClean="0">
                <a:solidFill>
                  <a:schemeClr val="bg1"/>
                </a:solidFill>
              </a:rPr>
              <a:t>JDialog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cxnSp>
        <p:nvCxnSpPr>
          <p:cNvPr id="32" name="直線矢印コネクタ 31"/>
          <p:cNvCxnSpPr>
            <a:stCxn id="18" idx="2"/>
          </p:cNvCxnSpPr>
          <p:nvPr/>
        </p:nvCxnSpPr>
        <p:spPr>
          <a:xfrm rot="16200000" flipH="1">
            <a:off x="2268124" y="3125388"/>
            <a:ext cx="2571768" cy="1893107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4744" y="3896029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OK!</a:t>
            </a:r>
            <a:endParaRPr kumimoji="1" lang="ja-JP" altLang="en-US" sz="2400" dirty="0">
              <a:solidFill>
                <a:schemeClr val="tx2">
                  <a:lumMod val="5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8" grpId="0" animBg="1"/>
      <p:bldP spid="19" grpId="0" animBg="1"/>
      <p:bldP spid="14" grpId="0" animBg="1"/>
      <p:bldP spid="17" grpId="0" animBg="1"/>
      <p:bldP spid="20" grpId="0" animBg="1"/>
      <p:bldP spid="21" grpId="0" animBg="1"/>
      <p:bldP spid="22" grpId="0" animBg="1"/>
      <p:bldP spid="26" grpId="0" animBg="1"/>
      <p:bldP spid="29" grpId="0" animBg="1"/>
      <p:bldP spid="42" grpId="0" animBg="1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Relationship between the return types of advice and proceed</a:t>
            </a:r>
            <a:endParaRPr kumimoji="1" lang="ja-JP" altLang="en-US" sz="1800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3743348" y="2000240"/>
          <a:ext cx="4757742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8871"/>
                <a:gridCol w="2378871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language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relationship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AspectJ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Ra ==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 </a:t>
                      </a:r>
                      <a:r>
                        <a:rPr kumimoji="1" lang="en-US" altLang="ja-JP" sz="2800" baseline="0" dirty="0" err="1" smtClean="0">
                          <a:latin typeface="Berlin Sans FB" pitchFamily="34" charset="0"/>
                        </a:rPr>
                        <a:t>Rp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 &lt;: Rs</a:t>
                      </a:r>
                      <a:endParaRPr kumimoji="1" lang="ja-JP" altLang="en-US" sz="28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StrongAspectJ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Ra &lt;: Rs &lt;: </a:t>
                      </a: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Rp</a:t>
                      </a:r>
                      <a:endParaRPr kumimoji="1" lang="ja-JP" altLang="en-US" sz="28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RelaxAJ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Ra == </a:t>
                      </a: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Rp</a:t>
                      </a:r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 &amp;</a:t>
                      </a:r>
                      <a:br>
                        <a:rPr kumimoji="1" lang="en-US" altLang="ja-JP" sz="2800" dirty="0" smtClean="0">
                          <a:latin typeface="Berlin Sans FB" pitchFamily="34" charset="0"/>
                        </a:rPr>
                      </a:b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forall</a:t>
                      </a:r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 </a:t>
                      </a: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i</a:t>
                      </a:r>
                      <a:r>
                        <a:rPr kumimoji="1" lang="en-US" altLang="ja-JP" sz="2800" dirty="0" smtClean="0">
                          <a:latin typeface="Berlin Sans FB" pitchFamily="34" charset="0"/>
                        </a:rPr>
                        <a:t>. Ra &lt;: </a:t>
                      </a: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Ui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 </a:t>
                      </a:r>
                      <a:endParaRPr kumimoji="1" lang="ja-JP" altLang="en-US" sz="28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StrongRelaxAJ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Rs &lt;: </a:t>
                      </a:r>
                      <a:r>
                        <a:rPr kumimoji="1" lang="en-US" altLang="ja-JP" sz="2800" baseline="0" dirty="0" err="1" smtClean="0">
                          <a:latin typeface="Berlin Sans FB" pitchFamily="34" charset="0"/>
                        </a:rPr>
                        <a:t>Rp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 &amp;</a:t>
                      </a:r>
                      <a:br>
                        <a:rPr kumimoji="1" lang="en-US" altLang="ja-JP" sz="2800" baseline="0" dirty="0" smtClean="0">
                          <a:latin typeface="Berlin Sans FB" pitchFamily="34" charset="0"/>
                        </a:rPr>
                      </a:br>
                      <a:r>
                        <a:rPr kumimoji="1" lang="en-US" altLang="ja-JP" sz="2800" dirty="0" err="1" smtClean="0">
                          <a:latin typeface="Berlin Sans FB" pitchFamily="34" charset="0"/>
                        </a:rPr>
                        <a:t>forall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 </a:t>
                      </a:r>
                      <a:r>
                        <a:rPr kumimoji="1" lang="en-US" altLang="ja-JP" sz="2800" baseline="0" dirty="0" err="1" smtClean="0">
                          <a:latin typeface="Berlin Sans FB" pitchFamily="34" charset="0"/>
                        </a:rPr>
                        <a:t>i</a:t>
                      </a:r>
                      <a:r>
                        <a:rPr kumimoji="1" lang="en-US" altLang="ja-JP" sz="2800" baseline="0" dirty="0" smtClean="0">
                          <a:latin typeface="Berlin Sans FB" pitchFamily="34" charset="0"/>
                        </a:rPr>
                        <a:t>. Ra &lt;: </a:t>
                      </a:r>
                      <a:r>
                        <a:rPr kumimoji="1" lang="en-US" altLang="ja-JP" sz="2800" baseline="0" dirty="0" err="1" smtClean="0">
                          <a:latin typeface="Berlin Sans FB" pitchFamily="34" charset="0"/>
                        </a:rPr>
                        <a:t>Ui</a:t>
                      </a:r>
                      <a:endParaRPr kumimoji="1" lang="ja-JP" altLang="en-US" sz="28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048700" y="2088802"/>
            <a:ext cx="2165978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Berlin Sans FB" pitchFamily="34" charset="0"/>
              </a:rPr>
              <a:t>o=(Rs)e;</a:t>
            </a:r>
          </a:p>
          <a:p>
            <a:r>
              <a:rPr lang="en-US" altLang="ja-JP" sz="2800" dirty="0" smtClean="0">
                <a:latin typeface="Berlin Sans FB" pitchFamily="34" charset="0"/>
              </a:rPr>
              <a:t>((U1)o).m1();</a:t>
            </a:r>
          </a:p>
          <a:p>
            <a:r>
              <a:rPr lang="en-US" altLang="ja-JP" sz="2800" dirty="0" smtClean="0">
                <a:latin typeface="Berlin Sans FB" pitchFamily="34" charset="0"/>
              </a:rPr>
              <a:t>((U2)o).m2();</a:t>
            </a:r>
            <a:endParaRPr lang="ja-JP" altLang="en-US" sz="2800" dirty="0" smtClean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6401" y="3613382"/>
            <a:ext cx="2693366" cy="1815882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latin typeface="Berlin Sans FB" pitchFamily="34" charset="0"/>
              </a:rPr>
              <a:t>Ra around():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   match(Rs e)</a:t>
            </a:r>
          </a:p>
          <a:p>
            <a:r>
              <a:rPr lang="en-US" altLang="ja-JP" sz="2800" dirty="0" smtClean="0">
                <a:latin typeface="Berlin Sans FB" pitchFamily="34" charset="0"/>
              </a:rPr>
              <a:t>   : </a:t>
            </a:r>
            <a:r>
              <a:rPr lang="en-US" altLang="ja-JP" sz="2800" dirty="0" err="1" smtClean="0">
                <a:latin typeface="Berlin Sans FB" pitchFamily="34" charset="0"/>
              </a:rPr>
              <a:t>Rp</a:t>
            </a:r>
            <a:r>
              <a:rPr lang="en-US" altLang="ja-JP" sz="2800" dirty="0" smtClean="0">
                <a:latin typeface="Berlin Sans FB" pitchFamily="34" charset="0"/>
              </a:rPr>
              <a:t> proceed(){</a:t>
            </a:r>
            <a:br>
              <a:rPr lang="en-US" altLang="ja-JP" sz="2800" dirty="0" smtClean="0">
                <a:latin typeface="Berlin Sans FB" pitchFamily="34" charset="0"/>
              </a:rPr>
            </a:br>
            <a:r>
              <a:rPr lang="en-US" altLang="ja-JP" sz="2800" dirty="0" smtClean="0">
                <a:latin typeface="Berlin Sans FB" pitchFamily="34" charset="0"/>
              </a:rPr>
              <a:t>  …}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6143636" y="4572008"/>
            <a:ext cx="1214446" cy="357190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929454" y="3143248"/>
            <a:ext cx="1214446" cy="357190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143636" y="5000636"/>
            <a:ext cx="2286016" cy="35719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143636" y="4071942"/>
            <a:ext cx="2286016" cy="35719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曲線コネクタ 23"/>
          <p:cNvCxnSpPr>
            <a:stCxn id="20" idx="3"/>
            <a:endCxn id="19" idx="3"/>
          </p:cNvCxnSpPr>
          <p:nvPr/>
        </p:nvCxnSpPr>
        <p:spPr>
          <a:xfrm flipH="1">
            <a:off x="7358082" y="3321843"/>
            <a:ext cx="785818" cy="1428760"/>
          </a:xfrm>
          <a:prstGeom prst="curvedConnector3">
            <a:avLst>
              <a:gd name="adj1" fmla="val -84814"/>
            </a:avLst>
          </a:prstGeom>
          <a:ln w="38100">
            <a:solidFill>
              <a:schemeClr val="accent3">
                <a:lumMod val="50000"/>
              </a:schemeClr>
            </a:solidFill>
            <a:tailEnd type="stealth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曲線コネクタ 24"/>
          <p:cNvCxnSpPr>
            <a:stCxn id="22" idx="3"/>
            <a:endCxn id="21" idx="3"/>
          </p:cNvCxnSpPr>
          <p:nvPr/>
        </p:nvCxnSpPr>
        <p:spPr>
          <a:xfrm>
            <a:off x="8429652" y="4250537"/>
            <a:ext cx="1588" cy="928694"/>
          </a:xfrm>
          <a:prstGeom prst="curvedConnector3">
            <a:avLst>
              <a:gd name="adj1" fmla="val 14395466"/>
            </a:avLst>
          </a:prstGeom>
          <a:ln w="38100">
            <a:solidFill>
              <a:schemeClr val="accent6">
                <a:lumMod val="50000"/>
              </a:schemeClr>
            </a:solidFill>
            <a:tailEnd type="stealth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456330" y="5572140"/>
            <a:ext cx="41871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kumimoji="1" lang="en-US" altLang="ja-JP" sz="2400" dirty="0" smtClean="0"/>
              <a:t> Rs: </a:t>
            </a:r>
            <a:r>
              <a:rPr lang="en-US" altLang="ja-JP" sz="2400" dirty="0" smtClean="0"/>
              <a:t>ret. type</a:t>
            </a:r>
            <a:r>
              <a:rPr kumimoji="1" lang="en-US" altLang="ja-JP" sz="2400" dirty="0" smtClean="0"/>
              <a:t> of shadow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Ra: ret. type of advice</a:t>
            </a:r>
          </a:p>
          <a:p>
            <a:pPr>
              <a:buFont typeface="Arial" charset="0"/>
              <a:buChar char="•"/>
            </a:pP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Ui</a:t>
            </a:r>
            <a:r>
              <a:rPr kumimoji="1" lang="en-US" altLang="ja-JP" sz="2400" dirty="0" smtClean="0"/>
              <a:t>: usage type of advice return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Experiments:</a:t>
            </a:r>
            <a:r>
              <a:rPr kumimoji="1" lang="en-US" altLang="ja-JP" baseline="0" dirty="0" smtClean="0"/>
              <a:t> # of </a:t>
            </a:r>
            <a:r>
              <a:rPr lang="en-US" altLang="ja-JP" dirty="0" smtClean="0"/>
              <a:t>application </a:t>
            </a:r>
            <a:r>
              <a:rPr kumimoji="1" lang="en-US" altLang="ja-JP" baseline="0" dirty="0" smtClean="0"/>
              <a:t>chances in applications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833361" y="3143248"/>
          <a:ext cx="7524853" cy="309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531"/>
                <a:gridCol w="1429080"/>
                <a:gridCol w="2130616"/>
                <a:gridCol w="1117626"/>
              </a:tblGrid>
              <a:tr h="516355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total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usage</a:t>
                      </a:r>
                      <a:r>
                        <a:rPr kumimoji="1" lang="en-US" altLang="ja-JP" sz="2400" baseline="0" dirty="0" smtClean="0">
                          <a:latin typeface="+mn-lt"/>
                        </a:rPr>
                        <a:t> type &gt; 1</a:t>
                      </a:r>
                      <a:r>
                        <a:rPr kumimoji="1" lang="en-US" altLang="ja-JP" sz="2400" dirty="0" smtClean="0">
                          <a:latin typeface="+mn-lt"/>
                        </a:rPr>
                        <a:t> 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%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16355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>
                          <a:latin typeface="+mn-lt"/>
                        </a:rPr>
                        <a:t>jEdit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42450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72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0.17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10847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>
                          <a:latin typeface="+mn-lt"/>
                        </a:rPr>
                        <a:t>JHotDraw</a:t>
                      </a:r>
                      <a:r>
                        <a:rPr kumimoji="1" lang="en-US" altLang="ja-JP" sz="2400" baseline="0" dirty="0" smtClean="0">
                          <a:latin typeface="+mn-lt"/>
                        </a:rPr>
                        <a:t> (</a:t>
                      </a:r>
                      <a:r>
                        <a:rPr kumimoji="1" lang="en-US" altLang="ja-JP" sz="2400" baseline="0" dirty="0" err="1" smtClean="0">
                          <a:latin typeface="+mn-lt"/>
                        </a:rPr>
                        <a:t>DrawApp</a:t>
                      </a:r>
                      <a:r>
                        <a:rPr kumimoji="1" lang="en-US" altLang="ja-JP" sz="2400" baseline="0" dirty="0" smtClean="0">
                          <a:latin typeface="+mn-lt"/>
                        </a:rPr>
                        <a:t>)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4668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2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0.04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16355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>
                          <a:latin typeface="+mn-lt"/>
                        </a:rPr>
                        <a:t>jython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41980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60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0.14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16355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>
                          <a:latin typeface="+mn-lt"/>
                        </a:rPr>
                        <a:t>antlr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8807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4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0.05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  <a:tr h="516355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>
                          <a:latin typeface="+mn-lt"/>
                        </a:rPr>
                        <a:t>freemind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27436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17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latin typeface="+mn-lt"/>
                        </a:rPr>
                        <a:t>0.06</a:t>
                      </a:r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プレースホルダ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smtClean="0"/>
              <a:t>Counted</a:t>
            </a:r>
            <a:r>
              <a:rPr kumimoji="1" lang="en-US" altLang="ja-JP" baseline="0" dirty="0" smtClean="0"/>
              <a:t> </a:t>
            </a:r>
            <a:r>
              <a:rPr lang="en-US" altLang="ja-JP" dirty="0" smtClean="0"/>
              <a:t>the number of</a:t>
            </a:r>
            <a:r>
              <a:rPr kumimoji="1" lang="en-US" altLang="ja-JP" baseline="0" dirty="0" smtClean="0"/>
              <a:t> variables </a:t>
            </a:r>
            <a:r>
              <a:rPr lang="en-US" altLang="ja-JP" dirty="0" smtClean="0"/>
              <a:t>that is </a:t>
            </a:r>
            <a:r>
              <a:rPr kumimoji="1" lang="en-US" altLang="ja-JP" baseline="0" dirty="0" smtClean="0"/>
              <a:t>used as more than </a:t>
            </a:r>
            <a:r>
              <a:rPr lang="en-US" altLang="ja-JP" dirty="0" smtClean="0"/>
              <a:t>2</a:t>
            </a:r>
            <a:r>
              <a:rPr kumimoji="1" lang="en-US" altLang="ja-JP" baseline="0" dirty="0" smtClean="0"/>
              <a:t> types in </a:t>
            </a:r>
            <a:r>
              <a:rPr lang="en-US" altLang="ja-JP" dirty="0" err="1" smtClean="0"/>
              <a:t>S</a:t>
            </a:r>
            <a:r>
              <a:rPr kumimoji="1" lang="en-US" altLang="ja-JP" baseline="0" dirty="0" err="1" smtClean="0"/>
              <a:t>himple</a:t>
            </a:r>
            <a:r>
              <a:rPr kumimoji="1" lang="en-US" altLang="ja-JP" dirty="0" smtClean="0"/>
              <a:t> (SSA)</a:t>
            </a:r>
            <a:r>
              <a:rPr kumimoji="1" lang="en-US" altLang="ja-JP" baseline="0" dirty="0" smtClean="0"/>
              <a:t> by using Soot</a:t>
            </a:r>
            <a:r>
              <a:rPr kumimoji="1" lang="en-US" altLang="ja-JP" sz="1600" baseline="0" dirty="0" smtClean="0"/>
              <a:t>[</a:t>
            </a:r>
            <a:r>
              <a:rPr lang="en-US" altLang="ja-JP" sz="1600" dirty="0" smtClean="0"/>
              <a:t>Vallée-Rai’99</a:t>
            </a:r>
            <a:r>
              <a:rPr kumimoji="1" lang="en-US" altLang="ja-JP" sz="1600" baseline="0" dirty="0" smtClean="0"/>
              <a:t>]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03055" y="6215082"/>
            <a:ext cx="3598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few, but not none!</a:t>
            </a:r>
            <a:endParaRPr kumimoji="1" lang="ja-JP" altLang="en-US" sz="3200" i="1" dirty="0">
              <a:ln w="18415" cmpd="sng">
                <a:noFill/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Background: improving typ</a:t>
            </a:r>
            <a:r>
              <a:rPr lang="en-US" altLang="ja-JP" dirty="0" smtClean="0"/>
              <a:t>e-safety and expressiveness of around advice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1463" y="2143116"/>
            <a:ext cx="1287532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AspectJ</a:t>
            </a:r>
            <a:endParaRPr lang="en-US" altLang="ja-JP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kumimoji="1" lang="en-US" altLang="ja-JP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[Kiczales’01]</a:t>
            </a:r>
            <a:endParaRPr kumimoji="1" lang="ja-JP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07879" y="2143116"/>
            <a:ext cx="1400320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RelaxAJ</a:t>
            </a:r>
            <a:endParaRPr lang="en-US" altLang="ja-JP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altLang="ja-JP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[Masuhara’10]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5852" y="4796205"/>
            <a:ext cx="2238754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StrongAspectJ</a:t>
            </a:r>
            <a:endParaRPr lang="en-US" altLang="ja-JP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altLang="ja-JP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[De Frain’08]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90650" y="4919315"/>
            <a:ext cx="2234779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StrongRelaxAJ</a:t>
            </a:r>
            <a:endParaRPr lang="en-US" altLang="ja-JP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" name="直線矢印コネクタ 9"/>
          <p:cNvCxnSpPr>
            <a:stCxn id="4" idx="3"/>
            <a:endCxn id="5" idx="1"/>
          </p:cNvCxnSpPr>
          <p:nvPr/>
        </p:nvCxnSpPr>
        <p:spPr>
          <a:xfrm>
            <a:off x="3048995" y="2527837"/>
            <a:ext cx="3258884" cy="1588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stCxn id="6" idx="3"/>
            <a:endCxn id="7" idx="1"/>
          </p:cNvCxnSpPr>
          <p:nvPr/>
        </p:nvCxnSpPr>
        <p:spPr>
          <a:xfrm flipV="1">
            <a:off x="3524606" y="5180925"/>
            <a:ext cx="2366044" cy="1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4" idx="2"/>
            <a:endCxn id="6" idx="0"/>
          </p:cNvCxnSpPr>
          <p:nvPr/>
        </p:nvCxnSpPr>
        <p:spPr>
          <a:xfrm rot="5400000">
            <a:off x="1463405" y="3854381"/>
            <a:ext cx="1883648" cy="1588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5" idx="2"/>
            <a:endCxn id="7" idx="0"/>
          </p:cNvCxnSpPr>
          <p:nvPr/>
        </p:nvCxnSpPr>
        <p:spPr>
          <a:xfrm rot="16200000" flipH="1">
            <a:off x="6004660" y="3915935"/>
            <a:ext cx="2006758" cy="1"/>
          </a:xfrm>
          <a:prstGeom prst="straightConnector1">
            <a:avLst/>
          </a:prstGeom>
          <a:ln w="635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357554" y="2588262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Safe &amp; flexible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82948" y="3555357"/>
            <a:ext cx="1103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generic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0718" y="3328901"/>
            <a:ext cx="11038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Safe &amp;</a:t>
            </a:r>
          </a:p>
          <a:p>
            <a:r>
              <a:rPr kumimoji="1" lang="en-US" altLang="ja-JP" sz="2400" dirty="0" smtClean="0"/>
              <a:t>generic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>
            <a:stCxn id="4" idx="3"/>
            <a:endCxn id="5" idx="1"/>
          </p:cNvCxnSpPr>
          <p:nvPr/>
        </p:nvCxnSpPr>
        <p:spPr>
          <a:xfrm>
            <a:off x="3048995" y="2527837"/>
            <a:ext cx="3258884" cy="1588"/>
          </a:xfrm>
          <a:prstGeom prst="straightConnector1">
            <a:avLst/>
          </a:prstGeom>
          <a:ln w="1270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5" idx="2"/>
            <a:endCxn id="7" idx="0"/>
          </p:cNvCxnSpPr>
          <p:nvPr/>
        </p:nvCxnSpPr>
        <p:spPr>
          <a:xfrm rot="16200000" flipH="1">
            <a:off x="6004660" y="3915935"/>
            <a:ext cx="2006758" cy="1"/>
          </a:xfrm>
          <a:prstGeom prst="straightConnector1">
            <a:avLst/>
          </a:prstGeom>
          <a:ln w="127000"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143372" y="5324789"/>
            <a:ext cx="1088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flexible</a:t>
            </a:r>
            <a:endParaRPr kumimoji="1" lang="ja-JP" altLang="en-US" sz="2400" dirty="0"/>
          </a:p>
        </p:txBody>
      </p:sp>
      <p:sp>
        <p:nvSpPr>
          <p:cNvPr id="21" name="コンテンツ プレースホルダ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r>
              <a:rPr kumimoji="1" lang="en-US" altLang="ja-JP" baseline="0" dirty="0" smtClean="0"/>
              <a:t> and future work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err="1" smtClean="0"/>
              <a:t>StrongRelaxAJ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an extension to </a:t>
            </a:r>
            <a:r>
              <a:rPr kumimoji="1" lang="en-US" altLang="ja-JP" baseline="0" dirty="0" err="1" smtClean="0"/>
              <a:t>RelaxAJ</a:t>
            </a:r>
            <a:r>
              <a:rPr kumimoji="1" lang="en-US" altLang="ja-JP" baseline="0" dirty="0" smtClean="0"/>
              <a:t> with</a:t>
            </a:r>
          </a:p>
          <a:p>
            <a:pPr lvl="1"/>
            <a:r>
              <a:rPr lang="en-US" altLang="ja-JP" dirty="0" smtClean="0"/>
              <a:t>Bounded type variables</a:t>
            </a:r>
          </a:p>
          <a:p>
            <a:pPr lvl="1"/>
            <a:r>
              <a:rPr kumimoji="1" lang="en-US" altLang="ja-JP" dirty="0" smtClean="0"/>
              <a:t>Explicit signature of proceed</a:t>
            </a:r>
          </a:p>
          <a:p>
            <a:r>
              <a:rPr lang="en-US" altLang="ja-JP" dirty="0" smtClean="0"/>
              <a:t>A few chances to apply </a:t>
            </a:r>
            <a:r>
              <a:rPr lang="en-US" altLang="ja-JP" dirty="0" err="1" smtClean="0"/>
              <a:t>StrongRelaxAJ</a:t>
            </a:r>
            <a:r>
              <a:rPr lang="en-US" altLang="ja-JP" dirty="0" smtClean="0"/>
              <a:t> aspects according to the result of </a:t>
            </a:r>
            <a:r>
              <a:rPr lang="en-US" altLang="ja-JP" dirty="0" err="1" smtClean="0"/>
              <a:t>p</a:t>
            </a:r>
            <a:r>
              <a:rPr lang="en-US" altLang="ja-JP" baseline="0" dirty="0" err="1" smtClean="0"/>
              <a:t>reliminaly</a:t>
            </a:r>
            <a:r>
              <a:rPr lang="en-US" altLang="ja-JP" baseline="0" dirty="0" smtClean="0"/>
              <a:t> experiments</a:t>
            </a:r>
            <a:endParaRPr lang="en-US" altLang="ja-JP" dirty="0" smtClean="0"/>
          </a:p>
          <a:p>
            <a:r>
              <a:rPr kumimoji="1" lang="en-US" altLang="ja-JP" baseline="0" dirty="0" smtClean="0"/>
              <a:t>Future work includes</a:t>
            </a:r>
          </a:p>
          <a:p>
            <a:pPr lvl="1"/>
            <a:r>
              <a:rPr lang="en-US" altLang="ja-JP" dirty="0" smtClean="0"/>
              <a:t>Completing type-checking rule</a:t>
            </a:r>
          </a:p>
          <a:p>
            <a:pPr lvl="1"/>
            <a:r>
              <a:rPr kumimoji="1" lang="en-US" altLang="ja-JP" baseline="0" dirty="0" smtClean="0"/>
              <a:t>Discussing</a:t>
            </a:r>
            <a:r>
              <a:rPr kumimoji="1" lang="en-US" altLang="ja-JP" dirty="0" smtClean="0"/>
              <a:t> type-safety </a:t>
            </a:r>
            <a:r>
              <a:rPr lang="en-US" altLang="ja-JP" dirty="0" smtClean="0"/>
              <a:t>formally</a:t>
            </a:r>
          </a:p>
          <a:p>
            <a:pPr lvl="1"/>
            <a:r>
              <a:rPr kumimoji="1" lang="en-US" altLang="ja-JP" dirty="0" smtClean="0"/>
              <a:t>Mining useful examples from </a:t>
            </a:r>
            <a:r>
              <a:rPr lang="en-US" altLang="ja-JP" dirty="0" smtClean="0"/>
              <a:t>real </a:t>
            </a:r>
            <a:r>
              <a:rPr kumimoji="1" lang="en-US" altLang="ja-JP" dirty="0" smtClean="0"/>
              <a:t>applications</a:t>
            </a:r>
            <a:endParaRPr kumimoji="1" lang="en-US" altLang="ja-JP" baseline="0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Type-checking the return types of proceed and advice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984859" y="1857364"/>
            <a:ext cx="1872629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o=(Rs)e;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((U1)o).m1();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((U2)o).m2();</a:t>
            </a:r>
            <a:endParaRPr lang="ja-JP" altLang="en-US" sz="2400" dirty="0" smtClean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86116" y="1857364"/>
            <a:ext cx="2417650" cy="156966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Ra1 around():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 match(Rs e)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: Rp1 proceed(){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…}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978225" y="1857364"/>
            <a:ext cx="2480166" cy="156966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Ra2 around():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 match(Rs e)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: Rp2 proceed(){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…}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09528" y="3774048"/>
            <a:ext cx="17604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 dirty="0" smtClean="0"/>
              <a:t> Ra2 &lt;= Rp1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Rs &lt;= Rp1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Ra1 &lt;= U1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Ra1 &lt;= U2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12044" y="3788166"/>
            <a:ext cx="17604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 dirty="0" smtClean="0"/>
              <a:t> Ra1 &lt;= Rp2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Rs &lt;= Rp2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Ra2 &lt;= U1</a:t>
            </a:r>
          </a:p>
          <a:p>
            <a:pPr>
              <a:buFont typeface="Arial" charset="0"/>
              <a:buChar char="•"/>
            </a:pPr>
            <a:r>
              <a:rPr lang="en-US" altLang="ja-JP" sz="2400" dirty="0" smtClean="0"/>
              <a:t> Ra2 &lt;= U2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357554" y="3786190"/>
            <a:ext cx="4786346" cy="785818"/>
          </a:xfrm>
          <a:prstGeom prst="rect">
            <a:avLst/>
          </a:prstGeom>
          <a:noFill/>
          <a:ln w="63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4282" y="3786190"/>
            <a:ext cx="2823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/>
              <a:t>Independent of order</a:t>
            </a:r>
            <a:br>
              <a:rPr kumimoji="1" lang="en-US" altLang="ja-JP" sz="2400" i="1" dirty="0" smtClean="0"/>
            </a:br>
            <a:r>
              <a:rPr kumimoji="1" lang="en-US" altLang="ja-JP" sz="2400" i="1" dirty="0" smtClean="0"/>
              <a:t>(precedence)</a:t>
            </a:r>
            <a:endParaRPr kumimoji="1" lang="ja-JP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Background: around advice is useful</a:t>
            </a:r>
            <a:br>
              <a:rPr lang="en-US" altLang="ja-JP" dirty="0" smtClean="0"/>
            </a:br>
            <a:r>
              <a:rPr lang="en-US" altLang="ja-JP" dirty="0" smtClean="0"/>
              <a:t>changing Window to </a:t>
            </a:r>
            <a:r>
              <a:rPr lang="en-US" altLang="ja-JP" dirty="0" err="1" smtClean="0"/>
              <a:t>JWindow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42844" y="1608600"/>
            <a:ext cx="4883068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Window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new Window(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  ...</a:t>
            </a:r>
            <a:br>
              <a:rPr lang="en-US" altLang="ja-JP" sz="2400" dirty="0" smtClean="0">
                <a:latin typeface="Berlin Sans FB" pitchFamily="34" charset="0"/>
              </a:rPr>
            </a:br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14942" y="1988098"/>
            <a:ext cx="3749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03264" y="1548458"/>
            <a:ext cx="3560718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Replace with </a:t>
            </a:r>
            <a:r>
              <a:rPr kumimoji="1"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61362" y="4429132"/>
            <a:ext cx="2310374" cy="2286016"/>
            <a:chOff x="261362" y="4429132"/>
            <a:chExt cx="2310374" cy="2286016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597596" y="6253483"/>
              <a:ext cx="133119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83453" y="4429132"/>
              <a:ext cx="16882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Component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121247" y="5234151"/>
              <a:ext cx="123341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cxnSp>
          <p:nvCxnSpPr>
            <p:cNvPr id="16" name="カギ線コネクタ 15"/>
            <p:cNvCxnSpPr>
              <a:stCxn id="12" idx="0"/>
              <a:endCxn id="14" idx="2"/>
            </p:cNvCxnSpPr>
            <p:nvPr/>
          </p:nvCxnSpPr>
          <p:spPr>
            <a:xfrm rot="5400000" flipH="1" flipV="1">
              <a:off x="1221742" y="5737270"/>
              <a:ext cx="557667" cy="4747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カギ線コネクタ 16"/>
            <p:cNvCxnSpPr>
              <a:stCxn id="14" idx="0"/>
              <a:endCxn id="13" idx="2"/>
            </p:cNvCxnSpPr>
            <p:nvPr/>
          </p:nvCxnSpPr>
          <p:spPr>
            <a:xfrm rot="16200000" flipV="1">
              <a:off x="1561098" y="5057294"/>
              <a:ext cx="343354" cy="10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261362" y="5234151"/>
              <a:ext cx="74251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i="1" dirty="0" smtClean="0">
                  <a:latin typeface="Berlin Sans FB" pitchFamily="34" charset="0"/>
                </a:rPr>
                <a:t>RPC</a:t>
              </a:r>
              <a:endParaRPr kumimoji="1" lang="ja-JP" altLang="en-US" sz="2400" i="1" dirty="0">
                <a:latin typeface="Berlin Sans FB" pitchFamily="34" charset="0"/>
              </a:endParaRPr>
            </a:p>
          </p:txBody>
        </p:sp>
        <p:cxnSp>
          <p:nvCxnSpPr>
            <p:cNvPr id="20" name="カギ線コネクタ 19"/>
            <p:cNvCxnSpPr>
              <a:stCxn id="12" idx="0"/>
              <a:endCxn id="18" idx="2"/>
            </p:cNvCxnSpPr>
            <p:nvPr/>
          </p:nvCxnSpPr>
          <p:spPr>
            <a:xfrm rot="16200000" flipV="1">
              <a:off x="669074" y="5659361"/>
              <a:ext cx="557667" cy="630577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正方形/長方形 32"/>
          <p:cNvSpPr/>
          <p:nvPr/>
        </p:nvSpPr>
        <p:spPr>
          <a:xfrm>
            <a:off x="2857488" y="3714752"/>
            <a:ext cx="5049780" cy="156966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Window.new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Background – </a:t>
            </a:r>
            <a:r>
              <a:rPr lang="en-US" altLang="ja-JP" dirty="0" err="1" smtClean="0"/>
              <a:t>AspectJ</a:t>
            </a:r>
            <a:r>
              <a:rPr lang="en-US" altLang="ja-JP" dirty="0" smtClean="0"/>
              <a:t> is less flexible:</a:t>
            </a:r>
            <a:br>
              <a:rPr lang="en-US" altLang="ja-JP" dirty="0" smtClean="0"/>
            </a:br>
            <a:r>
              <a:rPr lang="en-US" altLang="ja-JP" dirty="0" smtClean="0"/>
              <a:t>changing a </a:t>
            </a:r>
            <a:r>
              <a:rPr lang="en-US" altLang="ja-JP" dirty="0" err="1" smtClean="0"/>
              <a:t>JDialog</a:t>
            </a:r>
            <a:r>
              <a:rPr lang="en-US" altLang="ja-JP" dirty="0" smtClean="0"/>
              <a:t> to a </a:t>
            </a:r>
            <a:r>
              <a:rPr lang="en-US" altLang="ja-JP" dirty="0" err="1" smtClean="0"/>
              <a:t>JWindow</a:t>
            </a:r>
            <a:endParaRPr kumimoji="1" lang="ja-JP" altLang="en-US" dirty="0">
              <a:latin typeface="Berlin Sans FB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14942" y="1988098"/>
            <a:ext cx="3749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3264" y="1548458"/>
            <a:ext cx="3560718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Replace with </a:t>
            </a:r>
            <a:r>
              <a:rPr kumimoji="1"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786050" y="4458496"/>
            <a:ext cx="4908716" cy="156966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34156" y="3846921"/>
            <a:ext cx="1838438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Wrong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406" y="6253483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JDialog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5852" y="6253483"/>
            <a:ext cx="13311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83453" y="4429132"/>
            <a:ext cx="168828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Component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21247" y="5234151"/>
            <a:ext cx="123341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cxnSp>
        <p:nvCxnSpPr>
          <p:cNvPr id="18" name="カギ線コネクタ 17"/>
          <p:cNvCxnSpPr>
            <a:stCxn id="14" idx="0"/>
            <a:endCxn id="17" idx="2"/>
          </p:cNvCxnSpPr>
          <p:nvPr/>
        </p:nvCxnSpPr>
        <p:spPr>
          <a:xfrm rot="5400000" flipH="1" flipV="1">
            <a:off x="900442" y="5415970"/>
            <a:ext cx="557667" cy="1117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18"/>
          <p:cNvCxnSpPr>
            <a:stCxn id="15" idx="0"/>
            <a:endCxn id="17" idx="2"/>
          </p:cNvCxnSpPr>
          <p:nvPr/>
        </p:nvCxnSpPr>
        <p:spPr>
          <a:xfrm rot="16200000" flipV="1">
            <a:off x="1565870" y="5867902"/>
            <a:ext cx="557667" cy="2134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17" idx="0"/>
            <a:endCxn id="16" idx="2"/>
          </p:cNvCxnSpPr>
          <p:nvPr/>
        </p:nvCxnSpPr>
        <p:spPr>
          <a:xfrm rot="16200000" flipV="1">
            <a:off x="1561098" y="5057294"/>
            <a:ext cx="343354" cy="10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57589" y="5234151"/>
            <a:ext cx="7425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Berlin Sans FB" pitchFamily="34" charset="0"/>
              </a:rPr>
              <a:t>RPC</a:t>
            </a:r>
            <a:endParaRPr kumimoji="1" lang="ja-JP" altLang="en-US" sz="2400" i="1" dirty="0">
              <a:latin typeface="Berlin Sans FB" pitchFamily="34" charset="0"/>
            </a:endParaRPr>
          </a:p>
        </p:txBody>
      </p:sp>
      <p:cxnSp>
        <p:nvCxnSpPr>
          <p:cNvPr id="22" name="カギ線コネクタ 21"/>
          <p:cNvCxnSpPr>
            <a:stCxn id="14" idx="0"/>
            <a:endCxn id="21" idx="2"/>
          </p:cNvCxnSpPr>
          <p:nvPr/>
        </p:nvCxnSpPr>
        <p:spPr>
          <a:xfrm rot="5400000" flipH="1" flipV="1">
            <a:off x="345887" y="5970525"/>
            <a:ext cx="557667" cy="82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15" idx="0"/>
            <a:endCxn id="21" idx="2"/>
          </p:cNvCxnSpPr>
          <p:nvPr/>
        </p:nvCxnSpPr>
        <p:spPr>
          <a:xfrm rot="16200000" flipV="1">
            <a:off x="1011315" y="5313347"/>
            <a:ext cx="557667" cy="132260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214414" y="3143248"/>
            <a:ext cx="2357454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曲線コネクタ 29"/>
          <p:cNvCxnSpPr>
            <a:stCxn id="28" idx="1"/>
            <a:endCxn id="21" idx="0"/>
          </p:cNvCxnSpPr>
          <p:nvPr/>
        </p:nvCxnSpPr>
        <p:spPr>
          <a:xfrm rot="10800000" flipV="1">
            <a:off x="628846" y="3321843"/>
            <a:ext cx="585569" cy="1912308"/>
          </a:xfrm>
          <a:prstGeom prst="curvedConnector2">
            <a:avLst/>
          </a:prstGeom>
          <a:ln w="63500">
            <a:prstDash val="sysDash"/>
            <a:headEnd type="stealth" w="lg" len="lg"/>
            <a:tailEnd type="non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214414" y="3500438"/>
            <a:ext cx="1928826" cy="35719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矢印コネクタ 37"/>
          <p:cNvCxnSpPr>
            <a:stCxn id="32" idx="2"/>
            <a:endCxn id="16" idx="0"/>
          </p:cNvCxnSpPr>
          <p:nvPr/>
        </p:nvCxnSpPr>
        <p:spPr>
          <a:xfrm rot="5400000">
            <a:off x="1667459" y="3917764"/>
            <a:ext cx="571504" cy="451232"/>
          </a:xfrm>
          <a:prstGeom prst="straightConnector1">
            <a:avLst/>
          </a:prstGeom>
          <a:ln w="63500">
            <a:prstDash val="sysDash"/>
            <a:headEnd type="stealth" w="lg" len="lg"/>
            <a:tailEnd type="non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 animBg="1"/>
      <p:bldP spid="9" grpId="0" animBg="1"/>
      <p:bldP spid="11" grpId="0" animBg="1"/>
      <p:bldP spid="12" grpId="0" animBg="1"/>
      <p:bldP spid="28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Background – </a:t>
            </a:r>
            <a:r>
              <a:rPr lang="en-US" altLang="ja-JP" dirty="0" err="1" smtClean="0"/>
              <a:t>AspectJ</a:t>
            </a:r>
            <a:r>
              <a:rPr lang="en-US" altLang="ja-JP" dirty="0" smtClean="0"/>
              <a:t> is less flexible: </a:t>
            </a:r>
            <a:r>
              <a:rPr lang="en-US" altLang="ja-JP" sz="4000" dirty="0" err="1" smtClean="0">
                <a:latin typeface="Berlin Sans FB" pitchFamily="34" charset="0"/>
              </a:rPr>
              <a:t>JDialog</a:t>
            </a:r>
            <a:r>
              <a:rPr lang="en-US" altLang="ja-JP" sz="4000" dirty="0" smtClean="0"/>
              <a:t> cannot be replaced due to types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28596" y="3958430"/>
            <a:ext cx="4908716" cy="1692771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3200" dirty="0" err="1" smtClean="0">
                <a:solidFill>
                  <a:srgbClr val="C00000"/>
                </a:solidFill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12636" y="5539103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JDialog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27082" y="5539103"/>
            <a:ext cx="13311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Berlin Sans FB" pitchFamily="34" charset="0"/>
              </a:rPr>
              <a:t>JWindow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24683" y="3714752"/>
            <a:ext cx="168828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Component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62477" y="4519771"/>
            <a:ext cx="123341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Window</a:t>
            </a:r>
            <a:endParaRPr kumimoji="1" lang="ja-JP" altLang="en-US" sz="2400" dirty="0">
              <a:latin typeface="Berlin Sans FB" pitchFamily="34" charset="0"/>
            </a:endParaRPr>
          </a:p>
        </p:txBody>
      </p:sp>
      <p:cxnSp>
        <p:nvCxnSpPr>
          <p:cNvPr id="18" name="カギ線コネクタ 17"/>
          <p:cNvCxnSpPr>
            <a:stCxn id="14" idx="0"/>
            <a:endCxn id="17" idx="2"/>
          </p:cNvCxnSpPr>
          <p:nvPr/>
        </p:nvCxnSpPr>
        <p:spPr>
          <a:xfrm rot="5400000" flipH="1" flipV="1">
            <a:off x="7141672" y="4701590"/>
            <a:ext cx="557667" cy="1117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18"/>
          <p:cNvCxnSpPr>
            <a:stCxn id="15" idx="0"/>
            <a:endCxn id="17" idx="2"/>
          </p:cNvCxnSpPr>
          <p:nvPr/>
        </p:nvCxnSpPr>
        <p:spPr>
          <a:xfrm rot="16200000" flipV="1">
            <a:off x="7807100" y="5153522"/>
            <a:ext cx="557667" cy="2134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17" idx="0"/>
            <a:endCxn id="16" idx="2"/>
          </p:cNvCxnSpPr>
          <p:nvPr/>
        </p:nvCxnSpPr>
        <p:spPr>
          <a:xfrm rot="16200000" flipV="1">
            <a:off x="7802328" y="4342914"/>
            <a:ext cx="343354" cy="103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498819" y="4519771"/>
            <a:ext cx="7425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Berlin Sans FB" pitchFamily="34" charset="0"/>
              </a:rPr>
              <a:t>RPC</a:t>
            </a:r>
            <a:endParaRPr kumimoji="1" lang="ja-JP" altLang="en-US" sz="2400" i="1" dirty="0">
              <a:latin typeface="Berlin Sans FB" pitchFamily="34" charset="0"/>
            </a:endParaRPr>
          </a:p>
        </p:txBody>
      </p:sp>
      <p:cxnSp>
        <p:nvCxnSpPr>
          <p:cNvPr id="22" name="カギ線コネクタ 21"/>
          <p:cNvCxnSpPr>
            <a:stCxn id="14" idx="0"/>
            <a:endCxn id="21" idx="2"/>
          </p:cNvCxnSpPr>
          <p:nvPr/>
        </p:nvCxnSpPr>
        <p:spPr>
          <a:xfrm rot="5400000" flipH="1" flipV="1">
            <a:off x="6587117" y="5256145"/>
            <a:ext cx="557667" cy="82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15" idx="0"/>
            <a:endCxn id="21" idx="2"/>
          </p:cNvCxnSpPr>
          <p:nvPr/>
        </p:nvCxnSpPr>
        <p:spPr>
          <a:xfrm rot="16200000" flipV="1">
            <a:off x="7252545" y="4598967"/>
            <a:ext cx="557667" cy="132260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143108" y="3214686"/>
            <a:ext cx="2738250" cy="830997"/>
          </a:xfrm>
          <a:prstGeom prst="wedgeRectCallout">
            <a:avLst>
              <a:gd name="adj1" fmla="val -69374"/>
              <a:gd name="adj2" fmla="val 58886"/>
            </a:avLst>
          </a:prstGeom>
          <a:solidFill>
            <a:schemeClr val="accent2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</a:rPr>
              <a:t>Must be a subtype</a:t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</a:rPr>
              <a:t>of </a:t>
            </a:r>
            <a:r>
              <a:rPr lang="en-US" altLang="ja-JP" sz="2400" dirty="0" err="1" smtClean="0">
                <a:solidFill>
                  <a:schemeClr val="bg1"/>
                </a:solidFill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solidFill>
                  <a:schemeClr val="bg1"/>
                </a:solidFill>
              </a:rPr>
              <a:t> in </a:t>
            </a:r>
            <a:r>
              <a:rPr lang="en-US" altLang="ja-JP" sz="2400" dirty="0" err="1" smtClean="0">
                <a:solidFill>
                  <a:schemeClr val="bg1"/>
                </a:solidFill>
              </a:rPr>
              <a:t>AspectJ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29" name="コンテンツ プレースホルダ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baseline="0" dirty="0" err="1" smtClean="0">
                <a:cs typeface="Times New Roman" pitchFamily="18" charset="0"/>
              </a:rPr>
              <a:t>forall</a:t>
            </a:r>
            <a:r>
              <a:rPr kumimoji="1" lang="en-US" altLang="ja-JP" i="1" baseline="0" dirty="0" smtClean="0">
                <a:cs typeface="Times New Roman" pitchFamily="18" charset="0"/>
              </a:rPr>
              <a:t> Rs. Ra &lt;= Rs</a:t>
            </a:r>
            <a:r>
              <a:rPr kumimoji="1" lang="en-US" altLang="ja-JP" baseline="0" dirty="0" smtClean="0"/>
              <a:t> must be hold</a:t>
            </a:r>
          </a:p>
          <a:p>
            <a:pPr lvl="1"/>
            <a:r>
              <a:rPr lang="en-US" altLang="ja-JP" i="1" dirty="0" smtClean="0"/>
              <a:t>Rs</a:t>
            </a:r>
            <a:r>
              <a:rPr lang="en-US" altLang="ja-JP" dirty="0" smtClean="0"/>
              <a:t>: return type of a join point shadow</a:t>
            </a:r>
          </a:p>
          <a:p>
            <a:pPr lvl="1"/>
            <a:r>
              <a:rPr kumimoji="1" lang="en-US" altLang="ja-JP" i="1" dirty="0" smtClean="0"/>
              <a:t>Ra</a:t>
            </a:r>
            <a:r>
              <a:rPr kumimoji="1" lang="en-US" altLang="ja-JP" dirty="0" smtClean="0"/>
              <a:t>: return type of around advice</a:t>
            </a:r>
          </a:p>
        </p:txBody>
      </p:sp>
      <p:sp>
        <p:nvSpPr>
          <p:cNvPr id="31" name="円/楕円 30"/>
          <p:cNvSpPr/>
          <p:nvPr/>
        </p:nvSpPr>
        <p:spPr>
          <a:xfrm>
            <a:off x="6072230" y="5429264"/>
            <a:ext cx="2857488" cy="714380"/>
          </a:xfrm>
          <a:prstGeom prst="ellipse">
            <a:avLst/>
          </a:prstGeom>
          <a:noFill/>
          <a:ln w="63500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428596" y="5824855"/>
            <a:ext cx="3142207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</p:txBody>
      </p:sp>
      <p:sp>
        <p:nvSpPr>
          <p:cNvPr id="34" name="下矢印 33"/>
          <p:cNvSpPr/>
          <p:nvPr/>
        </p:nvSpPr>
        <p:spPr>
          <a:xfrm>
            <a:off x="1285852" y="5500702"/>
            <a:ext cx="1071570" cy="357190"/>
          </a:xfrm>
          <a:prstGeom prst="down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29124" y="2857496"/>
            <a:ext cx="3288489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Not satisfied!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20173" y="5396227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2">
                    <a:lumMod val="50000"/>
                  </a:schemeClr>
                </a:solidFill>
              </a:rPr>
              <a:t>apply</a:t>
            </a:r>
            <a:endParaRPr kumimoji="1" lang="ja-JP" alt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6" grpId="0" animBg="1"/>
      <p:bldP spid="31" grpId="0" animBg="1"/>
      <p:bldP spid="33" grpId="0" animBg="1"/>
      <p:bldP spid="34" grpId="0" animBg="1"/>
      <p:bldP spid="27" grpId="0" animBg="1"/>
      <p:bldP spid="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Background – </a:t>
            </a:r>
            <a:r>
              <a:rPr lang="en-US" altLang="ja-JP" dirty="0" err="1" smtClean="0"/>
              <a:t>RelaxAJ</a:t>
            </a:r>
            <a:r>
              <a:rPr lang="en-US" altLang="ja-JP" sz="1800" dirty="0" smtClean="0"/>
              <a:t>[Masuhara’10]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accepting any type if safely used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i="1" dirty="0" err="1" smtClean="0">
                <a:cs typeface="Times New Roman" pitchFamily="18" charset="0"/>
              </a:rPr>
              <a:t>forall</a:t>
            </a:r>
            <a:r>
              <a:rPr lang="en-US" altLang="ja-JP" i="1" dirty="0" smtClean="0">
                <a:cs typeface="Times New Roman" pitchFamily="18" charset="0"/>
              </a:rPr>
              <a:t> Rs. Ra &lt;= Rs</a:t>
            </a:r>
            <a:r>
              <a:rPr lang="en-US" altLang="ja-JP" dirty="0" smtClean="0"/>
              <a:t> is NOT required</a:t>
            </a:r>
          </a:p>
          <a:p>
            <a:pPr lvl="1"/>
            <a:r>
              <a:rPr lang="en-US" altLang="ja-JP" i="1" dirty="0" smtClean="0"/>
              <a:t>Rs</a:t>
            </a:r>
            <a:r>
              <a:rPr lang="en-US" altLang="ja-JP" dirty="0" smtClean="0"/>
              <a:t>: return type of a join point shadow</a:t>
            </a:r>
          </a:p>
          <a:p>
            <a:pPr lvl="1"/>
            <a:r>
              <a:rPr lang="en-US" altLang="ja-JP" i="1" dirty="0" smtClean="0"/>
              <a:t>Ra</a:t>
            </a:r>
            <a:r>
              <a:rPr lang="en-US" altLang="ja-JP" dirty="0" smtClean="0"/>
              <a:t>: return type of around advice</a:t>
            </a:r>
          </a:p>
          <a:p>
            <a:r>
              <a:rPr lang="en-US" altLang="ja-JP" dirty="0" smtClean="0"/>
              <a:t>Instead, </a:t>
            </a:r>
            <a:r>
              <a:rPr lang="en-US" altLang="ja-JP" i="1" dirty="0" smtClean="0"/>
              <a:t>Ra</a:t>
            </a:r>
            <a:r>
              <a:rPr lang="en-US" altLang="ja-JP" dirty="0" smtClean="0"/>
              <a:t> must be a subtype of all the </a:t>
            </a:r>
            <a:r>
              <a:rPr lang="en-US" altLang="ja-JP" i="1" dirty="0" smtClean="0">
                <a:solidFill>
                  <a:schemeClr val="tx2">
                    <a:lumMod val="50000"/>
                  </a:schemeClr>
                </a:solidFill>
              </a:rPr>
              <a:t>usage types</a:t>
            </a:r>
            <a:r>
              <a:rPr lang="en-US" altLang="ja-JP" dirty="0" smtClean="0"/>
              <a:t> of the returned value</a:t>
            </a:r>
          </a:p>
          <a:p>
            <a:pPr lvl="1"/>
            <a:r>
              <a:rPr lang="en-US" altLang="ja-JP" dirty="0" smtClean="0"/>
              <a:t>receiver’s type of a method call</a:t>
            </a:r>
          </a:p>
          <a:p>
            <a:pPr lvl="1"/>
            <a:r>
              <a:rPr lang="en-US" altLang="ja-JP" dirty="0" smtClean="0"/>
              <a:t>field’s type of a field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Background – </a:t>
            </a:r>
            <a:r>
              <a:rPr lang="en-US" altLang="ja-JP" dirty="0" err="1" smtClean="0"/>
              <a:t>RelaxAJ</a:t>
            </a:r>
            <a:r>
              <a:rPr lang="en-US" altLang="ja-JP" sz="1800" dirty="0" smtClean="0"/>
              <a:t>[Masuhara’10]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accepting any type if safely used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14282" y="3857628"/>
            <a:ext cx="3911648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latin typeface="Berlin Sans FB" pitchFamily="34" charset="0"/>
              </a:rPr>
              <a:t>void </a:t>
            </a:r>
            <a:r>
              <a:rPr lang="en-US" altLang="ja-JP" sz="1600" dirty="0" err="1" smtClean="0">
                <a:latin typeface="Berlin Sans FB" pitchFamily="34" charset="0"/>
              </a:rPr>
              <a:t>showPreview</a:t>
            </a:r>
            <a:r>
              <a:rPr lang="en-US" altLang="ja-JP" sz="1600" dirty="0" smtClean="0">
                <a:latin typeface="Berlin Sans FB" pitchFamily="34" charset="0"/>
              </a:rPr>
              <a:t>(Frame </a:t>
            </a:r>
            <a:r>
              <a:rPr lang="en-US" altLang="ja-JP" sz="1600" dirty="0" err="1" smtClean="0">
                <a:latin typeface="Berlin Sans FB" pitchFamily="34" charset="0"/>
              </a:rPr>
              <a:t>mainWin</a:t>
            </a:r>
            <a:r>
              <a:rPr lang="en-US" altLang="ja-JP" sz="16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1600" dirty="0" smtClean="0">
                <a:latin typeface="Berlin Sans FB" pitchFamily="34" charset="0"/>
              </a:rPr>
              <a:t>  </a:t>
            </a:r>
            <a:r>
              <a:rPr lang="en-US" altLang="ja-JP" sz="1600" dirty="0" err="1" smtClean="0">
                <a:latin typeface="Berlin Sans FB" pitchFamily="34" charset="0"/>
              </a:rPr>
              <a:t>JButton</a:t>
            </a:r>
            <a:r>
              <a:rPr lang="en-US" altLang="ja-JP" sz="1600" dirty="0" smtClean="0">
                <a:latin typeface="Berlin Sans FB" pitchFamily="34" charset="0"/>
              </a:rPr>
              <a:t> close=new </a:t>
            </a:r>
            <a:r>
              <a:rPr lang="en-US" altLang="ja-JP" sz="1600" dirty="0" err="1" smtClean="0">
                <a:latin typeface="Berlin Sans FB" pitchFamily="34" charset="0"/>
              </a:rPr>
              <a:t>JButton</a:t>
            </a:r>
            <a:r>
              <a:rPr lang="en-US" altLang="ja-JP" sz="16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</a:t>
            </a:r>
            <a:r>
              <a:rPr lang="en-US" altLang="ja-JP" sz="1600" dirty="0" smtClean="0">
                <a:latin typeface="Berlin Sans FB" pitchFamily="34" charset="0"/>
              </a:rPr>
              <a:t/>
            </a:r>
            <a:br>
              <a:rPr lang="en-US" altLang="ja-JP" sz="1600" dirty="0" smtClean="0">
                <a:latin typeface="Berlin Sans FB" pitchFamily="34" charset="0"/>
              </a:rPr>
            </a:br>
            <a:r>
              <a:rPr lang="en-US" altLang="ja-JP" sz="1600" dirty="0" smtClean="0">
                <a:latin typeface="Berlin Sans FB" pitchFamily="34" charset="0"/>
              </a:rPr>
              <a:t>                                                    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1600" dirty="0" smtClean="0">
                <a:latin typeface="Berlin Sans FB" pitchFamily="34" charset="0"/>
              </a:rPr>
              <a:t>}</a:t>
            </a:r>
            <a:endParaRPr lang="ja-JP" altLang="en-US" sz="1600" dirty="0">
              <a:latin typeface="Berlin Sans FB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14282" y="1930778"/>
            <a:ext cx="3975768" cy="1569660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3200" dirty="0" err="1" smtClean="0">
                <a:solidFill>
                  <a:srgbClr val="C00000"/>
                </a:solidFill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</a:t>
            </a:r>
            <a:r>
              <a:rPr lang="en-US" altLang="ja-JP" sz="1600" dirty="0" smtClean="0">
                <a:latin typeface="Berlin Sans FB" pitchFamily="34" charset="0"/>
              </a:rPr>
              <a:t>:</a:t>
            </a:r>
          </a:p>
          <a:p>
            <a:r>
              <a:rPr lang="en-US" altLang="ja-JP" sz="1600" dirty="0" smtClean="0">
                <a:latin typeface="Berlin Sans FB" pitchFamily="34" charset="0"/>
              </a:rPr>
              <a:t>  call(</a:t>
            </a:r>
            <a:r>
              <a:rPr lang="en-US" altLang="ja-JP" sz="1600" dirty="0" err="1" smtClean="0">
                <a:latin typeface="Berlin Sans FB" pitchFamily="34" charset="0"/>
              </a:rPr>
              <a:t>JDialog.new</a:t>
            </a:r>
            <a:r>
              <a:rPr lang="en-US" altLang="ja-JP" sz="1600" dirty="0" smtClean="0">
                <a:latin typeface="Berlin Sans FB" pitchFamily="34" charset="0"/>
              </a:rPr>
              <a:t>(Frame))&amp;&amp;</a:t>
            </a:r>
            <a:r>
              <a:rPr lang="en-US" altLang="ja-JP" sz="1600" dirty="0" err="1" smtClean="0">
                <a:latin typeface="Berlin Sans FB" pitchFamily="34" charset="0"/>
              </a:rPr>
              <a:t>args</a:t>
            </a:r>
            <a:r>
              <a:rPr lang="en-US" altLang="ja-JP" sz="1600" dirty="0" smtClean="0">
                <a:latin typeface="Berlin Sans FB" pitchFamily="34" charset="0"/>
              </a:rPr>
              <a:t>(f)</a:t>
            </a:r>
            <a:r>
              <a:rPr lang="en-US" altLang="ja-JP" sz="2400" dirty="0" smtClean="0">
                <a:latin typeface="Berlin Sans FB" pitchFamily="34" charset="0"/>
              </a:rPr>
              <a:t>{</a:t>
            </a:r>
          </a:p>
          <a:p>
            <a:r>
              <a:rPr lang="en-US" altLang="ja-JP" sz="1600" dirty="0" smtClean="0">
                <a:latin typeface="Berlin Sans FB" pitchFamily="34" charset="0"/>
              </a:rPr>
              <a:t>  return new </a:t>
            </a:r>
            <a:r>
              <a:rPr lang="en-US" altLang="ja-JP" sz="1600" dirty="0" err="1" smtClean="0">
                <a:latin typeface="Berlin Sans FB" pitchFamily="34" charset="0"/>
              </a:rPr>
              <a:t>JWindow</a:t>
            </a:r>
            <a:r>
              <a:rPr lang="en-US" altLang="ja-JP" sz="1600" dirty="0" smtClean="0">
                <a:latin typeface="Berlin Sans FB" pitchFamily="34" charset="0"/>
              </a:rPr>
              <a:t>(</a:t>
            </a:r>
            <a:r>
              <a:rPr lang="en-US" altLang="ja-JP" sz="1600" dirty="0" err="1" smtClean="0">
                <a:latin typeface="Berlin Sans FB" pitchFamily="34" charset="0"/>
              </a:rPr>
              <a:t>mainWin</a:t>
            </a:r>
            <a:r>
              <a:rPr lang="en-US" altLang="ja-JP" sz="16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45957" y="3299254"/>
            <a:ext cx="1283365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400" dirty="0" err="1" smtClean="0">
                <a:ln w="18415" cmpd="sng">
                  <a:noFill/>
                  <a:prstDash val="solid"/>
                </a:ln>
                <a:solidFill>
                  <a:schemeClr val="tx1"/>
                </a:solidFill>
              </a:rPr>
              <a:t>RelaxAJ</a:t>
            </a:r>
            <a:r>
              <a:rPr lang="en-US" altLang="ja-JP" sz="24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</a:rPr>
            </a:br>
            <a:r>
              <a:rPr lang="en-US" altLang="ja-JP" sz="24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</a:rPr>
              <a:t>compiler</a:t>
            </a:r>
          </a:p>
        </p:txBody>
      </p:sp>
      <p:sp>
        <p:nvSpPr>
          <p:cNvPr id="44" name="V 字形矢印 43"/>
          <p:cNvSpPr/>
          <p:nvPr/>
        </p:nvSpPr>
        <p:spPr>
          <a:xfrm>
            <a:off x="3929058" y="2928934"/>
            <a:ext cx="714380" cy="15716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285720" y="5143512"/>
            <a:ext cx="3786214" cy="107157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52260" y="5072074"/>
            <a:ext cx="1677062" cy="461665"/>
          </a:xfrm>
          <a:prstGeom prst="wedgeRectCallout">
            <a:avLst>
              <a:gd name="adj1" fmla="val -77184"/>
              <a:gd name="adj2" fmla="val 7961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used as RPC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43306" y="5857892"/>
            <a:ext cx="2660024" cy="461665"/>
          </a:xfrm>
          <a:prstGeom prst="wedgeRectCallout">
            <a:avLst>
              <a:gd name="adj1" fmla="val -63978"/>
              <a:gd name="adj2" fmla="val -27075"/>
            </a:avLst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used as Component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" name="グループ化 79"/>
          <p:cNvGrpSpPr/>
          <p:nvPr/>
        </p:nvGrpSpPr>
        <p:grpSpPr>
          <a:xfrm>
            <a:off x="6384074" y="4357694"/>
            <a:ext cx="2545644" cy="2286016"/>
            <a:chOff x="6715140" y="1071546"/>
            <a:chExt cx="2545644" cy="2286016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6715140" y="2895897"/>
              <a:ext cx="109837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JDialog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7929586" y="2895897"/>
              <a:ext cx="1331198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>
                  <a:latin typeface="Berlin Sans FB" pitchFamily="34" charset="0"/>
                </a:rPr>
                <a:t>JWindow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527187" y="1071546"/>
              <a:ext cx="16882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Component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7764981" y="1876565"/>
              <a:ext cx="123341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Berlin Sans FB" pitchFamily="34" charset="0"/>
                </a:rPr>
                <a:t>Window</a:t>
              </a:r>
              <a:endParaRPr kumimoji="1" lang="ja-JP" altLang="en-US" sz="2400" dirty="0">
                <a:latin typeface="Berlin Sans FB" pitchFamily="34" charset="0"/>
              </a:endParaRPr>
            </a:p>
          </p:txBody>
        </p:sp>
        <p:cxnSp>
          <p:nvCxnSpPr>
            <p:cNvPr id="74" name="カギ線コネクタ 73"/>
            <p:cNvCxnSpPr>
              <a:stCxn id="70" idx="0"/>
              <a:endCxn id="73" idx="2"/>
            </p:cNvCxnSpPr>
            <p:nvPr/>
          </p:nvCxnSpPr>
          <p:spPr>
            <a:xfrm rot="5400000" flipH="1" flipV="1">
              <a:off x="7544176" y="2058384"/>
              <a:ext cx="557667" cy="1117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カギ線コネクタ 74"/>
            <p:cNvCxnSpPr>
              <a:stCxn id="71" idx="0"/>
              <a:endCxn id="73" idx="2"/>
            </p:cNvCxnSpPr>
            <p:nvPr/>
          </p:nvCxnSpPr>
          <p:spPr>
            <a:xfrm rot="16200000" flipV="1">
              <a:off x="8209604" y="2510316"/>
              <a:ext cx="557667" cy="213496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カギ線コネクタ 75"/>
            <p:cNvCxnSpPr>
              <a:stCxn id="73" idx="0"/>
              <a:endCxn id="72" idx="2"/>
            </p:cNvCxnSpPr>
            <p:nvPr/>
          </p:nvCxnSpPr>
          <p:spPr>
            <a:xfrm rot="16200000" flipV="1">
              <a:off x="8204832" y="1699708"/>
              <a:ext cx="343354" cy="1036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6905096" y="1876565"/>
              <a:ext cx="74251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400" i="1" dirty="0" smtClean="0">
                  <a:latin typeface="Berlin Sans FB" pitchFamily="34" charset="0"/>
                </a:rPr>
                <a:t>RPC</a:t>
              </a:r>
              <a:endParaRPr kumimoji="1" lang="ja-JP" altLang="en-US" sz="2400" i="1" dirty="0">
                <a:latin typeface="Berlin Sans FB" pitchFamily="34" charset="0"/>
              </a:endParaRPr>
            </a:p>
          </p:txBody>
        </p:sp>
        <p:cxnSp>
          <p:nvCxnSpPr>
            <p:cNvPr id="78" name="カギ線コネクタ 77"/>
            <p:cNvCxnSpPr>
              <a:stCxn id="70" idx="0"/>
              <a:endCxn id="77" idx="2"/>
            </p:cNvCxnSpPr>
            <p:nvPr/>
          </p:nvCxnSpPr>
          <p:spPr>
            <a:xfrm rot="5400000" flipH="1" flipV="1">
              <a:off x="6991507" y="2611053"/>
              <a:ext cx="557667" cy="1202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カギ線コネクタ 78"/>
            <p:cNvCxnSpPr>
              <a:stCxn id="71" idx="0"/>
              <a:endCxn id="77" idx="2"/>
            </p:cNvCxnSpPr>
            <p:nvPr/>
          </p:nvCxnSpPr>
          <p:spPr>
            <a:xfrm rot="16200000" flipV="1">
              <a:off x="7656936" y="1957647"/>
              <a:ext cx="557667" cy="131883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 w="lg" len="lg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円/楕円 80"/>
          <p:cNvSpPr/>
          <p:nvPr/>
        </p:nvSpPr>
        <p:spPr>
          <a:xfrm>
            <a:off x="7500958" y="6143644"/>
            <a:ext cx="1571636" cy="500066"/>
          </a:xfrm>
          <a:prstGeom prst="ellipse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715140" y="3453142"/>
            <a:ext cx="739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 smtClean="0">
                <a:solidFill>
                  <a:schemeClr val="tx2">
                    <a:lumMod val="75000"/>
                  </a:schemeClr>
                </a:solidFill>
              </a:rPr>
              <a:t>OK!</a:t>
            </a:r>
            <a:endParaRPr kumimoji="1" lang="ja-JP" altLang="en-US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572000" y="2312251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collect usage types of returned value</a:t>
            </a:r>
            <a:endParaRPr lang="ja-JP" altLang="en-US" sz="2400" dirty="0"/>
          </a:p>
        </p:txBody>
      </p:sp>
      <p:cxnSp>
        <p:nvCxnSpPr>
          <p:cNvPr id="85" name="直線矢印コネクタ 84"/>
          <p:cNvCxnSpPr>
            <a:stCxn id="34" idx="3"/>
            <a:endCxn id="82" idx="1"/>
          </p:cNvCxnSpPr>
          <p:nvPr/>
        </p:nvCxnSpPr>
        <p:spPr>
          <a:xfrm flipV="1">
            <a:off x="5929322" y="3714752"/>
            <a:ext cx="785818" cy="1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曲線コネクタ 88"/>
          <p:cNvCxnSpPr>
            <a:stCxn id="34" idx="2"/>
            <a:endCxn id="45" idx="0"/>
          </p:cNvCxnSpPr>
          <p:nvPr/>
        </p:nvCxnSpPr>
        <p:spPr>
          <a:xfrm rot="5400000">
            <a:off x="3226604" y="3082475"/>
            <a:ext cx="1013261" cy="3108813"/>
          </a:xfrm>
          <a:prstGeom prst="curvedConnector3">
            <a:avLst>
              <a:gd name="adj1" fmla="val 50000"/>
            </a:avLst>
          </a:prstGeom>
          <a:ln w="63500" cmpd="dbl">
            <a:tailEnd type="stealth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072066" y="4500570"/>
            <a:ext cx="193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check relation</a:t>
            </a:r>
            <a:endParaRPr lang="ja-JP" altLang="en-US" sz="2400" dirty="0"/>
          </a:p>
        </p:txBody>
      </p:sp>
      <p:sp>
        <p:nvSpPr>
          <p:cNvPr id="28" name="円/楕円 27"/>
          <p:cNvSpPr/>
          <p:nvPr/>
        </p:nvSpPr>
        <p:spPr>
          <a:xfrm>
            <a:off x="6429388" y="5143512"/>
            <a:ext cx="2357454" cy="500066"/>
          </a:xfrm>
          <a:prstGeom prst="ellipse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4" grpId="0" animBg="1"/>
      <p:bldP spid="45" grpId="0" animBg="1"/>
      <p:bldP spid="12" grpId="0" animBg="1"/>
      <p:bldP spid="13" grpId="0" animBg="1"/>
      <p:bldP spid="81" grpId="0" animBg="1"/>
      <p:bldP spid="82" grpId="0"/>
      <p:bldP spid="83" grpId="0"/>
      <p:bldP spid="27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Problems of </a:t>
            </a:r>
            <a:r>
              <a:rPr kumimoji="1" lang="en-US" altLang="ja-JP" dirty="0" err="1" smtClean="0"/>
              <a:t>RelaxAJ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 smtClean="0">
                <a:solidFill>
                  <a:srgbClr val="00206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Lack of expressiveness</a:t>
            </a:r>
            <a:r>
              <a:rPr kumimoji="1" lang="en-US" altLang="ja-JP" dirty="0" smtClean="0"/>
              <a:t>: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return type of around advice must be a single class</a:t>
            </a:r>
          </a:p>
          <a:p>
            <a:r>
              <a:rPr lang="en-US" altLang="ja-JP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Strange typing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signature of proceed is the same to the one of around advice</a:t>
            </a:r>
          </a:p>
          <a:p>
            <a:pPr lvl="1"/>
            <a:r>
              <a:rPr kumimoji="1" lang="en-US" altLang="ja-JP" dirty="0" smtClean="0"/>
              <a:t>Same to </a:t>
            </a:r>
            <a:r>
              <a:rPr kumimoji="1" lang="en-US" altLang="ja-JP" dirty="0" err="1" smtClean="0"/>
              <a:t>AspectJ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Problems of </a:t>
            </a:r>
            <a:r>
              <a:rPr kumimoji="1" lang="en-US" altLang="ja-JP" dirty="0" err="1" smtClean="0"/>
              <a:t>RelaxAJ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 smtClean="0">
                <a:solidFill>
                  <a:srgbClr val="00206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Lack of expressiveness</a:t>
            </a:r>
            <a:r>
              <a:rPr kumimoji="1" lang="en-US" altLang="ja-JP" dirty="0" smtClean="0"/>
              <a:t>: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return type of around advice must be a single class</a:t>
            </a:r>
          </a:p>
          <a:p>
            <a:r>
              <a:rPr lang="en-US" altLang="ja-JP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Strange typing</a:t>
            </a: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:</a:t>
            </a:r>
            <a:b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signature of proceed is the same to the one of around advice</a:t>
            </a:r>
          </a:p>
          <a:p>
            <a:pPr lvl="1"/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Same to </a:t>
            </a:r>
            <a:r>
              <a:rPr kumimoji="1" lang="en-US" altLang="ja-JP" dirty="0" err="1" smtClean="0">
                <a:solidFill>
                  <a:schemeClr val="bg1">
                    <a:lumMod val="75000"/>
                  </a:schemeClr>
                </a:solidFill>
              </a:rPr>
              <a:t>AspectJ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42844" y="1608600"/>
            <a:ext cx="5028941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Berlin Sans FB" pitchFamily="34" charset="0"/>
              </a:rPr>
              <a:t>void </a:t>
            </a:r>
            <a:r>
              <a:rPr lang="en-US" altLang="ja-JP" sz="2400" dirty="0" err="1" smtClean="0">
                <a:latin typeface="Berlin Sans FB" pitchFamily="34" charset="0"/>
              </a:rPr>
              <a:t>showPreview</a:t>
            </a:r>
            <a:r>
              <a:rPr lang="en-US" altLang="ja-JP" sz="2400" dirty="0" smtClean="0">
                <a:latin typeface="Berlin Sans FB" pitchFamily="34" charset="0"/>
              </a:rPr>
              <a:t>(Frame 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               new </a:t>
            </a:r>
            <a:r>
              <a:rPr lang="en-US" altLang="ja-JP" sz="2400" dirty="0" err="1" smtClean="0">
                <a:latin typeface="Berlin Sans FB" pitchFamily="34" charset="0"/>
              </a:rPr>
              <a:t>JDialog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 close=new </a:t>
            </a:r>
            <a:r>
              <a:rPr lang="en-US" altLang="ja-JP" sz="2400" dirty="0" err="1" smtClean="0">
                <a:latin typeface="Berlin Sans FB" pitchFamily="34" charset="0"/>
              </a:rPr>
              <a:t>JButton</a:t>
            </a:r>
            <a:r>
              <a:rPr lang="en-US" altLang="ja-JP" sz="2400" dirty="0" smtClean="0">
                <a:latin typeface="Berlin Sans FB" pitchFamily="34" charset="0"/>
              </a:rPr>
              <a:t>("close");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popup.getContentPane</a:t>
            </a:r>
            <a:r>
              <a:rPr lang="en-US" altLang="ja-JP" sz="2400" dirty="0" smtClean="0">
                <a:latin typeface="Berlin Sans FB" pitchFamily="34" charset="0"/>
              </a:rPr>
              <a:t>().add(close);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</a:t>
            </a:r>
            <a:r>
              <a:rPr lang="en-US" altLang="ja-JP" sz="2400" dirty="0" err="1" smtClean="0">
                <a:latin typeface="Berlin Sans FB" pitchFamily="34" charset="0"/>
              </a:rPr>
              <a:t>popup.setVisible</a:t>
            </a:r>
            <a:r>
              <a:rPr lang="en-US" altLang="ja-JP" sz="2400" dirty="0" smtClean="0">
                <a:latin typeface="Berlin Sans FB" pitchFamily="34" charset="0"/>
              </a:rPr>
              <a:t>(true);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Extended example: replacing a </a:t>
            </a:r>
            <a:r>
              <a:rPr lang="en-US" altLang="ja-JP" dirty="0" err="1" smtClean="0">
                <a:latin typeface="Berlin Sans FB" pitchFamily="34" charset="0"/>
              </a:rPr>
              <a:t>JDialog</a:t>
            </a:r>
            <a:r>
              <a:rPr lang="en-US" altLang="ja-JP" dirty="0" smtClean="0"/>
              <a:t> with a </a:t>
            </a:r>
            <a:r>
              <a:rPr lang="en-US" altLang="ja-JP" dirty="0" err="1" smtClean="0">
                <a:latin typeface="Berlin Sans FB" pitchFamily="34" charset="0"/>
              </a:rPr>
              <a:t>JWindow</a:t>
            </a:r>
            <a:r>
              <a:rPr lang="en-US" altLang="ja-JP" dirty="0" smtClean="0"/>
              <a:t> conditionally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214942" y="1988098"/>
            <a:ext cx="3749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popup=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  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</a:t>
            </a:r>
            <a:r>
              <a:rPr lang="en-US" altLang="ja-JP" sz="2400" dirty="0" err="1" smtClean="0">
                <a:latin typeface="Berlin Sans FB" pitchFamily="34" charset="0"/>
              </a:rPr>
              <a:t>mainWin</a:t>
            </a:r>
            <a:r>
              <a:rPr lang="en-US" altLang="ja-JP" sz="2400" dirty="0" smtClean="0">
                <a:latin typeface="Berlin Sans FB" pitchFamily="34" charset="0"/>
              </a:rPr>
              <a:t>);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3264" y="1548458"/>
            <a:ext cx="3560718" cy="52322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Replace with </a:t>
            </a:r>
            <a:r>
              <a:rPr kumimoji="1" lang="en-US" altLang="ja-JP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JWindow</a:t>
            </a:r>
            <a:r>
              <a:rPr kumimoji="1"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kumimoji="1" lang="ja-JP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5720" y="2071678"/>
            <a:ext cx="4643470" cy="714380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929190" y="2071678"/>
            <a:ext cx="285752" cy="714380"/>
          </a:xfrm>
          <a:prstGeom prst="rightArrow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29322" y="2786058"/>
            <a:ext cx="2825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if 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DECORATE</a:t>
            </a:r>
            <a:r>
              <a:rPr kumimoji="1" lang="en-US" altLang="ja-JP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</a:rPr>
              <a:t>is false</a:t>
            </a:r>
            <a:endParaRPr kumimoji="1" lang="ja-JP" altLang="en-US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69491" y="4458496"/>
            <a:ext cx="4908716" cy="1938992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 around(Frame f):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call(</a:t>
            </a:r>
            <a:r>
              <a:rPr lang="en-US" altLang="ja-JP" sz="2400" dirty="0" err="1" smtClean="0">
                <a:latin typeface="Berlin Sans FB" pitchFamily="34" charset="0"/>
              </a:rPr>
              <a:t>JDialog.new</a:t>
            </a:r>
            <a:r>
              <a:rPr lang="en-US" altLang="ja-JP" sz="2400" dirty="0" smtClean="0">
                <a:latin typeface="Berlin Sans FB" pitchFamily="34" charset="0"/>
              </a:rPr>
              <a:t>(Frame))&amp;&amp;</a:t>
            </a:r>
            <a:r>
              <a:rPr lang="en-US" altLang="ja-JP" sz="2400" dirty="0" err="1" smtClean="0">
                <a:latin typeface="Berlin Sans FB" pitchFamily="34" charset="0"/>
              </a:rPr>
              <a:t>args</a:t>
            </a:r>
            <a:r>
              <a:rPr lang="en-US" altLang="ja-JP" sz="2400" dirty="0" smtClean="0">
                <a:latin typeface="Berlin Sans FB" pitchFamily="34" charset="0"/>
              </a:rPr>
              <a:t>(f){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if(DECORATE) return proceed(f);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  else return new </a:t>
            </a:r>
            <a:r>
              <a:rPr lang="en-US" altLang="ja-JP" sz="2400" dirty="0" err="1" smtClean="0">
                <a:latin typeface="Berlin Sans FB" pitchFamily="34" charset="0"/>
              </a:rPr>
              <a:t>JWindow</a:t>
            </a:r>
            <a:r>
              <a:rPr lang="en-US" altLang="ja-JP" sz="2400" dirty="0" smtClean="0">
                <a:latin typeface="Berlin Sans FB" pitchFamily="34" charset="0"/>
              </a:rPr>
              <a:t>(f);</a:t>
            </a:r>
          </a:p>
          <a:p>
            <a:r>
              <a:rPr lang="en-US" altLang="ja-JP" sz="2400" dirty="0" smtClean="0">
                <a:latin typeface="Berlin Sans FB" pitchFamily="34" charset="0"/>
              </a:rPr>
              <a:t>}</a:t>
            </a:r>
            <a:endParaRPr lang="ja-JP" altLang="en-US" sz="2400" dirty="0">
              <a:latin typeface="Berlin Sans FB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34156" y="3846921"/>
            <a:ext cx="1838438" cy="1296591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Wrong</a:t>
            </a:r>
            <a:endParaRPr kumimoji="1" lang="ja-JP" altLang="en-US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 animBg="1"/>
      <p:bldP spid="9" grpId="0" animBg="1"/>
      <p:bldP spid="10" grpId="0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5841</TotalTime>
  <Words>1193</Words>
  <Application>Microsoft Office PowerPoint</Application>
  <PresentationFormat>On-screen Show (4:3)</PresentationFormat>
  <Paragraphs>368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テーマ</vt:lpstr>
      <vt:lpstr>StrongRelaxAJ: integrating adaptability of RelaxAJ and expressiveness of StrongAspectJ</vt:lpstr>
      <vt:lpstr>Background: improving type-safety and expressiveness of around advice</vt:lpstr>
      <vt:lpstr>Background – AspectJ is less flexible: changing a JDialog to a JWindow</vt:lpstr>
      <vt:lpstr>Background – AspectJ is less flexible: JDialog cannot be replaced due to types</vt:lpstr>
      <vt:lpstr>Background – RelaxAJ[Masuhara’10]: accepting any type if safely used</vt:lpstr>
      <vt:lpstr>Background – RelaxAJ[Masuhara’10]: accepting any type if safely used</vt:lpstr>
      <vt:lpstr>Problems of RelaxAJ</vt:lpstr>
      <vt:lpstr>Problems of RelaxAJ</vt:lpstr>
      <vt:lpstr>Extended example: replacing a JDialog with a JWindow conditionally</vt:lpstr>
      <vt:lpstr>Extended example: replacing a JDialog with a JWindow conditionally</vt:lpstr>
      <vt:lpstr>Problem 1: no suitable return type for the advice</vt:lpstr>
      <vt:lpstr>Problems of RelaxAJ</vt:lpstr>
      <vt:lpstr>Extended example: making a JDialog modal</vt:lpstr>
      <vt:lpstr>Problem 2: return types of around advice and its proceed are the same</vt:lpstr>
      <vt:lpstr>Our solution: StrongRelaxAJ</vt:lpstr>
      <vt:lpstr>Type variables: representing “some type that can be used as type A and B”</vt:lpstr>
      <vt:lpstr>Explicit signature of proceed: specifying the return type of proceed</vt:lpstr>
      <vt:lpstr>Relationship between the return types of advice and proceed</vt:lpstr>
      <vt:lpstr>Experiments: # of application chances in applications</vt:lpstr>
      <vt:lpstr>Conclusions and future work</vt:lpstr>
      <vt:lpstr>Slide 21</vt:lpstr>
      <vt:lpstr>Type-checking the return types of proceed and advice</vt:lpstr>
      <vt:lpstr>Background: around advice is useful changing Window to JWindow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StrongRelaxAJ: integrating adaptability of RelaxAJ and expressiveness of StrongAspectJ</dc:title>
  <dc:creator>tao</dc:creator>
  <cp:lastModifiedBy>leavens</cp:lastModifiedBy>
  <cp:revision>1396</cp:revision>
  <dcterms:created xsi:type="dcterms:W3CDTF">2010-03-03T22:09:57Z</dcterms:created>
  <dcterms:modified xsi:type="dcterms:W3CDTF">2010-03-15T23:27:58Z</dcterms:modified>
</cp:coreProperties>
</file>