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7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1D21F-A116-4836-A7F7-B9EF16E2C89A}" v="5" dt="2020-01-06T22:22:23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DEB-0377-470E-BBFD-2FE5CE6340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415-32A4-4266-93EF-9842B01C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9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it useful to have a single enterprise as a focus?</a:t>
            </a:r>
          </a:p>
          <a:p>
            <a:r>
              <a:rPr lang="en-US"/>
              <a:t>Don’t </a:t>
            </a:r>
            <a:r>
              <a:rPr lang="en-US" dirty="0"/>
              <a:t>forget to do the online course evaluation survey (on </a:t>
            </a:r>
            <a:r>
              <a:rPr lang="en-US"/>
              <a:t>webcourses).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worked and what didn’t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about innovations in IT. We’ll go over each one separately…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learn about discovering new innovations and keeping up with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learn about how to evaluate innovations?  From the business point of view and other points of view (e.g., ethics)?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learn about communication of innovations?  About presentations?  About writing?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CEO or CIO will be betting the company and their own jobs (financial health) on their decisions, so they need a high level of trust. You can easily lose trust, but gaining it takes time. What is a “bad smell” in presentations </a:t>
            </a:r>
            <a:r>
              <a:rPr lang="en-US"/>
              <a:t>or writeups of ideas?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others both in person and remotely might be one thing. What did you learn about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that could lead to new businesses? And any we didn’t get to discuss?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BF20-EA23-4AC1-AD1E-B2C997D9A41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innovation?utm_source=unsplash&amp;utm_medium=referral&amp;utm_content=creditCopyText" TargetMode="External"/><Relationship Id="rId4" Type="http://schemas.openxmlformats.org/officeDocument/2006/relationships/hyperlink" Target="https://unsplash.com/@jdiegoph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progress?utm_source=unsplash&amp;utm_medium=referral&amp;utm_content=creditCopyText" TargetMode="External"/><Relationship Id="rId4" Type="http://schemas.openxmlformats.org/officeDocument/2006/relationships/hyperlink" Target="https://unsplash.com/@lindsayhenwood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iamdarosaa?utm_source=unsplash&amp;utm_medium=referral&amp;utm_content=creditCopy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talking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presentation?utm_source=unsplash&amp;utm_medium=referral&amp;utm_content=creditCopyText" TargetMode="External"/><Relationship Id="rId4" Type="http://schemas.openxmlformats.org/officeDocument/2006/relationships/hyperlink" Target="https://unsplash.com/@charlesdeluvio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innovation?utm_source=unsplash&amp;utm_medium=referral&amp;utm_content=creditCopyText" TargetMode="External"/><Relationship Id="rId4" Type="http://schemas.openxmlformats.org/officeDocument/2006/relationships/hyperlink" Target="https://unsplash.com/@jdiegoph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innovation?utm_source=unsplash&amp;utm_medium=referral&amp;utm_content=creditCopyText" TargetMode="External"/><Relationship Id="rId4" Type="http://schemas.openxmlformats.org/officeDocument/2006/relationships/hyperlink" Target="https://unsplash.com/@jdiegoph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presentation?utm_source=unsplash&amp;utm_medium=referral&amp;utm_content=creditCopyText" TargetMode="External"/><Relationship Id="rId4" Type="http://schemas.openxmlformats.org/officeDocument/2006/relationships/hyperlink" Target="https://unsplash.com/@charlesdeluvio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engineering?utm_source=unsplash&amp;utm_medium=referral&amp;utm_content=creditCopyText" TargetMode="External"/><Relationship Id="rId4" Type="http://schemas.openxmlformats.org/officeDocument/2006/relationships/hyperlink" Target="https://unsplash.com/@thisisengineering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friends?utm_source=unsplash&amp;utm_medium=referral&amp;utm_content=creditCopyText" TargetMode="External"/><Relationship Id="rId4" Type="http://schemas.openxmlformats.org/officeDocument/2006/relationships/hyperlink" Target="https://unsplash.com/@jtylernix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0AF9-2E22-42E8-8EDA-09949A382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and Review:</a:t>
            </a:r>
            <a:br>
              <a:rPr lang="en-US" dirty="0"/>
            </a:br>
            <a:r>
              <a:rPr lang="en-US" dirty="0"/>
              <a:t>Frontiers of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0C9E6-AC08-405D-AD5E-3ABD5D114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Gary T. Leavens</a:t>
            </a:r>
          </a:p>
        </p:txBody>
      </p:sp>
    </p:spTree>
    <p:extLst>
      <p:ext uri="{BB962C8B-B14F-4D97-AF65-F5344CB8AC3E}">
        <p14:creationId xmlns:p14="http://schemas.microsoft.com/office/powerpoint/2010/main" val="232104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884D-2EDD-478D-984C-5C714EC9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C0F6-3EB3-41DC-983E-308E37A5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44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new innovations were most interesting?</a:t>
            </a:r>
          </a:p>
        </p:txBody>
      </p:sp>
      <p:pic>
        <p:nvPicPr>
          <p:cNvPr id="5" name="Picture 4" descr="A picture containing person, holding, outdoor, man&#10;&#10;Description automatically generated">
            <a:extLst>
              <a:ext uri="{FF2B5EF4-FFF2-40B4-BE49-F238E27FC236}">
                <a16:creationId xmlns:a16="http://schemas.microsoft.com/office/drawing/2014/main" id="{0FE20D0D-8FA8-47B7-B8F0-21241E83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92" y="0"/>
            <a:ext cx="5179308" cy="6474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5FD1E-1D4C-4255-A9A0-A5920AFAAE46}"/>
              </a:ext>
            </a:extLst>
          </p:cNvPr>
          <p:cNvSpPr/>
          <p:nvPr/>
        </p:nvSpPr>
        <p:spPr>
          <a:xfrm>
            <a:off x="8584560" y="6468833"/>
            <a:ext cx="2479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Diego PH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82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A4DF-A4D3-4C21-93A3-0D0EC8A8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Evaluation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71C3-1CE1-44BA-9B9B-B7DA2323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9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the value of all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could the class be improved?</a:t>
            </a:r>
          </a:p>
        </p:txBody>
      </p:sp>
      <p:pic>
        <p:nvPicPr>
          <p:cNvPr id="5" name="Picture 4" descr="A picture containing fence, snow, blue, chair&#10;&#10;Description automatically generated">
            <a:extLst>
              <a:ext uri="{FF2B5EF4-FFF2-40B4-BE49-F238E27FC236}">
                <a16:creationId xmlns:a16="http://schemas.microsoft.com/office/drawing/2014/main" id="{AF9B4D80-5C43-4D1B-BA2E-3A2033E8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21" y="681037"/>
            <a:ext cx="6187079" cy="4124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E8469F-E8D6-4444-A040-85C10D9139F1}"/>
              </a:ext>
            </a:extLst>
          </p:cNvPr>
          <p:cNvSpPr/>
          <p:nvPr/>
        </p:nvSpPr>
        <p:spPr>
          <a:xfrm>
            <a:off x="7332086" y="4866878"/>
            <a:ext cx="3101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Lindsay Henwood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52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E242-8040-4425-979A-F1715C01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Interaction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1EAB-8BE8-4F1F-8494-D8F501EB2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510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Please interact</a:t>
            </a:r>
            <a:r>
              <a:rPr lang="en-US" dirty="0"/>
              <a:t>:</a:t>
            </a:r>
          </a:p>
          <a:p>
            <a:r>
              <a:rPr lang="en-US" b="1" dirty="0"/>
              <a:t>Offer opinions</a:t>
            </a:r>
          </a:p>
          <a:p>
            <a:r>
              <a:rPr lang="en-US" b="1" dirty="0"/>
              <a:t>Give feedback</a:t>
            </a:r>
          </a:p>
          <a:p>
            <a:r>
              <a:rPr lang="en-US" b="1" dirty="0"/>
              <a:t>Ask questions</a:t>
            </a:r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91D7F8CE-E841-444E-9A0E-267ACE88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38" y="0"/>
            <a:ext cx="4388662" cy="6582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B98EE-A686-4183-AC03-1C90A87F2471}"/>
              </a:ext>
            </a:extLst>
          </p:cNvPr>
          <p:cNvSpPr/>
          <p:nvPr/>
        </p:nvSpPr>
        <p:spPr>
          <a:xfrm>
            <a:off x="8352751" y="6550223"/>
            <a:ext cx="2927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3"/>
              </a:rPr>
              <a:t>Jessica Da Rosa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802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90A3-E92B-48B5-9FBC-2C08A219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we Studied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1DB9-525A-4851-AAF2-C80647F2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574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Communication skills:</a:t>
            </a:r>
          </a:p>
          <a:p>
            <a:r>
              <a:rPr lang="en-US" dirty="0"/>
              <a:t>Presentations</a:t>
            </a:r>
          </a:p>
          <a:p>
            <a:r>
              <a:rPr lang="en-US" dirty="0"/>
              <a:t>Writing</a:t>
            </a:r>
          </a:p>
          <a:p>
            <a:r>
              <a:rPr lang="en-US" dirty="0"/>
              <a:t>Sources of information</a:t>
            </a:r>
          </a:p>
          <a:p>
            <a:pPr marL="0" indent="0">
              <a:buNone/>
            </a:pPr>
            <a:r>
              <a:rPr lang="en-US" b="1" dirty="0"/>
              <a:t>Technological innovations</a:t>
            </a:r>
          </a:p>
          <a:p>
            <a:pPr marL="0" indent="0">
              <a:buNone/>
            </a:pPr>
            <a:r>
              <a:rPr lang="en-US" b="1" dirty="0"/>
              <a:t>Non-technology considerations:</a:t>
            </a:r>
          </a:p>
          <a:p>
            <a:r>
              <a:rPr lang="en-US" dirty="0"/>
              <a:t>Business</a:t>
            </a:r>
          </a:p>
          <a:p>
            <a:r>
              <a:rPr lang="en-US" dirty="0"/>
              <a:t>Ethics, other</a:t>
            </a:r>
          </a:p>
        </p:txBody>
      </p:sp>
      <p:pic>
        <p:nvPicPr>
          <p:cNvPr id="5" name="Picture 4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id="{664A8A07-11C3-4BD5-B4C4-C3BD8123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1" y="0"/>
            <a:ext cx="4339389" cy="6509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B7AE4-542F-4EF3-9F06-6ECE5C711F36}"/>
              </a:ext>
            </a:extLst>
          </p:cNvPr>
          <p:cNvSpPr/>
          <p:nvPr/>
        </p:nvSpPr>
        <p:spPr>
          <a:xfrm>
            <a:off x="8324446" y="6452743"/>
            <a:ext cx="2950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Charles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Deluvio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3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884D-2EDD-478D-984C-5C714EC9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Another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C0F6-3EB3-41DC-983E-308E37A56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Course Objectives:</a:t>
            </a:r>
          </a:p>
          <a:p>
            <a:r>
              <a:rPr lang="en-US" b="1" dirty="0"/>
              <a:t>Discover</a:t>
            </a:r>
            <a:r>
              <a:rPr lang="en-US" dirty="0"/>
              <a:t> </a:t>
            </a:r>
          </a:p>
          <a:p>
            <a:r>
              <a:rPr lang="en-US" b="1" dirty="0"/>
              <a:t>Evaluate</a:t>
            </a:r>
            <a:endParaRPr lang="en-US" dirty="0"/>
          </a:p>
          <a:p>
            <a:r>
              <a:rPr lang="en-US" b="1" dirty="0"/>
              <a:t>Communicate</a:t>
            </a:r>
            <a:r>
              <a:rPr lang="en-US" dirty="0"/>
              <a:t> </a:t>
            </a:r>
          </a:p>
        </p:txBody>
      </p:sp>
      <p:pic>
        <p:nvPicPr>
          <p:cNvPr id="5" name="Picture 4" descr="A picture containing person, holding, outdoor, man&#10;&#10;Description automatically generated">
            <a:extLst>
              <a:ext uri="{FF2B5EF4-FFF2-40B4-BE49-F238E27FC236}">
                <a16:creationId xmlns:a16="http://schemas.microsoft.com/office/drawing/2014/main" id="{0FE20D0D-8FA8-47B7-B8F0-21241E83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92" y="0"/>
            <a:ext cx="5179308" cy="6474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5FD1E-1D4C-4255-A9A0-A5920AFAAE46}"/>
              </a:ext>
            </a:extLst>
          </p:cNvPr>
          <p:cNvSpPr/>
          <p:nvPr/>
        </p:nvSpPr>
        <p:spPr>
          <a:xfrm>
            <a:off x="8584560" y="6468833"/>
            <a:ext cx="2479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Diego PH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326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884D-2EDD-478D-984C-5C714EC9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C0F6-3EB3-41DC-983E-308E37A5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44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</a:t>
            </a:r>
            <a:r>
              <a:rPr lang="en-US" b="1" dirty="0"/>
              <a:t>discover</a:t>
            </a:r>
            <a:r>
              <a:rPr lang="en-US" dirty="0"/>
              <a:t> new innovations?</a:t>
            </a:r>
          </a:p>
        </p:txBody>
      </p:sp>
      <p:pic>
        <p:nvPicPr>
          <p:cNvPr id="5" name="Picture 4" descr="A picture containing person, holding, outdoor, man&#10;&#10;Description automatically generated">
            <a:extLst>
              <a:ext uri="{FF2B5EF4-FFF2-40B4-BE49-F238E27FC236}">
                <a16:creationId xmlns:a16="http://schemas.microsoft.com/office/drawing/2014/main" id="{0FE20D0D-8FA8-47B7-B8F0-21241E83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92" y="0"/>
            <a:ext cx="5179308" cy="6474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5FD1E-1D4C-4255-A9A0-A5920AFAAE46}"/>
              </a:ext>
            </a:extLst>
          </p:cNvPr>
          <p:cNvSpPr/>
          <p:nvPr/>
        </p:nvSpPr>
        <p:spPr>
          <a:xfrm>
            <a:off x="8584560" y="6468833"/>
            <a:ext cx="2479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Diego PH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86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6BE7-E24C-4CA3-9C86-763A900A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1219-48F4-4053-B260-F4264B0A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</a:t>
            </a:r>
            <a:r>
              <a:rPr lang="en-US" b="1" dirty="0"/>
              <a:t>evaluate</a:t>
            </a:r>
            <a:r>
              <a:rPr lang="en-US" dirty="0"/>
              <a:t> new innovations?</a:t>
            </a:r>
          </a:p>
        </p:txBody>
      </p:sp>
      <p:pic>
        <p:nvPicPr>
          <p:cNvPr id="5" name="Picture 4" descr="A picture containing person, outdoor, sitting, building&#10;&#10;Description automatically generated">
            <a:extLst>
              <a:ext uri="{FF2B5EF4-FFF2-40B4-BE49-F238E27FC236}">
                <a16:creationId xmlns:a16="http://schemas.microsoft.com/office/drawing/2014/main" id="{423A4A59-9DF3-4C28-ABF5-B4CB1A698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1" y="656842"/>
            <a:ext cx="5605570" cy="47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90A3-E92B-48B5-9FBC-2C08A219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1DB9-525A-4851-AAF2-C80647F2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57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</a:t>
            </a:r>
            <a:r>
              <a:rPr lang="en-US" b="1" dirty="0"/>
              <a:t>communicate </a:t>
            </a:r>
            <a:r>
              <a:rPr lang="en-US" dirty="0"/>
              <a:t>new innovations?</a:t>
            </a:r>
          </a:p>
        </p:txBody>
      </p:sp>
      <p:pic>
        <p:nvPicPr>
          <p:cNvPr id="5" name="Picture 4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id="{664A8A07-11C3-4BD5-B4C4-C3BD8123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1" y="0"/>
            <a:ext cx="4339389" cy="6509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B7AE4-542F-4EF3-9F06-6ECE5C711F36}"/>
              </a:ext>
            </a:extLst>
          </p:cNvPr>
          <p:cNvSpPr/>
          <p:nvPr/>
        </p:nvSpPr>
        <p:spPr>
          <a:xfrm>
            <a:off x="8324446" y="6452743"/>
            <a:ext cx="2950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Charles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Deluvio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185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C96B-04E1-45BE-8E50-00C9E7E3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Professionalism</a:t>
            </a:r>
          </a:p>
        </p:txBody>
      </p:sp>
      <p:pic>
        <p:nvPicPr>
          <p:cNvPr id="5" name="Content Placeholder 4" descr="A picture containing person, indoor, person, looking&#10;&#10;Description automatically generated">
            <a:extLst>
              <a:ext uri="{FF2B5EF4-FFF2-40B4-BE49-F238E27FC236}">
                <a16:creationId xmlns:a16="http://schemas.microsoft.com/office/drawing/2014/main" id="{6A844D25-305F-4379-9F6A-5607861EC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35" y="0"/>
            <a:ext cx="4234665" cy="63488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4127E-E987-4967-9929-D0024792EB5C}"/>
              </a:ext>
            </a:extLst>
          </p:cNvPr>
          <p:cNvSpPr txBox="1"/>
          <p:nvPr/>
        </p:nvSpPr>
        <p:spPr>
          <a:xfrm>
            <a:off x="8246509" y="6406152"/>
            <a:ext cx="3656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Photo by </a:t>
            </a:r>
            <a:r>
              <a:rPr lang="en-US" sz="1400" dirty="0" err="1">
                <a:hlinkClick r:id="rId4"/>
              </a:rPr>
              <a:t>ThisisEngineering</a:t>
            </a:r>
            <a:r>
              <a:rPr lang="en-US" sz="1400" dirty="0">
                <a:hlinkClick r:id="rId4"/>
              </a:rPr>
              <a:t> </a:t>
            </a:r>
            <a:r>
              <a:rPr lang="en-US" sz="1400" dirty="0" err="1">
                <a:hlinkClick r:id="rId4"/>
              </a:rPr>
              <a:t>RAEng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2"/>
                </a:solidFill>
              </a:rPr>
              <a:t>on</a:t>
            </a:r>
            <a:r>
              <a:rPr lang="en-US" sz="1400" dirty="0"/>
              <a:t>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C12A49-26C7-43A3-950E-598D13A72AB1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841733" cy="4482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will you advance in an IT career?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Be:</a:t>
            </a:r>
          </a:p>
          <a:p>
            <a:r>
              <a:rPr lang="en-US" dirty="0"/>
              <a:t>Trustworthy</a:t>
            </a:r>
          </a:p>
          <a:p>
            <a:r>
              <a:rPr lang="en-US" dirty="0"/>
              <a:t>Professional</a:t>
            </a:r>
          </a:p>
          <a:p>
            <a:r>
              <a:rPr lang="en-US" dirty="0"/>
              <a:t>Critical</a:t>
            </a:r>
          </a:p>
          <a:p>
            <a:r>
              <a:rPr lang="en-US" dirty="0"/>
              <a:t>Creative</a:t>
            </a:r>
          </a:p>
          <a:p>
            <a:pPr marL="0" indent="0">
              <a:buNone/>
            </a:pPr>
            <a:r>
              <a:rPr lang="en-US" dirty="0"/>
              <a:t>Use:</a:t>
            </a:r>
          </a:p>
          <a:p>
            <a:r>
              <a:rPr lang="en-US" dirty="0"/>
              <a:t>Data, esp. on costs and benefits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Critical thinking, to anticipate problems</a:t>
            </a:r>
          </a:p>
        </p:txBody>
      </p:sp>
    </p:spTree>
    <p:extLst>
      <p:ext uri="{BB962C8B-B14F-4D97-AF65-F5344CB8AC3E}">
        <p14:creationId xmlns:p14="http://schemas.microsoft.com/office/powerpoint/2010/main" val="6107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AF49-FED1-4EE9-B2CE-54A48E2B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B9BD-889F-4DD6-B918-77F4ACDB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885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else </a:t>
            </a:r>
            <a:r>
              <a:rPr lang="en-US" dirty="0"/>
              <a:t>did you learn?</a:t>
            </a:r>
          </a:p>
          <a:p>
            <a:r>
              <a:rPr lang="en-US" dirty="0"/>
              <a:t>Soft skills?</a:t>
            </a:r>
          </a:p>
          <a:p>
            <a:r>
              <a:rPr lang="en-US" dirty="0"/>
              <a:t>Meaning of IT?</a:t>
            </a:r>
          </a:p>
        </p:txBody>
      </p:sp>
      <p:pic>
        <p:nvPicPr>
          <p:cNvPr id="5" name="Picture 4" descr="A couple of people that are standing in the sand on a beach&#10;&#10;Description automatically generated">
            <a:extLst>
              <a:ext uri="{FF2B5EF4-FFF2-40B4-BE49-F238E27FC236}">
                <a16:creationId xmlns:a16="http://schemas.microsoft.com/office/drawing/2014/main" id="{48A7F467-0AB5-48BF-813E-2200B237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39" y="0"/>
            <a:ext cx="4361161" cy="654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531F04-3126-40B0-B86F-4D12B5A6013F}"/>
              </a:ext>
            </a:extLst>
          </p:cNvPr>
          <p:cNvSpPr/>
          <p:nvPr/>
        </p:nvSpPr>
        <p:spPr>
          <a:xfrm>
            <a:off x="8788744" y="6550223"/>
            <a:ext cx="2445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Tyler Nix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05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2" ma:contentTypeDescription="Create a new document." ma:contentTypeScope="" ma:versionID="a2136d4ae2452de3cfa29ff0a7887b63">
  <xsd:schema xmlns:xsd="http://www.w3.org/2001/XMLSchema" xmlns:xs="http://www.w3.org/2001/XMLSchema" xmlns:p="http://schemas.microsoft.com/office/2006/metadata/properties" xmlns:ns3="99e538af-54df-483b-baca-4b906b72927e" xmlns:ns4="5334a35e-a0ad-470e-9e77-efa9b92f2efe" targetNamespace="http://schemas.microsoft.com/office/2006/metadata/properties" ma:root="true" ma:fieldsID="336fb26b1ad716a06a3d27e053244e9b" ns3:_="" ns4:_="">
    <xsd:import namespace="99e538af-54df-483b-baca-4b906b72927e"/>
    <xsd:import namespace="5334a35e-a0ad-470e-9e77-efa9b92f2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C13BFA-DB0C-49A0-B5E8-89E814AA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538af-54df-483b-baca-4b906b72927e"/>
    <ds:schemaRef ds:uri="5334a35e-a0ad-470e-9e77-efa9b92f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26BDD1-2738-4193-9416-2963CB336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C71C3-0EB3-49CB-B30E-B6616F7FEF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405</Words>
  <Application>Microsoft Office PowerPoint</Application>
  <PresentationFormat>Widescreen</PresentationFormat>
  <Paragraphs>79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Office Theme</vt:lpstr>
      <vt:lpstr>Summary and Review: Frontiers of IT</vt:lpstr>
      <vt:lpstr>Interaction Requested</vt:lpstr>
      <vt:lpstr>What we Studied</vt:lpstr>
      <vt:lpstr>Another Perspective</vt:lpstr>
      <vt:lpstr>Discovery</vt:lpstr>
      <vt:lpstr>Evaluation</vt:lpstr>
      <vt:lpstr>Communicate</vt:lpstr>
      <vt:lpstr>Professionalism</vt:lpstr>
      <vt:lpstr>What Else?</vt:lpstr>
      <vt:lpstr>Innovations</vt:lpstr>
      <vt:lpstr>Evaluation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Leavens</dc:creator>
  <cp:lastModifiedBy>Gary Leavens</cp:lastModifiedBy>
  <cp:revision>90</cp:revision>
  <dcterms:created xsi:type="dcterms:W3CDTF">2020-01-06T22:11:42Z</dcterms:created>
  <dcterms:modified xsi:type="dcterms:W3CDTF">2022-12-01T01:44:51Z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