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9" r:id="rId6"/>
    <p:sldId id="260" r:id="rId7"/>
    <p:sldId id="265" r:id="rId8"/>
    <p:sldId id="264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1D21F-A116-4836-A7F7-B9EF16E2C89A}" v="5" dt="2020-01-06T22:22:23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BDEB-0377-470E-BBFD-2FE5CE63400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82415-32A4-4266-93EF-9842B01C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communicate our idea better, need to avoid confusion. Confusion leads to the audience tuning out (death by PowerPoint).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All good talks have this basic outline. I used to call this “My big theorem and how I proved it”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3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Solutions engender subproblems, which are explained with the same outline, recursively!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8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best to go deep rather than wide for technical talks, but maybe different for technology?  Maybe it depends on the shape of the solution space and how complex it 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33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All good talks have this basic outline. I used to call this “My big theorem and how I proved it”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5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4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BF20-EA23-4AC1-AD1E-B2C997D9A41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7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confusion?utm_source=unsplash&amp;utm_medium=referral&amp;utm_content=creditCopyText" TargetMode="External"/><Relationship Id="rId4" Type="http://schemas.openxmlformats.org/officeDocument/2006/relationships/hyperlink" Target="https://unsplash.com/@leofoureaux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j-hdQMa3u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0AF9-2E22-42E8-8EDA-09949A382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Story Arc</a:t>
            </a:r>
            <a:br>
              <a:rPr lang="en-US" dirty="0"/>
            </a:br>
            <a:r>
              <a:rPr lang="en-US" dirty="0"/>
              <a:t>or Recursive 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0C9E6-AC08-405D-AD5E-3ABD5D114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Gary T. </a:t>
            </a:r>
            <a:r>
              <a:rPr lang="en-US"/>
              <a:t>Leavens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4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9074-C864-4B50-9B71-628A55CA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96B6B"/>
                </a:solidFill>
              </a:rPr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DA913-7314-4099-A376-D020449C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0441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Confusion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EF5AF-44F1-4286-9932-85843EAED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92" y="681037"/>
            <a:ext cx="7824354" cy="52162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F18341-3A11-4D1E-BB7F-23FDBD5B4488}"/>
              </a:ext>
            </a:extLst>
          </p:cNvPr>
          <p:cNvSpPr/>
          <p:nvPr/>
        </p:nvSpPr>
        <p:spPr>
          <a:xfrm>
            <a:off x="6147638" y="6059296"/>
            <a:ext cx="27917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Leo 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Foureaux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95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50A9-22A2-4C57-A6EC-8F218779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10349" cy="13255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Solution: Story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B2FF-8CBB-474C-A579-24C3D179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1882" cy="4351338"/>
          </a:xfrm>
        </p:spPr>
        <p:txBody>
          <a:bodyPr/>
          <a:lstStyle/>
          <a:p>
            <a:r>
              <a:rPr lang="en-US" sz="3200" dirty="0"/>
              <a:t>“3 Act” recursive outline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Problem and its importance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Solution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Consequences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D69DCF3-2944-4288-A315-6CA7AC0D3BAD}"/>
              </a:ext>
            </a:extLst>
          </p:cNvPr>
          <p:cNvGrpSpPr/>
          <p:nvPr/>
        </p:nvGrpSpPr>
        <p:grpSpPr>
          <a:xfrm>
            <a:off x="6401566" y="1296491"/>
            <a:ext cx="3935473" cy="1245076"/>
            <a:chOff x="6401566" y="1296491"/>
            <a:chExt cx="3935473" cy="12450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064E3D-1E4E-42D2-ADC4-A66C6A66E63A}"/>
                </a:ext>
              </a:extLst>
            </p:cNvPr>
            <p:cNvSpPr txBox="1"/>
            <p:nvPr/>
          </p:nvSpPr>
          <p:spPr>
            <a:xfrm>
              <a:off x="7141523" y="1296491"/>
              <a:ext cx="154067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1. Problem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7FC380-C5DE-4B61-B420-BACF034DBA9D}"/>
                </a:ext>
              </a:extLst>
            </p:cNvPr>
            <p:cNvSpPr txBox="1"/>
            <p:nvPr/>
          </p:nvSpPr>
          <p:spPr>
            <a:xfrm>
              <a:off x="6401566" y="2079902"/>
              <a:ext cx="151836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2. Solution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B3C763-55BE-44AA-9A69-BEFE901B7CC7}"/>
                </a:ext>
              </a:extLst>
            </p:cNvPr>
            <p:cNvSpPr txBox="1"/>
            <p:nvPr/>
          </p:nvSpPr>
          <p:spPr>
            <a:xfrm>
              <a:off x="8046027" y="2079902"/>
              <a:ext cx="229101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3. Consequences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EA201A-6C01-45B8-AB46-2BE6CB2A4EDD}"/>
                </a:ext>
              </a:extLst>
            </p:cNvPr>
            <p:cNvCxnSpPr>
              <a:stCxn id="4" idx="2"/>
              <a:endCxn id="9" idx="0"/>
            </p:cNvCxnSpPr>
            <p:nvPr/>
          </p:nvCxnSpPr>
          <p:spPr>
            <a:xfrm flipH="1">
              <a:off x="7160748" y="1758156"/>
              <a:ext cx="751114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317DFE-7A0A-4819-B55B-89AC847E5D47}"/>
                </a:ext>
              </a:extLst>
            </p:cNvPr>
            <p:cNvCxnSpPr>
              <a:cxnSpLocks/>
              <a:stCxn id="10" idx="0"/>
              <a:endCxn id="4" idx="2"/>
            </p:cNvCxnSpPr>
            <p:nvPr/>
          </p:nvCxnSpPr>
          <p:spPr>
            <a:xfrm flipH="1" flipV="1">
              <a:off x="7911862" y="1758156"/>
              <a:ext cx="1279671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144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50A9-22A2-4C57-A6EC-8F218779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10349" cy="13255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Solution: Story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B2FF-8CBB-474C-A579-24C3D179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1882" cy="4351338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“3 Act” recursive outline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Problem and its importance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Solution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Consequences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D69DCF3-2944-4288-A315-6CA7AC0D3BAD}"/>
              </a:ext>
            </a:extLst>
          </p:cNvPr>
          <p:cNvGrpSpPr/>
          <p:nvPr/>
        </p:nvGrpSpPr>
        <p:grpSpPr>
          <a:xfrm>
            <a:off x="6401566" y="1296491"/>
            <a:ext cx="3935473" cy="1245076"/>
            <a:chOff x="6401566" y="1296491"/>
            <a:chExt cx="3935473" cy="12450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064E3D-1E4E-42D2-ADC4-A66C6A66E63A}"/>
                </a:ext>
              </a:extLst>
            </p:cNvPr>
            <p:cNvSpPr txBox="1"/>
            <p:nvPr/>
          </p:nvSpPr>
          <p:spPr>
            <a:xfrm>
              <a:off x="7141523" y="1296491"/>
              <a:ext cx="154067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1. Problem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7FC380-C5DE-4B61-B420-BACF034DBA9D}"/>
                </a:ext>
              </a:extLst>
            </p:cNvPr>
            <p:cNvSpPr txBox="1"/>
            <p:nvPr/>
          </p:nvSpPr>
          <p:spPr>
            <a:xfrm>
              <a:off x="6401566" y="2079902"/>
              <a:ext cx="151836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2. Solution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B3C763-55BE-44AA-9A69-BEFE901B7CC7}"/>
                </a:ext>
              </a:extLst>
            </p:cNvPr>
            <p:cNvSpPr txBox="1"/>
            <p:nvPr/>
          </p:nvSpPr>
          <p:spPr>
            <a:xfrm>
              <a:off x="8046027" y="2079902"/>
              <a:ext cx="229101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3. Consequences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EA201A-6C01-45B8-AB46-2BE6CB2A4EDD}"/>
                </a:ext>
              </a:extLst>
            </p:cNvPr>
            <p:cNvCxnSpPr>
              <a:stCxn id="4" idx="2"/>
              <a:endCxn id="9" idx="0"/>
            </p:cNvCxnSpPr>
            <p:nvPr/>
          </p:nvCxnSpPr>
          <p:spPr>
            <a:xfrm flipH="1">
              <a:off x="7160748" y="1758156"/>
              <a:ext cx="751114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317DFE-7A0A-4819-B55B-89AC847E5D47}"/>
                </a:ext>
              </a:extLst>
            </p:cNvPr>
            <p:cNvCxnSpPr>
              <a:cxnSpLocks/>
              <a:stCxn id="10" idx="0"/>
              <a:endCxn id="4" idx="2"/>
            </p:cNvCxnSpPr>
            <p:nvPr/>
          </p:nvCxnSpPr>
          <p:spPr>
            <a:xfrm flipH="1" flipV="1">
              <a:off x="7911862" y="1758156"/>
              <a:ext cx="1279671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B76FED4-A085-45E8-98EB-82567402C798}"/>
              </a:ext>
            </a:extLst>
          </p:cNvPr>
          <p:cNvGrpSpPr/>
          <p:nvPr/>
        </p:nvGrpSpPr>
        <p:grpSpPr>
          <a:xfrm>
            <a:off x="4516178" y="2541567"/>
            <a:ext cx="3634108" cy="1811363"/>
            <a:chOff x="4516178" y="2541567"/>
            <a:chExt cx="3634108" cy="18113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C18108-E998-48E2-9BC6-AEE1C8140FCA}"/>
                </a:ext>
              </a:extLst>
            </p:cNvPr>
            <p:cNvSpPr txBox="1"/>
            <p:nvPr/>
          </p:nvSpPr>
          <p:spPr>
            <a:xfrm>
              <a:off x="5256135" y="3107854"/>
              <a:ext cx="169617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2.1 Problem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08E231-0D46-4B77-9083-933643289772}"/>
                </a:ext>
              </a:extLst>
            </p:cNvPr>
            <p:cNvSpPr txBox="1"/>
            <p:nvPr/>
          </p:nvSpPr>
          <p:spPr>
            <a:xfrm>
              <a:off x="4516178" y="3891265"/>
              <a:ext cx="1217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Solution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F0A441-A62E-4D28-86EE-2416D76FA620}"/>
                </a:ext>
              </a:extLst>
            </p:cNvPr>
            <p:cNvSpPr txBox="1"/>
            <p:nvPr/>
          </p:nvSpPr>
          <p:spPr>
            <a:xfrm>
              <a:off x="6160639" y="3891265"/>
              <a:ext cx="198964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Consequences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D5209F-CF6C-4CFA-9D46-D21919DA8AA4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5124678" y="3569519"/>
              <a:ext cx="979542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08F2A6-9929-4542-9393-9F98FEFABB36}"/>
                </a:ext>
              </a:extLst>
            </p:cNvPr>
            <p:cNvCxnSpPr>
              <a:cxnSpLocks/>
              <a:stCxn id="22" idx="0"/>
              <a:endCxn id="20" idx="2"/>
            </p:cNvCxnSpPr>
            <p:nvPr/>
          </p:nvCxnSpPr>
          <p:spPr>
            <a:xfrm flipH="1" flipV="1">
              <a:off x="6104220" y="3569519"/>
              <a:ext cx="1051243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2F0A66D-FD91-496A-90FD-9CD03665018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5916824" y="2541567"/>
              <a:ext cx="1243924" cy="566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215567-D6D7-4FCB-A16E-6008A622167D}"/>
              </a:ext>
            </a:extLst>
          </p:cNvPr>
          <p:cNvGrpSpPr/>
          <p:nvPr/>
        </p:nvGrpSpPr>
        <p:grpSpPr>
          <a:xfrm>
            <a:off x="7160748" y="2541567"/>
            <a:ext cx="4869173" cy="1811367"/>
            <a:chOff x="7160748" y="2541567"/>
            <a:chExt cx="4869173" cy="181136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07363-B017-4913-BA30-34DDF4B91673}"/>
                </a:ext>
              </a:extLst>
            </p:cNvPr>
            <p:cNvSpPr txBox="1"/>
            <p:nvPr/>
          </p:nvSpPr>
          <p:spPr>
            <a:xfrm>
              <a:off x="9135770" y="3107858"/>
              <a:ext cx="169617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2.2 Problem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9F95A7-DFE3-4CA4-B77D-F861543B8D4C}"/>
                </a:ext>
              </a:extLst>
            </p:cNvPr>
            <p:cNvSpPr txBox="1"/>
            <p:nvPr/>
          </p:nvSpPr>
          <p:spPr>
            <a:xfrm>
              <a:off x="8395813" y="3891269"/>
              <a:ext cx="1217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Solution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23B06C-18AF-4DCD-93B7-7538E50D91A6}"/>
                </a:ext>
              </a:extLst>
            </p:cNvPr>
            <p:cNvSpPr txBox="1"/>
            <p:nvPr/>
          </p:nvSpPr>
          <p:spPr>
            <a:xfrm>
              <a:off x="10040274" y="3891269"/>
              <a:ext cx="198964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Consequences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3631F65-1416-49AA-8A43-02C811C07F1C}"/>
                </a:ext>
              </a:extLst>
            </p:cNvPr>
            <p:cNvCxnSpPr>
              <a:stCxn id="25" idx="2"/>
              <a:endCxn id="26" idx="0"/>
            </p:cNvCxnSpPr>
            <p:nvPr/>
          </p:nvCxnSpPr>
          <p:spPr>
            <a:xfrm flipH="1">
              <a:off x="9004313" y="3569523"/>
              <a:ext cx="979542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B6D4FA1-60C4-4CD5-8870-E53D307ADF44}"/>
                </a:ext>
              </a:extLst>
            </p:cNvPr>
            <p:cNvCxnSpPr>
              <a:cxnSpLocks/>
              <a:stCxn id="27" idx="0"/>
              <a:endCxn id="25" idx="2"/>
            </p:cNvCxnSpPr>
            <p:nvPr/>
          </p:nvCxnSpPr>
          <p:spPr>
            <a:xfrm flipH="1" flipV="1">
              <a:off x="9983855" y="3569523"/>
              <a:ext cx="1051243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08D1C86-8F7A-4525-AE11-D778EC99704D}"/>
                </a:ext>
              </a:extLst>
            </p:cNvPr>
            <p:cNvCxnSpPr>
              <a:cxnSpLocks/>
              <a:stCxn id="25" idx="0"/>
              <a:endCxn id="9" idx="2"/>
            </p:cNvCxnSpPr>
            <p:nvPr/>
          </p:nvCxnSpPr>
          <p:spPr>
            <a:xfrm flipH="1" flipV="1">
              <a:off x="7160748" y="2541567"/>
              <a:ext cx="2823107" cy="566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44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50A9-22A2-4C57-A6EC-8F218779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10349" cy="13255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Solution: Story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B2FF-8CBB-474C-A579-24C3D179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1882" cy="4351338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“3 Act” recursive outline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Problem and its importance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Solution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Consequences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D69DCF3-2944-4288-A315-6CA7AC0D3BAD}"/>
              </a:ext>
            </a:extLst>
          </p:cNvPr>
          <p:cNvGrpSpPr/>
          <p:nvPr/>
        </p:nvGrpSpPr>
        <p:grpSpPr>
          <a:xfrm>
            <a:off x="6401566" y="1296491"/>
            <a:ext cx="3935473" cy="1245076"/>
            <a:chOff x="6401566" y="1296491"/>
            <a:chExt cx="3935473" cy="12450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064E3D-1E4E-42D2-ADC4-A66C6A66E63A}"/>
                </a:ext>
              </a:extLst>
            </p:cNvPr>
            <p:cNvSpPr txBox="1"/>
            <p:nvPr/>
          </p:nvSpPr>
          <p:spPr>
            <a:xfrm>
              <a:off x="7141523" y="1296491"/>
              <a:ext cx="154067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1. Problem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7FC380-C5DE-4B61-B420-BACF034DBA9D}"/>
                </a:ext>
              </a:extLst>
            </p:cNvPr>
            <p:cNvSpPr txBox="1"/>
            <p:nvPr/>
          </p:nvSpPr>
          <p:spPr>
            <a:xfrm>
              <a:off x="6401566" y="2079902"/>
              <a:ext cx="151836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2. Solution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B3C763-55BE-44AA-9A69-BEFE901B7CC7}"/>
                </a:ext>
              </a:extLst>
            </p:cNvPr>
            <p:cNvSpPr txBox="1"/>
            <p:nvPr/>
          </p:nvSpPr>
          <p:spPr>
            <a:xfrm>
              <a:off x="8046027" y="2079902"/>
              <a:ext cx="229101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3. Consequences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EA201A-6C01-45B8-AB46-2BE6CB2A4EDD}"/>
                </a:ext>
              </a:extLst>
            </p:cNvPr>
            <p:cNvCxnSpPr>
              <a:stCxn id="4" idx="2"/>
              <a:endCxn id="9" idx="0"/>
            </p:cNvCxnSpPr>
            <p:nvPr/>
          </p:nvCxnSpPr>
          <p:spPr>
            <a:xfrm flipH="1">
              <a:off x="7160748" y="1758156"/>
              <a:ext cx="751114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317DFE-7A0A-4819-B55B-89AC847E5D47}"/>
                </a:ext>
              </a:extLst>
            </p:cNvPr>
            <p:cNvCxnSpPr>
              <a:cxnSpLocks/>
              <a:stCxn id="10" idx="0"/>
              <a:endCxn id="4" idx="2"/>
            </p:cNvCxnSpPr>
            <p:nvPr/>
          </p:nvCxnSpPr>
          <p:spPr>
            <a:xfrm flipH="1" flipV="1">
              <a:off x="7911862" y="1758156"/>
              <a:ext cx="1279671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B76FED4-A085-45E8-98EB-82567402C798}"/>
              </a:ext>
            </a:extLst>
          </p:cNvPr>
          <p:cNvGrpSpPr/>
          <p:nvPr/>
        </p:nvGrpSpPr>
        <p:grpSpPr>
          <a:xfrm>
            <a:off x="4516178" y="2541567"/>
            <a:ext cx="3634108" cy="1811363"/>
            <a:chOff x="4516178" y="2541567"/>
            <a:chExt cx="3634108" cy="18113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C18108-E998-48E2-9BC6-AEE1C8140FCA}"/>
                </a:ext>
              </a:extLst>
            </p:cNvPr>
            <p:cNvSpPr txBox="1"/>
            <p:nvPr/>
          </p:nvSpPr>
          <p:spPr>
            <a:xfrm>
              <a:off x="5256135" y="3107854"/>
              <a:ext cx="169617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2.1 Problem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08E231-0D46-4B77-9083-933643289772}"/>
                </a:ext>
              </a:extLst>
            </p:cNvPr>
            <p:cNvSpPr txBox="1"/>
            <p:nvPr/>
          </p:nvSpPr>
          <p:spPr>
            <a:xfrm>
              <a:off x="4516178" y="3891265"/>
              <a:ext cx="1217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Solution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F0A441-A62E-4D28-86EE-2416D76FA620}"/>
                </a:ext>
              </a:extLst>
            </p:cNvPr>
            <p:cNvSpPr txBox="1"/>
            <p:nvPr/>
          </p:nvSpPr>
          <p:spPr>
            <a:xfrm>
              <a:off x="6160639" y="3891265"/>
              <a:ext cx="198964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Consequences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D5209F-CF6C-4CFA-9D46-D21919DA8AA4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5124678" y="3569519"/>
              <a:ext cx="979542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08F2A6-9929-4542-9393-9F98FEFABB36}"/>
                </a:ext>
              </a:extLst>
            </p:cNvPr>
            <p:cNvCxnSpPr>
              <a:cxnSpLocks/>
              <a:stCxn id="22" idx="0"/>
              <a:endCxn id="20" idx="2"/>
            </p:cNvCxnSpPr>
            <p:nvPr/>
          </p:nvCxnSpPr>
          <p:spPr>
            <a:xfrm flipH="1" flipV="1">
              <a:off x="6104220" y="3569519"/>
              <a:ext cx="1051243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2F0A66D-FD91-496A-90FD-9CD03665018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5916824" y="2541567"/>
              <a:ext cx="1243924" cy="566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3507363-B017-4913-BA30-34DDF4B91673}"/>
              </a:ext>
            </a:extLst>
          </p:cNvPr>
          <p:cNvSpPr txBox="1"/>
          <p:nvPr/>
        </p:nvSpPr>
        <p:spPr>
          <a:xfrm>
            <a:off x="9135770" y="3107858"/>
            <a:ext cx="16961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2.2 Problem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08D1C86-8F7A-4525-AE11-D778EC99704D}"/>
              </a:ext>
            </a:extLst>
          </p:cNvPr>
          <p:cNvCxnSpPr>
            <a:cxnSpLocks/>
            <a:stCxn id="25" idx="0"/>
            <a:endCxn id="9" idx="2"/>
          </p:cNvCxnSpPr>
          <p:nvPr/>
        </p:nvCxnSpPr>
        <p:spPr>
          <a:xfrm flipH="1" flipV="1">
            <a:off x="7160748" y="2541567"/>
            <a:ext cx="2823107" cy="5662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210909-007B-4AAC-A078-84E3DE539730}"/>
              </a:ext>
            </a:extLst>
          </p:cNvPr>
          <p:cNvGrpSpPr/>
          <p:nvPr/>
        </p:nvGrpSpPr>
        <p:grpSpPr>
          <a:xfrm>
            <a:off x="3708472" y="4352930"/>
            <a:ext cx="3634108" cy="2085691"/>
            <a:chOff x="3708472" y="4352930"/>
            <a:chExt cx="3634108" cy="208569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39513A-A889-45BE-9DBB-60D735510B91}"/>
                </a:ext>
              </a:extLst>
            </p:cNvPr>
            <p:cNvSpPr txBox="1"/>
            <p:nvPr/>
          </p:nvSpPr>
          <p:spPr>
            <a:xfrm>
              <a:off x="4150760" y="5193545"/>
              <a:ext cx="194524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2.1.1 Problem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6D9B8B-B542-416B-9FDA-A57ACAF8ECC9}"/>
                </a:ext>
              </a:extLst>
            </p:cNvPr>
            <p:cNvSpPr txBox="1"/>
            <p:nvPr/>
          </p:nvSpPr>
          <p:spPr>
            <a:xfrm>
              <a:off x="3708472" y="5976956"/>
              <a:ext cx="1217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Solution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5E2DD1-7031-414E-ADC4-1E5887519A1A}"/>
                </a:ext>
              </a:extLst>
            </p:cNvPr>
            <p:cNvSpPr txBox="1"/>
            <p:nvPr/>
          </p:nvSpPr>
          <p:spPr>
            <a:xfrm>
              <a:off x="5352933" y="5976956"/>
              <a:ext cx="198964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Consequences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316FCED-0264-408A-8629-A164FD0184D8}"/>
                </a:ext>
              </a:extLst>
            </p:cNvPr>
            <p:cNvCxnSpPr>
              <a:cxnSpLocks/>
              <a:stCxn id="35" idx="2"/>
              <a:endCxn id="36" idx="0"/>
            </p:cNvCxnSpPr>
            <p:nvPr/>
          </p:nvCxnSpPr>
          <p:spPr>
            <a:xfrm flipH="1">
              <a:off x="4316972" y="5655210"/>
              <a:ext cx="806408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4F7975-89B8-45CF-AB41-25162AD30F7E}"/>
                </a:ext>
              </a:extLst>
            </p:cNvPr>
            <p:cNvCxnSpPr>
              <a:cxnSpLocks/>
              <a:stCxn id="37" idx="0"/>
              <a:endCxn id="35" idx="2"/>
            </p:cNvCxnSpPr>
            <p:nvPr/>
          </p:nvCxnSpPr>
          <p:spPr>
            <a:xfrm flipH="1" flipV="1">
              <a:off x="5123380" y="5655210"/>
              <a:ext cx="1224377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4CCBF9C-985E-4EEB-9CED-72B73078943F}"/>
                </a:ext>
              </a:extLst>
            </p:cNvPr>
            <p:cNvCxnSpPr>
              <a:cxnSpLocks/>
              <a:stCxn id="21" idx="2"/>
              <a:endCxn id="35" idx="0"/>
            </p:cNvCxnSpPr>
            <p:nvPr/>
          </p:nvCxnSpPr>
          <p:spPr>
            <a:xfrm flipH="1">
              <a:off x="5123380" y="4352930"/>
              <a:ext cx="1298" cy="840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734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4B5A-91AC-4584-80C6-27DB58F6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4942-176B-4F42-A26D-C2070B9E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outline of the good talk?</a:t>
            </a:r>
          </a:p>
          <a:p>
            <a:r>
              <a:rPr lang="en-US" dirty="0"/>
              <a:t>Was it as clear in the bad talk?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8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50A9-22A2-4C57-A6EC-8F218779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10349" cy="13255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B2FF-8CBB-474C-A579-24C3D179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1882" cy="4351338"/>
          </a:xfrm>
        </p:spPr>
        <p:txBody>
          <a:bodyPr/>
          <a:lstStyle/>
          <a:p>
            <a:r>
              <a:rPr lang="en-US" sz="3200" dirty="0"/>
              <a:t>Use the “3 Act” outline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Problem and its importance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Solution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Consequences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D69DCF3-2944-4288-A315-6CA7AC0D3BAD}"/>
              </a:ext>
            </a:extLst>
          </p:cNvPr>
          <p:cNvGrpSpPr/>
          <p:nvPr/>
        </p:nvGrpSpPr>
        <p:grpSpPr>
          <a:xfrm>
            <a:off x="6401566" y="1296491"/>
            <a:ext cx="3935473" cy="1245076"/>
            <a:chOff x="6401566" y="1296491"/>
            <a:chExt cx="3935473" cy="12450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064E3D-1E4E-42D2-ADC4-A66C6A66E63A}"/>
                </a:ext>
              </a:extLst>
            </p:cNvPr>
            <p:cNvSpPr txBox="1"/>
            <p:nvPr/>
          </p:nvSpPr>
          <p:spPr>
            <a:xfrm>
              <a:off x="7141523" y="1296491"/>
              <a:ext cx="154067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1. Problem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7FC380-C5DE-4B61-B420-BACF034DBA9D}"/>
                </a:ext>
              </a:extLst>
            </p:cNvPr>
            <p:cNvSpPr txBox="1"/>
            <p:nvPr/>
          </p:nvSpPr>
          <p:spPr>
            <a:xfrm>
              <a:off x="6401566" y="2079902"/>
              <a:ext cx="151836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2. Solution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B3C763-55BE-44AA-9A69-BEFE901B7CC7}"/>
                </a:ext>
              </a:extLst>
            </p:cNvPr>
            <p:cNvSpPr txBox="1"/>
            <p:nvPr/>
          </p:nvSpPr>
          <p:spPr>
            <a:xfrm>
              <a:off x="8046027" y="2079902"/>
              <a:ext cx="229101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3. Consequences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EA201A-6C01-45B8-AB46-2BE6CB2A4EDD}"/>
                </a:ext>
              </a:extLst>
            </p:cNvPr>
            <p:cNvCxnSpPr>
              <a:stCxn id="4" idx="2"/>
              <a:endCxn id="9" idx="0"/>
            </p:cNvCxnSpPr>
            <p:nvPr/>
          </p:nvCxnSpPr>
          <p:spPr>
            <a:xfrm flipH="1">
              <a:off x="7160748" y="1758156"/>
              <a:ext cx="751114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317DFE-7A0A-4819-B55B-89AC847E5D47}"/>
                </a:ext>
              </a:extLst>
            </p:cNvPr>
            <p:cNvCxnSpPr>
              <a:cxnSpLocks/>
              <a:stCxn id="10" idx="0"/>
              <a:endCxn id="4" idx="2"/>
            </p:cNvCxnSpPr>
            <p:nvPr/>
          </p:nvCxnSpPr>
          <p:spPr>
            <a:xfrm flipH="1" flipV="1">
              <a:off x="7911862" y="1758156"/>
              <a:ext cx="1279671" cy="3217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282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CF48-A4E3-4335-9471-90457AC5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333E8-1E93-45D6-A149-64A7123CB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J.P. Phillips. "The magical science of storytelling,“ </a:t>
            </a:r>
            <a:r>
              <a:rPr lang="en-US" i="1" dirty="0" err="1"/>
              <a:t>TEDxStockholm</a:t>
            </a:r>
            <a:r>
              <a:rPr lang="en-US" dirty="0"/>
              <a:t>, March 16, 2017. </a:t>
            </a:r>
            <a:r>
              <a:rPr lang="en-US" dirty="0">
                <a:hlinkClick r:id="rId2"/>
              </a:rPr>
              <a:t>https://youtu.be/Nj-hdQMa3uA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60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5918AC00D2C4D9805894ECD694D99" ma:contentTypeVersion="12" ma:contentTypeDescription="Create a new document." ma:contentTypeScope="" ma:versionID="a2136d4ae2452de3cfa29ff0a7887b63">
  <xsd:schema xmlns:xsd="http://www.w3.org/2001/XMLSchema" xmlns:xs="http://www.w3.org/2001/XMLSchema" xmlns:p="http://schemas.microsoft.com/office/2006/metadata/properties" xmlns:ns3="99e538af-54df-483b-baca-4b906b72927e" xmlns:ns4="5334a35e-a0ad-470e-9e77-efa9b92f2efe" targetNamespace="http://schemas.microsoft.com/office/2006/metadata/properties" ma:root="true" ma:fieldsID="336fb26b1ad716a06a3d27e053244e9b" ns3:_="" ns4:_="">
    <xsd:import namespace="99e538af-54df-483b-baca-4b906b72927e"/>
    <xsd:import namespace="5334a35e-a0ad-470e-9e77-efa9b92f2e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538af-54df-483b-baca-4b906b7292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4a35e-a0ad-470e-9e77-efa9b92f2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26BDD1-2738-4193-9416-2963CB3362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7C71C3-0EB3-49CB-B30E-B6616F7FEF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C13BFA-DB0C-49A0-B5E8-89E814AA4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e538af-54df-483b-baca-4b906b72927e"/>
    <ds:schemaRef ds:uri="5334a35e-a0ad-470e-9e77-efa9b92f2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308</Words>
  <Application>Microsoft Office PowerPoint</Application>
  <PresentationFormat>Widescreen</PresentationFormat>
  <Paragraphs>66</Paragraphs>
  <Slides>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-apple-system</vt:lpstr>
      <vt:lpstr>Arial</vt:lpstr>
      <vt:lpstr>Calibri</vt:lpstr>
      <vt:lpstr>Calibri Light</vt:lpstr>
      <vt:lpstr>Office Theme</vt:lpstr>
      <vt:lpstr>Story Arc or Recursive Outline</vt:lpstr>
      <vt:lpstr>The Problem</vt:lpstr>
      <vt:lpstr>Solution: Story Outline</vt:lpstr>
      <vt:lpstr>Solution: Story Outline</vt:lpstr>
      <vt:lpstr>Solution: Story Outline</vt:lpstr>
      <vt:lpstr>Examples</vt:lpstr>
      <vt:lpstr>Conclusion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Leavens</dc:creator>
  <cp:lastModifiedBy>Gary Leavens</cp:lastModifiedBy>
  <cp:revision>20</cp:revision>
  <dcterms:created xsi:type="dcterms:W3CDTF">2020-01-06T22:11:42Z</dcterms:created>
  <dcterms:modified xsi:type="dcterms:W3CDTF">2021-01-14T18:22:04Z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0x010100EF55918AC00D2C4D9805894ECD694D99</vt:lpwstr>
  </property>
</Properties>
</file>