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59" r:id="rId6"/>
    <p:sldId id="260" r:id="rId7"/>
    <p:sldId id="257" r:id="rId8"/>
    <p:sldId id="261" r:id="rId9"/>
    <p:sldId id="263" r:id="rId10"/>
    <p:sldId id="262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CBDEB-0377-470E-BBFD-2FE5CE6340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82415-32A4-4266-93EF-9842B01C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 I don’t really work for Boeing, but I’m pretending that I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1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Advocate an incremental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346 people have been killed by the Boeing 737 Max jet, because the software took control of the plane away from pilots. The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MCAS, which was intended to make the plane handle more predictably, activated repeatedly after a sensor on the plane’s fuselage malfunctioned, causing the airplane to crash.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that all of these are fallible, they didn’t detect the problem, and people died. This is both an ethical problem and a problem of business.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3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that programs have an infinite number of possible inputs and don’t have to behave in a continuous fashion (like a bridge).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99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essence, we convert both the specification and program to logical formulas, and then prove an implication (that the behavior of the program implies the specified behavior).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5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Quotes from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Beckert and R. Hähnle, "Reasoning and Verification: State of the Art and Current Trends,"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IEEE Intelligent Systems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vol. 29, no. 1, pp. 20-29, Jan.-Feb. 2014.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10.1109/MIS.2014.3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0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Beckert and R. Hähnle, "Reasoning and Verification: State of the Art and Current Trends,"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IEEE Intelligent Systems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vol. 29, no. 1, pp. 20-29, Jan.-Feb. 2014.</a:t>
            </a:r>
            <a:br>
              <a:rPr lang="en-US" dirty="0"/>
            </a:b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10.1109/MIS.2014.3. The Microsoft tools are both in Visual Studio.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68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cost is probably less than what Boeing is losing now. And the cost will keep declining.  Will still need some manual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Automated flight control means more software, more critical possibilities for failure. If we become expert at this, we could sell verification as a service to other companies! Maybe the FAA will allow us to do less testing? That might cut costs.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9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3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5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4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7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growth?utm_source=unsplash&amp;utm_medium=referral&amp;utm_content=creditCopyText" TargetMode="External"/><Relationship Id="rId4" Type="http://schemas.openxmlformats.org/officeDocument/2006/relationships/hyperlink" Target="https://unsplash.com/@tahamazandarani?utm_source=unsplash&amp;utm_medium=referral&amp;utm_content=creditCopyTex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63235.363259" TargetMode="External"/><Relationship Id="rId2" Type="http://schemas.openxmlformats.org/officeDocument/2006/relationships/hyperlink" Target="https://doi.org/10.1109/MIS.2014.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cockpit?utm_source=unsplash&amp;utm_medium=referral&amp;utm_content=creditCopyText" TargetMode="External"/><Relationship Id="rId4" Type="http://schemas.openxmlformats.org/officeDocument/2006/relationships/hyperlink" Target="https://unsplash.com/@neonbrand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wocintechchat?utm_source=unsplash&amp;utm_medium=referral&amp;utm_content=creditCopyTex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unsplash.com/s/photos/software-test?utm_source=unsplash&amp;utm_medium=referral&amp;utm_content=creditCopyTex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c2.com/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5/363235.36325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state-of-the-art?utm_source=unsplash&amp;utm_medium=referral&amp;utm_content=creditCopyText" TargetMode="External"/><Relationship Id="rId4" Type="http://schemas.openxmlformats.org/officeDocument/2006/relationships/hyperlink" Target="https://unsplash.com/@steve3p_0?utm_source=unsplash&amp;utm_medium=referral&amp;utm_content=creditCopyTex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state-of-the-art?utm_source=unsplash&amp;utm_medium=referral&amp;utm_content=creditCopyText" TargetMode="External"/><Relationship Id="rId4" Type="http://schemas.openxmlformats.org/officeDocument/2006/relationships/hyperlink" Target="https://unsplash.com/@steve3p_0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ethics?utm_source=unsplash&amp;utm_medium=referral&amp;utm_content=creditCopyText" TargetMode="External"/><Relationship Id="rId4" Type="http://schemas.openxmlformats.org/officeDocument/2006/relationships/hyperlink" Target="https://unsplash.com/@fideletty?utm_source=unsplash&amp;utm_medium=referral&amp;utm_content=creditCopyTex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drone?utm_source=unsplash&amp;utm_medium=referral&amp;utm_content=creditCopyText" TargetMode="External"/><Relationship Id="rId4" Type="http://schemas.openxmlformats.org/officeDocument/2006/relationships/hyperlink" Target="https://unsplash.com/@arlund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0AF9-2E22-42E8-8EDA-09949A382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Verification Technology for Our Aircraft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0C9E6-AC08-405D-AD5E-3ABD5D114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Gary T. Leavens</a:t>
            </a:r>
          </a:p>
          <a:p>
            <a:r>
              <a:rPr lang="en-US" dirty="0"/>
              <a:t>Boeing Corp.</a:t>
            </a:r>
          </a:p>
          <a:p>
            <a:r>
              <a:rPr lang="en-US" dirty="0"/>
              <a:t>August 25, 2022</a:t>
            </a:r>
          </a:p>
        </p:txBody>
      </p:sp>
    </p:spTree>
    <p:extLst>
      <p:ext uri="{BB962C8B-B14F-4D97-AF65-F5344CB8AC3E}">
        <p14:creationId xmlns:p14="http://schemas.microsoft.com/office/powerpoint/2010/main" val="232104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DB129-608F-40E8-A81F-0CA38D26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E4F67-DDA7-4B58-A004-B143BC12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Start investing </a:t>
            </a:r>
            <a:r>
              <a:rPr lang="en-US" dirty="0"/>
              <a:t>in verification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Challenge hires </a:t>
            </a:r>
            <a:r>
              <a:rPr lang="en-US" dirty="0"/>
              <a:t>with our problems</a:t>
            </a:r>
          </a:p>
        </p:txBody>
      </p:sp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53743A70-6328-4B77-8553-16E31937E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0"/>
            <a:ext cx="4306223" cy="6450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1B5D25-FBEA-40CB-A7FB-EB2DEDA52B2E}"/>
              </a:ext>
            </a:extLst>
          </p:cNvPr>
          <p:cNvSpPr/>
          <p:nvPr/>
        </p:nvSpPr>
        <p:spPr>
          <a:xfrm>
            <a:off x="8521142" y="6433661"/>
            <a:ext cx="314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Taha Mazandarani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379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9985-4C6B-4EB8-B10A-7C180749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D861-F02F-4341-BF5C-19601FBDF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Beckert and R. Hähnle. “Reasoning and Verification: State of the Art and Current Trends,” </a:t>
            </a:r>
            <a:r>
              <a:rPr lang="en-US" i="1" dirty="0"/>
              <a:t>IEEE Intelligent Systems</a:t>
            </a:r>
            <a:r>
              <a:rPr lang="en-US" dirty="0"/>
              <a:t>, </a:t>
            </a:r>
            <a:r>
              <a:rPr lang="en-US" b="1" dirty="0"/>
              <a:t>29</a:t>
            </a:r>
            <a:r>
              <a:rPr lang="en-US" dirty="0"/>
              <a:t>(1):20-29, Jan.-Feb. 2014. </a:t>
            </a:r>
            <a:r>
              <a:rPr lang="en-US" dirty="0">
                <a:hlinkClick r:id="rId2"/>
              </a:rPr>
              <a:t>https://doi.org/10.1109/MIS.2014.3</a:t>
            </a:r>
            <a:r>
              <a:rPr lang="en-US" dirty="0"/>
              <a:t> </a:t>
            </a:r>
          </a:p>
          <a:p>
            <a:r>
              <a:rPr lang="en-US" dirty="0"/>
              <a:t>C.A.R. Hoare. “An Axiomatic Basis for Computer Programming”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i="1" dirty="0">
                <a:hlinkClick r:id="rId3"/>
              </a:rPr>
              <a:t>CACM</a:t>
            </a:r>
            <a:r>
              <a:rPr lang="en-US" dirty="0">
                <a:hlinkClick r:id="rId3"/>
              </a:rPr>
              <a:t>, </a:t>
            </a:r>
            <a:r>
              <a:rPr lang="en-US" b="1" dirty="0">
                <a:hlinkClick r:id="rId3"/>
              </a:rPr>
              <a:t>12</a:t>
            </a:r>
            <a:r>
              <a:rPr lang="en-US" dirty="0">
                <a:hlinkClick r:id="rId3"/>
              </a:rPr>
              <a:t>(10):576-583, Oct. 1969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0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9074-C864-4B50-9B71-628A55CA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96B6B"/>
                </a:solidFill>
              </a:rPr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DA913-7314-4099-A376-D020449C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0509" cy="4351338"/>
          </a:xfrm>
        </p:spPr>
        <p:txBody>
          <a:bodyPr/>
          <a:lstStyle/>
          <a:p>
            <a:r>
              <a:rPr lang="en-US" dirty="0"/>
              <a:t>We need software to fly our planes</a:t>
            </a:r>
          </a:p>
          <a:p>
            <a:r>
              <a:rPr lang="en-US" dirty="0"/>
              <a:t>Software has bugs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picture containing cabinet, indoor, refrigerator, object&#10;&#10;Description automatically generated">
            <a:extLst>
              <a:ext uri="{FF2B5EF4-FFF2-40B4-BE49-F238E27FC236}">
                <a16:creationId xmlns:a16="http://schemas.microsoft.com/office/drawing/2014/main" id="{35406903-953F-4C66-8C39-D074F19D7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53" y="0"/>
            <a:ext cx="3642452" cy="6459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956C96-AF51-42CF-9BC8-7F022AE66D0B}"/>
              </a:ext>
            </a:extLst>
          </p:cNvPr>
          <p:cNvSpPr/>
          <p:nvPr/>
        </p:nvSpPr>
        <p:spPr>
          <a:xfrm>
            <a:off x="8779528" y="6459711"/>
            <a:ext cx="27789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NeONBRAND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95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50A9-22A2-4C57-A6EC-8F218779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96B6B"/>
                </a:solidFill>
              </a:rPr>
              <a:t>Current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B2FF-8CBB-474C-A579-24C3D179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1855" cy="4351338"/>
          </a:xfrm>
        </p:spPr>
        <p:txBody>
          <a:bodyPr/>
          <a:lstStyle/>
          <a:p>
            <a:r>
              <a:rPr lang="en-US" sz="3200" dirty="0"/>
              <a:t>Coding Standards</a:t>
            </a:r>
          </a:p>
          <a:p>
            <a:r>
              <a:rPr lang="en-US" sz="3200" dirty="0"/>
              <a:t>Code Reviews</a:t>
            </a:r>
          </a:p>
          <a:p>
            <a:r>
              <a:rPr lang="en-US" sz="3200" dirty="0"/>
              <a:t>Testing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76FEDD-F44E-4B57-B72E-815E844718DF}"/>
              </a:ext>
            </a:extLst>
          </p:cNvPr>
          <p:cNvSpPr/>
          <p:nvPr/>
        </p:nvSpPr>
        <p:spPr>
          <a:xfrm>
            <a:off x="7896655" y="6434460"/>
            <a:ext cx="4123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3"/>
              </a:rPr>
              <a:t>Christina @ wocintechchat.com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Unsplash</a:t>
            </a:r>
            <a:endParaRPr lang="en-US" sz="1400" dirty="0"/>
          </a:p>
        </p:txBody>
      </p:sp>
      <p:pic>
        <p:nvPicPr>
          <p:cNvPr id="12" name="Picture 11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240CFCF3-D3F6-4711-B960-23175BBA6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55" y="0"/>
            <a:ext cx="4295345" cy="64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4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3ACE-55F1-4077-AD2E-3FE9D950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96B6B"/>
                </a:solidFill>
              </a:rPr>
              <a:t>Limits of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4F710-5189-4CEA-9547-62DBC514D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72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“Program testing can best </a:t>
            </a:r>
            <a:br>
              <a:rPr lang="en-US" sz="4000" dirty="0"/>
            </a:br>
            <a:r>
              <a:rPr lang="en-US" sz="4000" dirty="0"/>
              <a:t>show the presence of errors </a:t>
            </a:r>
            <a:br>
              <a:rPr lang="en-US" sz="4000" dirty="0"/>
            </a:br>
            <a:r>
              <a:rPr lang="en-US" sz="4000" dirty="0"/>
              <a:t>but never their absence.”</a:t>
            </a:r>
          </a:p>
        </p:txBody>
      </p:sp>
      <p:pic>
        <p:nvPicPr>
          <p:cNvPr id="10" name="Picture 9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6842800E-E24F-41C6-B204-6DFBD326A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39" y="1027906"/>
            <a:ext cx="3822192" cy="40873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D34DFE-4C29-47B6-83FC-20E8EA7A0C56}"/>
              </a:ext>
            </a:extLst>
          </p:cNvPr>
          <p:cNvSpPr txBox="1"/>
          <p:nvPr/>
        </p:nvSpPr>
        <p:spPr>
          <a:xfrm>
            <a:off x="8789541" y="5408723"/>
            <a:ext cx="244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Photo of </a:t>
            </a:r>
            <a:r>
              <a:rPr lang="en-US">
                <a:solidFill>
                  <a:srgbClr val="7030A0"/>
                </a:solidFill>
              </a:rPr>
              <a:t>Edsger</a:t>
            </a:r>
            <a:r>
              <a:rPr lang="en-US" dirty="0">
                <a:solidFill>
                  <a:srgbClr val="7030A0"/>
                </a:solidFill>
              </a:rPr>
              <a:t> Dijkstra </a:t>
            </a:r>
          </a:p>
          <a:p>
            <a:r>
              <a:rPr lang="en-US" dirty="0">
                <a:solidFill>
                  <a:srgbClr val="7030A0"/>
                </a:solidFill>
              </a:rPr>
              <a:t>from </a:t>
            </a:r>
            <a:r>
              <a:rPr lang="en-US" dirty="0">
                <a:hlinkClick r:id="rId5"/>
              </a:rPr>
              <a:t>wiki.c2.com/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05C1-238F-4849-8AB0-5DCE2F86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Possible Solution: Formal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69B3E-00A6-4DAA-8A52-70D8B5D6E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018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Verification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Specify program with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program into logical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Prove that the program is correct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B636D6B-A8A3-4A89-BF57-3F278802F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50" y="365125"/>
            <a:ext cx="4306784" cy="4850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6669F5-D403-4C38-9D0D-A94E86440456}"/>
              </a:ext>
            </a:extLst>
          </p:cNvPr>
          <p:cNvSpPr txBox="1"/>
          <p:nvPr/>
        </p:nvSpPr>
        <p:spPr>
          <a:xfrm>
            <a:off x="7664521" y="5350421"/>
            <a:ext cx="3915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From “An Axiomatic Basis </a:t>
            </a:r>
            <a:br>
              <a:rPr lang="en-US" sz="1600" dirty="0">
                <a:solidFill>
                  <a:srgbClr val="7030A0"/>
                </a:solidFill>
              </a:rPr>
            </a:br>
            <a:r>
              <a:rPr lang="en-US" sz="1600" dirty="0">
                <a:solidFill>
                  <a:srgbClr val="7030A0"/>
                </a:solidFill>
              </a:rPr>
              <a:t>for Computer Programming” by C.A.R. Hoare</a:t>
            </a:r>
          </a:p>
          <a:p>
            <a:r>
              <a:rPr lang="en-US" sz="1600" i="1" dirty="0">
                <a:hlinkClick r:id="rId4"/>
              </a:rPr>
              <a:t>CACM</a:t>
            </a:r>
            <a:r>
              <a:rPr lang="en-US" sz="1600" dirty="0">
                <a:hlinkClick r:id="rId4"/>
              </a:rPr>
              <a:t>, </a:t>
            </a:r>
            <a:r>
              <a:rPr lang="en-US" sz="1600" b="1" dirty="0">
                <a:hlinkClick r:id="rId4"/>
              </a:rPr>
              <a:t>12</a:t>
            </a:r>
            <a:r>
              <a:rPr lang="en-US" sz="1600" dirty="0">
                <a:hlinkClick r:id="rId4"/>
              </a:rPr>
              <a:t>(10):576-583, Oct. 1969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207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9182-D51D-451C-ABAA-C616C109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State of the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A8541-7C19-4A00-A40F-47406373D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2630" cy="4351338"/>
          </a:xfrm>
        </p:spPr>
        <p:txBody>
          <a:bodyPr/>
          <a:lstStyle/>
          <a:p>
            <a:r>
              <a:rPr lang="en-US" dirty="0"/>
              <a:t>Specification </a:t>
            </a:r>
            <a:r>
              <a:rPr lang="en-US" dirty="0">
                <a:solidFill>
                  <a:srgbClr val="F96B6B"/>
                </a:solidFill>
              </a:rPr>
              <a:t>requires experts</a:t>
            </a:r>
          </a:p>
          <a:p>
            <a:pPr lvl="1"/>
            <a:r>
              <a:rPr lang="en-US" dirty="0">
                <a:solidFill>
                  <a:srgbClr val="F96B6B"/>
                </a:solidFill>
              </a:rPr>
              <a:t>“Main bottleneck”</a:t>
            </a:r>
          </a:p>
          <a:p>
            <a:r>
              <a:rPr lang="en-US" dirty="0"/>
              <a:t>First-order reasoning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automated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Success with finite-state systems</a:t>
            </a:r>
          </a:p>
          <a:p>
            <a:r>
              <a:rPr lang="en-US" dirty="0">
                <a:solidFill>
                  <a:srgbClr val="F96B6B"/>
                </a:solidFill>
              </a:rPr>
              <a:t>“Verification of complex systems </a:t>
            </a:r>
            <a:br>
              <a:rPr lang="en-US" dirty="0">
                <a:solidFill>
                  <a:srgbClr val="F96B6B"/>
                </a:solidFill>
              </a:rPr>
            </a:br>
            <a:r>
              <a:rPr lang="en-US" dirty="0">
                <a:solidFill>
                  <a:srgbClr val="F96B6B"/>
                </a:solidFill>
              </a:rPr>
              <a:t>is never automatic”</a:t>
            </a:r>
          </a:p>
          <a:p>
            <a:r>
              <a:rPr lang="en-US" dirty="0">
                <a:solidFill>
                  <a:srgbClr val="F96B6B"/>
                </a:solidFill>
              </a:rPr>
              <a:t>Testing still needed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 descr="A yellow sunset over a body of water&#10;&#10;Description automatically generated">
            <a:extLst>
              <a:ext uri="{FF2B5EF4-FFF2-40B4-BE49-F238E27FC236}">
                <a16:creationId xmlns:a16="http://schemas.microsoft.com/office/drawing/2014/main" id="{F251EE1E-B81B-4F7D-B22A-2E1DFCF84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22" y="0"/>
            <a:ext cx="4323708" cy="6485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EAA90F-602D-4A72-B781-148517D7367F}"/>
              </a:ext>
            </a:extLst>
          </p:cNvPr>
          <p:cNvSpPr/>
          <p:nvPr/>
        </p:nvSpPr>
        <p:spPr>
          <a:xfrm>
            <a:off x="8560268" y="6399142"/>
            <a:ext cx="2809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Steve 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Halama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551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9182-D51D-451C-ABAA-C616C109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Commercial Success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EEE9C6E-851A-4293-B46A-870EC0911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142410"/>
              </p:ext>
            </p:extLst>
          </p:nvPr>
        </p:nvGraphicFramePr>
        <p:xfrm>
          <a:off x="735072" y="1845427"/>
          <a:ext cx="6877692" cy="448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775">
                  <a:extLst>
                    <a:ext uri="{9D8B030D-6E8A-4147-A177-3AD203B41FA5}">
                      <a16:colId xmlns:a16="http://schemas.microsoft.com/office/drawing/2014/main" val="2183201765"/>
                    </a:ext>
                  </a:extLst>
                </a:gridCol>
                <a:gridCol w="5280917">
                  <a:extLst>
                    <a:ext uri="{9D8B030D-6E8A-4147-A177-3AD203B41FA5}">
                      <a16:colId xmlns:a16="http://schemas.microsoft.com/office/drawing/2014/main" val="2822344285"/>
                    </a:ext>
                  </a:extLst>
                </a:gridCol>
              </a:tblGrid>
              <a:tr h="747566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594350"/>
                  </a:ext>
                </a:extLst>
              </a:tr>
              <a:tr h="747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Astrée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Airbus</a:t>
                      </a:r>
                    </a:p>
                    <a:p>
                      <a:r>
                        <a:rPr lang="en-US" dirty="0"/>
                        <a:t>Absence of run-time errors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852172"/>
                  </a:ext>
                </a:extLst>
              </a:tr>
              <a:tr h="747566">
                <a:tc>
                  <a:txBody>
                    <a:bodyPr/>
                    <a:lstStyle/>
                    <a:p>
                      <a:r>
                        <a:rPr lang="en-US" dirty="0"/>
                        <a:t>Static Driver Verifier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Microsoft,</a:t>
                      </a:r>
                      <a:br>
                        <a:rPr lang="en-US" dirty="0"/>
                      </a:br>
                      <a:r>
                        <a:rPr lang="en-US" dirty="0"/>
                        <a:t>Compliance of Windows driver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999932"/>
                  </a:ext>
                </a:extLst>
              </a:tr>
              <a:tr h="747566">
                <a:tc>
                  <a:txBody>
                    <a:bodyPr/>
                    <a:lstStyle/>
                    <a:p>
                      <a:r>
                        <a:rPr lang="en-US" dirty="0"/>
                        <a:t>ACL2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Government,</a:t>
                      </a:r>
                    </a:p>
                    <a:p>
                      <a:r>
                        <a:rPr lang="en-US" dirty="0"/>
                        <a:t>Correctness of microprocessor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12111"/>
                  </a:ext>
                </a:extLst>
              </a:tr>
              <a:tr h="747566">
                <a:tc>
                  <a:txBody>
                    <a:bodyPr/>
                    <a:lstStyle/>
                    <a:p>
                      <a:r>
                        <a:rPr lang="en-US" dirty="0"/>
                        <a:t>HOL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Intel,</a:t>
                      </a:r>
                    </a:p>
                    <a:p>
                      <a:r>
                        <a:rPr lang="en-US" dirty="0"/>
                        <a:t>Floating point algorithms in hardware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5470"/>
                  </a:ext>
                </a:extLst>
              </a:tr>
              <a:tr h="747566">
                <a:tc>
                  <a:txBody>
                    <a:bodyPr/>
                    <a:lstStyle/>
                    <a:p>
                      <a:r>
                        <a:rPr lang="en-US" dirty="0" err="1"/>
                        <a:t>Pex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Microsoft,</a:t>
                      </a:r>
                    </a:p>
                    <a:p>
                      <a:r>
                        <a:rPr lang="en-US" dirty="0" err="1"/>
                        <a:t>Glassbox</a:t>
                      </a:r>
                      <a:r>
                        <a:rPr lang="en-US" dirty="0"/>
                        <a:t> test generation for C#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227364"/>
                  </a:ext>
                </a:extLst>
              </a:tr>
            </a:tbl>
          </a:graphicData>
        </a:graphic>
      </p:graphicFrame>
      <p:pic>
        <p:nvPicPr>
          <p:cNvPr id="8" name="Picture 7" descr="A yellow sunset over a body of water&#10;&#10;Description automatically generated">
            <a:extLst>
              <a:ext uri="{FF2B5EF4-FFF2-40B4-BE49-F238E27FC236}">
                <a16:creationId xmlns:a16="http://schemas.microsoft.com/office/drawing/2014/main" id="{F251EE1E-B81B-4F7D-B22A-2E1DFCF84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22" y="0"/>
            <a:ext cx="4323708" cy="64855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EAA90F-602D-4A72-B781-148517D7367F}"/>
              </a:ext>
            </a:extLst>
          </p:cNvPr>
          <p:cNvSpPr/>
          <p:nvPr/>
        </p:nvSpPr>
        <p:spPr>
          <a:xfrm>
            <a:off x="8560268" y="6439393"/>
            <a:ext cx="2809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Steve 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Halama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593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BC1F-FFF1-4011-8E04-75F2679A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4A579-8037-4E44-9BA9-87C45898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03262" cy="435133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Safety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can be improved</a:t>
            </a:r>
          </a:p>
          <a:p>
            <a:r>
              <a:rPr lang="en-US" dirty="0">
                <a:solidFill>
                  <a:srgbClr val="F96B6B"/>
                </a:solidFill>
              </a:rPr>
              <a:t>Experts expensive</a:t>
            </a:r>
          </a:p>
          <a:p>
            <a:pPr lvl="1"/>
            <a:r>
              <a:rPr lang="en-US" dirty="0"/>
              <a:t>Tradeoff with ethics, reputation</a:t>
            </a:r>
          </a:p>
          <a:p>
            <a:pPr lvl="1"/>
            <a:r>
              <a:rPr lang="en-US" dirty="0"/>
              <a:t>Technology improving</a:t>
            </a:r>
          </a:p>
          <a:p>
            <a:r>
              <a:rPr lang="en-US" dirty="0"/>
              <a:t>Math won’t give guarantees:</a:t>
            </a:r>
          </a:p>
          <a:p>
            <a:pPr lvl="1"/>
            <a:r>
              <a:rPr lang="en-US" dirty="0">
                <a:solidFill>
                  <a:srgbClr val="F96B6B"/>
                </a:solidFill>
              </a:rPr>
              <a:t>Specification wrong</a:t>
            </a:r>
          </a:p>
          <a:p>
            <a:pPr lvl="1"/>
            <a:r>
              <a:rPr lang="en-US" sz="2800" dirty="0">
                <a:solidFill>
                  <a:srgbClr val="F96B6B"/>
                </a:solidFill>
              </a:rPr>
              <a:t>Specification </a:t>
            </a:r>
            <a:r>
              <a:rPr lang="en-US" sz="2800" b="1" dirty="0">
                <a:solidFill>
                  <a:srgbClr val="F96B6B"/>
                </a:solidFill>
              </a:rPr>
              <a:t>incomplete</a:t>
            </a:r>
          </a:p>
          <a:p>
            <a:pPr lvl="1"/>
            <a:endParaRPr lang="en-US" dirty="0">
              <a:solidFill>
                <a:srgbClr val="F96B6B"/>
              </a:solidFill>
            </a:endParaRPr>
          </a:p>
        </p:txBody>
      </p:sp>
      <p:pic>
        <p:nvPicPr>
          <p:cNvPr id="5" name="Picture 4" descr="A person in a blue sky&#10;&#10;Description automatically generated">
            <a:extLst>
              <a:ext uri="{FF2B5EF4-FFF2-40B4-BE49-F238E27FC236}">
                <a16:creationId xmlns:a16="http://schemas.microsoft.com/office/drawing/2014/main" id="{AB1A709E-481B-4509-9B9D-576745145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64" y="0"/>
            <a:ext cx="4286036" cy="64290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9555EA-9FF8-4688-B187-031DDA0E6BB8}"/>
              </a:ext>
            </a:extLst>
          </p:cNvPr>
          <p:cNvSpPr/>
          <p:nvPr/>
        </p:nvSpPr>
        <p:spPr>
          <a:xfrm>
            <a:off x="8713822" y="6486402"/>
            <a:ext cx="2580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Etty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 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Fidele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653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640F-F348-41C6-822E-ED94B16D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7FD21-B079-41A8-A142-369EAFE2F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Automated flight control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FAA certification?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Safety-critical systems a new market?</a:t>
            </a:r>
          </a:p>
        </p:txBody>
      </p:sp>
      <p:pic>
        <p:nvPicPr>
          <p:cNvPr id="5" name="Picture 4" descr="A plane flying in the sky&#10;&#10;Description automatically generated">
            <a:extLst>
              <a:ext uri="{FF2B5EF4-FFF2-40B4-BE49-F238E27FC236}">
                <a16:creationId xmlns:a16="http://schemas.microsoft.com/office/drawing/2014/main" id="{CF76AB57-3849-4CC0-82B4-0CA2F9EDD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704" y="0"/>
            <a:ext cx="4128499" cy="61927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86F461-51AD-4D19-9183-77C40D54AAB2}"/>
              </a:ext>
            </a:extLst>
          </p:cNvPr>
          <p:cNvSpPr/>
          <p:nvPr/>
        </p:nvSpPr>
        <p:spPr>
          <a:xfrm>
            <a:off x="8603384" y="6192749"/>
            <a:ext cx="2939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Mathias 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Arlund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6242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5918AC00D2C4D9805894ECD694D99" ma:contentTypeVersion="12" ma:contentTypeDescription="Create a new document." ma:contentTypeScope="" ma:versionID="a2136d4ae2452de3cfa29ff0a7887b63">
  <xsd:schema xmlns:xsd="http://www.w3.org/2001/XMLSchema" xmlns:xs="http://www.w3.org/2001/XMLSchema" xmlns:p="http://schemas.microsoft.com/office/2006/metadata/properties" xmlns:ns3="99e538af-54df-483b-baca-4b906b72927e" xmlns:ns4="5334a35e-a0ad-470e-9e77-efa9b92f2efe" targetNamespace="http://schemas.microsoft.com/office/2006/metadata/properties" ma:root="true" ma:fieldsID="336fb26b1ad716a06a3d27e053244e9b" ns3:_="" ns4:_="">
    <xsd:import namespace="99e538af-54df-483b-baca-4b906b72927e"/>
    <xsd:import namespace="5334a35e-a0ad-470e-9e77-efa9b92f2e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538af-54df-483b-baca-4b906b7292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4a35e-a0ad-470e-9e77-efa9b92f2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7C71C3-0EB3-49CB-B30E-B6616F7FEF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C13BFA-DB0C-49A0-B5E8-89E814AA4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e538af-54df-483b-baca-4b906b72927e"/>
    <ds:schemaRef ds:uri="5334a35e-a0ad-470e-9e77-efa9b92f2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26BDD1-2738-4193-9416-2963CB3362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724</Words>
  <Application>Microsoft Office PowerPoint</Application>
  <PresentationFormat>Widescreen</PresentationFormat>
  <Paragraphs>91</Paragraphs>
  <Slides>11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Office Theme</vt:lpstr>
      <vt:lpstr>Verification Technology for Our Aircraft</vt:lpstr>
      <vt:lpstr>The Problem</vt:lpstr>
      <vt:lpstr>Current Approach</vt:lpstr>
      <vt:lpstr>Limits of Testing</vt:lpstr>
      <vt:lpstr>A Possible Solution: Formal Verification</vt:lpstr>
      <vt:lpstr>State of the Art</vt:lpstr>
      <vt:lpstr>Commercial Success</vt:lpstr>
      <vt:lpstr>Other Considerations</vt:lpstr>
      <vt:lpstr>Future Possibilities</vt:lpstr>
      <vt:lpstr>Conclusion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Leavens</dc:creator>
  <cp:lastModifiedBy>Gary Leavens</cp:lastModifiedBy>
  <cp:revision>29</cp:revision>
  <dcterms:created xsi:type="dcterms:W3CDTF">2020-01-06T22:11:42Z</dcterms:created>
  <dcterms:modified xsi:type="dcterms:W3CDTF">2022-08-24T15:22:50Z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0x010100EF55918AC00D2C4D9805894ECD694D99</vt:lpwstr>
  </property>
</Properties>
</file>